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7562850" cx="10693400"/>
  <p:notesSz cx="10693400" cy="7562850"/>
  <p:embeddedFontLst>
    <p:embeddedFont>
      <p:font typeface="Cambria Math"/>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GoogleSlidesCustomDataVersion2">
      <go:slidesCustomData xmlns:go="http://customooxmlschemas.google.com/" r:id="rId28" roundtripDataSignature="AMtx7mhiI+yMmyO6Xhhis5g40L/l+qwK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customschemas.google.com/relationships/presentationmetadata" Target="metadata"/><Relationship Id="rId27" Type="http://schemas.openxmlformats.org/officeDocument/2006/relationships/font" Target="fonts/CambriaMath-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069325" y="3592350"/>
            <a:ext cx="8554700" cy="34032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1: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1: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0: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0: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1: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1: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2: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2: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3: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3: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4: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4: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5: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5: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6: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6: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7: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7: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8: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8: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9: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9: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2: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0: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0: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1: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1: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3: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4: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5: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5: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6: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6: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7: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7: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8: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8: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9: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9: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23"/>
          <p:cNvSpPr txBox="1"/>
          <p:nvPr>
            <p:ph type="title"/>
          </p:nvPr>
        </p:nvSpPr>
        <p:spPr>
          <a:xfrm>
            <a:off x="1305416" y="1414955"/>
            <a:ext cx="8082567" cy="91566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100">
                <a:solidFill>
                  <a:srgbClr val="26262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3"/>
          <p:cNvSpPr txBox="1"/>
          <p:nvPr>
            <p:ph idx="1" type="body"/>
          </p:nvPr>
        </p:nvSpPr>
        <p:spPr>
          <a:xfrm>
            <a:off x="1305416" y="2460222"/>
            <a:ext cx="7931784" cy="241236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1" i="0" sz="1900">
                <a:solidFill>
                  <a:srgbClr val="262626"/>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 name="Google Shape;16;p23"/>
          <p:cNvSpPr txBox="1"/>
          <p:nvPr>
            <p:ph idx="11" type="ftr"/>
          </p:nvPr>
        </p:nvSpPr>
        <p:spPr>
          <a:xfrm>
            <a:off x="779189" y="6121605"/>
            <a:ext cx="1524000" cy="153035"/>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900">
                <a:solidFill>
                  <a:srgbClr val="B4B4B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3"/>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3"/>
          <p:cNvSpPr txBox="1"/>
          <p:nvPr>
            <p:ph idx="12" type="sldNum"/>
          </p:nvPr>
        </p:nvSpPr>
        <p:spPr>
          <a:xfrm>
            <a:off x="9605759" y="6121605"/>
            <a:ext cx="213563" cy="153035"/>
          </a:xfrm>
          <a:prstGeom prst="rect">
            <a:avLst/>
          </a:prstGeom>
          <a:noFill/>
          <a:ln>
            <a:noFill/>
          </a:ln>
        </p:spPr>
        <p:txBody>
          <a:bodyPr anchorCtr="0" anchor="t" bIns="0" lIns="0" spcFirstLastPara="1" rIns="0" wrap="square" tIns="0">
            <a:spAutoFit/>
          </a:bodyPr>
          <a:lstStyle>
            <a:lvl1pPr indent="0" lvl="0" marL="98425">
              <a:lnSpc>
                <a:spcPct val="100000"/>
              </a:lnSpc>
              <a:spcBef>
                <a:spcPts val="0"/>
              </a:spcBef>
              <a:buNone/>
              <a:defRPr b="0" i="0" sz="900">
                <a:solidFill>
                  <a:srgbClr val="B4B4B4"/>
                </a:solidFill>
                <a:latin typeface="Arial"/>
                <a:ea typeface="Arial"/>
                <a:cs typeface="Arial"/>
                <a:sym typeface="Arial"/>
              </a:defRPr>
            </a:lvl1pPr>
            <a:lvl2pPr indent="0" lvl="1" marL="98425">
              <a:lnSpc>
                <a:spcPct val="100000"/>
              </a:lnSpc>
              <a:spcBef>
                <a:spcPts val="0"/>
              </a:spcBef>
              <a:buNone/>
              <a:defRPr b="0" i="0" sz="900">
                <a:solidFill>
                  <a:srgbClr val="B4B4B4"/>
                </a:solidFill>
                <a:latin typeface="Arial"/>
                <a:ea typeface="Arial"/>
                <a:cs typeface="Arial"/>
                <a:sym typeface="Arial"/>
              </a:defRPr>
            </a:lvl2pPr>
            <a:lvl3pPr indent="0" lvl="2" marL="98425">
              <a:lnSpc>
                <a:spcPct val="100000"/>
              </a:lnSpc>
              <a:spcBef>
                <a:spcPts val="0"/>
              </a:spcBef>
              <a:buNone/>
              <a:defRPr b="0" i="0" sz="900">
                <a:solidFill>
                  <a:srgbClr val="B4B4B4"/>
                </a:solidFill>
                <a:latin typeface="Arial"/>
                <a:ea typeface="Arial"/>
                <a:cs typeface="Arial"/>
                <a:sym typeface="Arial"/>
              </a:defRPr>
            </a:lvl3pPr>
            <a:lvl4pPr indent="0" lvl="3" marL="98425">
              <a:lnSpc>
                <a:spcPct val="100000"/>
              </a:lnSpc>
              <a:spcBef>
                <a:spcPts val="0"/>
              </a:spcBef>
              <a:buNone/>
              <a:defRPr b="0" i="0" sz="900">
                <a:solidFill>
                  <a:srgbClr val="B4B4B4"/>
                </a:solidFill>
                <a:latin typeface="Arial"/>
                <a:ea typeface="Arial"/>
                <a:cs typeface="Arial"/>
                <a:sym typeface="Arial"/>
              </a:defRPr>
            </a:lvl4pPr>
            <a:lvl5pPr indent="0" lvl="4" marL="98425">
              <a:lnSpc>
                <a:spcPct val="100000"/>
              </a:lnSpc>
              <a:spcBef>
                <a:spcPts val="0"/>
              </a:spcBef>
              <a:buNone/>
              <a:defRPr b="0" i="0" sz="900">
                <a:solidFill>
                  <a:srgbClr val="B4B4B4"/>
                </a:solidFill>
                <a:latin typeface="Arial"/>
                <a:ea typeface="Arial"/>
                <a:cs typeface="Arial"/>
                <a:sym typeface="Arial"/>
              </a:defRPr>
            </a:lvl5pPr>
            <a:lvl6pPr indent="0" lvl="5" marL="98425">
              <a:lnSpc>
                <a:spcPct val="100000"/>
              </a:lnSpc>
              <a:spcBef>
                <a:spcPts val="0"/>
              </a:spcBef>
              <a:buNone/>
              <a:defRPr b="0" i="0" sz="900">
                <a:solidFill>
                  <a:srgbClr val="B4B4B4"/>
                </a:solidFill>
                <a:latin typeface="Arial"/>
                <a:ea typeface="Arial"/>
                <a:cs typeface="Arial"/>
                <a:sym typeface="Arial"/>
              </a:defRPr>
            </a:lvl6pPr>
            <a:lvl7pPr indent="0" lvl="6" marL="98425">
              <a:lnSpc>
                <a:spcPct val="100000"/>
              </a:lnSpc>
              <a:spcBef>
                <a:spcPts val="0"/>
              </a:spcBef>
              <a:buNone/>
              <a:defRPr b="0" i="0" sz="900">
                <a:solidFill>
                  <a:srgbClr val="B4B4B4"/>
                </a:solidFill>
                <a:latin typeface="Arial"/>
                <a:ea typeface="Arial"/>
                <a:cs typeface="Arial"/>
                <a:sym typeface="Arial"/>
              </a:defRPr>
            </a:lvl7pPr>
            <a:lvl8pPr indent="0" lvl="7" marL="98425">
              <a:lnSpc>
                <a:spcPct val="100000"/>
              </a:lnSpc>
              <a:spcBef>
                <a:spcPts val="0"/>
              </a:spcBef>
              <a:buNone/>
              <a:defRPr b="0" i="0" sz="900">
                <a:solidFill>
                  <a:srgbClr val="B4B4B4"/>
                </a:solidFill>
                <a:latin typeface="Arial"/>
                <a:ea typeface="Arial"/>
                <a:cs typeface="Arial"/>
                <a:sym typeface="Arial"/>
              </a:defRPr>
            </a:lvl8pPr>
            <a:lvl9pPr indent="0" lvl="8" marL="98425">
              <a:lnSpc>
                <a:spcPct val="100000"/>
              </a:lnSpc>
              <a:spcBef>
                <a:spcPts val="0"/>
              </a:spcBef>
              <a:buNone/>
              <a:defRPr b="0" i="0" sz="900">
                <a:solidFill>
                  <a:srgbClr val="B4B4B4"/>
                </a:solidFill>
                <a:latin typeface="Arial"/>
                <a:ea typeface="Arial"/>
                <a:cs typeface="Arial"/>
                <a:sym typeface="Arial"/>
              </a:defRPr>
            </a:lvl9pPr>
          </a:lstStyle>
          <a:p>
            <a:pPr indent="0" lvl="0" marL="98425"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9" name="Shape 19"/>
        <p:cNvGrpSpPr/>
        <p:nvPr/>
      </p:nvGrpSpPr>
      <p:grpSpPr>
        <a:xfrm>
          <a:off x="0" y="0"/>
          <a:ext cx="0" cy="0"/>
          <a:chOff x="0" y="0"/>
          <a:chExt cx="0" cy="0"/>
        </a:xfrm>
      </p:grpSpPr>
      <p:sp>
        <p:nvSpPr>
          <p:cNvPr id="20" name="Google Shape;20;p24"/>
          <p:cNvSpPr txBox="1"/>
          <p:nvPr>
            <p:ph idx="11" type="ftr"/>
          </p:nvPr>
        </p:nvSpPr>
        <p:spPr>
          <a:xfrm>
            <a:off x="779189" y="6121605"/>
            <a:ext cx="1524000" cy="153035"/>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900">
                <a:solidFill>
                  <a:srgbClr val="B4B4B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4"/>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4"/>
          <p:cNvSpPr txBox="1"/>
          <p:nvPr>
            <p:ph idx="12" type="sldNum"/>
          </p:nvPr>
        </p:nvSpPr>
        <p:spPr>
          <a:xfrm>
            <a:off x="9605759" y="6121605"/>
            <a:ext cx="213563" cy="153035"/>
          </a:xfrm>
          <a:prstGeom prst="rect">
            <a:avLst/>
          </a:prstGeom>
          <a:noFill/>
          <a:ln>
            <a:noFill/>
          </a:ln>
        </p:spPr>
        <p:txBody>
          <a:bodyPr anchorCtr="0" anchor="t" bIns="0" lIns="0" spcFirstLastPara="1" rIns="0" wrap="square" tIns="0">
            <a:spAutoFit/>
          </a:bodyPr>
          <a:lstStyle>
            <a:lvl1pPr indent="0" lvl="0" marL="98425">
              <a:lnSpc>
                <a:spcPct val="100000"/>
              </a:lnSpc>
              <a:spcBef>
                <a:spcPts val="0"/>
              </a:spcBef>
              <a:buNone/>
              <a:defRPr b="0" i="0" sz="900">
                <a:solidFill>
                  <a:srgbClr val="B4B4B4"/>
                </a:solidFill>
                <a:latin typeface="Arial"/>
                <a:ea typeface="Arial"/>
                <a:cs typeface="Arial"/>
                <a:sym typeface="Arial"/>
              </a:defRPr>
            </a:lvl1pPr>
            <a:lvl2pPr indent="0" lvl="1" marL="98425">
              <a:lnSpc>
                <a:spcPct val="100000"/>
              </a:lnSpc>
              <a:spcBef>
                <a:spcPts val="0"/>
              </a:spcBef>
              <a:buNone/>
              <a:defRPr b="0" i="0" sz="900">
                <a:solidFill>
                  <a:srgbClr val="B4B4B4"/>
                </a:solidFill>
                <a:latin typeface="Arial"/>
                <a:ea typeface="Arial"/>
                <a:cs typeface="Arial"/>
                <a:sym typeface="Arial"/>
              </a:defRPr>
            </a:lvl2pPr>
            <a:lvl3pPr indent="0" lvl="2" marL="98425">
              <a:lnSpc>
                <a:spcPct val="100000"/>
              </a:lnSpc>
              <a:spcBef>
                <a:spcPts val="0"/>
              </a:spcBef>
              <a:buNone/>
              <a:defRPr b="0" i="0" sz="900">
                <a:solidFill>
                  <a:srgbClr val="B4B4B4"/>
                </a:solidFill>
                <a:latin typeface="Arial"/>
                <a:ea typeface="Arial"/>
                <a:cs typeface="Arial"/>
                <a:sym typeface="Arial"/>
              </a:defRPr>
            </a:lvl3pPr>
            <a:lvl4pPr indent="0" lvl="3" marL="98425">
              <a:lnSpc>
                <a:spcPct val="100000"/>
              </a:lnSpc>
              <a:spcBef>
                <a:spcPts val="0"/>
              </a:spcBef>
              <a:buNone/>
              <a:defRPr b="0" i="0" sz="900">
                <a:solidFill>
                  <a:srgbClr val="B4B4B4"/>
                </a:solidFill>
                <a:latin typeface="Arial"/>
                <a:ea typeface="Arial"/>
                <a:cs typeface="Arial"/>
                <a:sym typeface="Arial"/>
              </a:defRPr>
            </a:lvl4pPr>
            <a:lvl5pPr indent="0" lvl="4" marL="98425">
              <a:lnSpc>
                <a:spcPct val="100000"/>
              </a:lnSpc>
              <a:spcBef>
                <a:spcPts val="0"/>
              </a:spcBef>
              <a:buNone/>
              <a:defRPr b="0" i="0" sz="900">
                <a:solidFill>
                  <a:srgbClr val="B4B4B4"/>
                </a:solidFill>
                <a:latin typeface="Arial"/>
                <a:ea typeface="Arial"/>
                <a:cs typeface="Arial"/>
                <a:sym typeface="Arial"/>
              </a:defRPr>
            </a:lvl5pPr>
            <a:lvl6pPr indent="0" lvl="5" marL="98425">
              <a:lnSpc>
                <a:spcPct val="100000"/>
              </a:lnSpc>
              <a:spcBef>
                <a:spcPts val="0"/>
              </a:spcBef>
              <a:buNone/>
              <a:defRPr b="0" i="0" sz="900">
                <a:solidFill>
                  <a:srgbClr val="B4B4B4"/>
                </a:solidFill>
                <a:latin typeface="Arial"/>
                <a:ea typeface="Arial"/>
                <a:cs typeface="Arial"/>
                <a:sym typeface="Arial"/>
              </a:defRPr>
            </a:lvl6pPr>
            <a:lvl7pPr indent="0" lvl="6" marL="98425">
              <a:lnSpc>
                <a:spcPct val="100000"/>
              </a:lnSpc>
              <a:spcBef>
                <a:spcPts val="0"/>
              </a:spcBef>
              <a:buNone/>
              <a:defRPr b="0" i="0" sz="900">
                <a:solidFill>
                  <a:srgbClr val="B4B4B4"/>
                </a:solidFill>
                <a:latin typeface="Arial"/>
                <a:ea typeface="Arial"/>
                <a:cs typeface="Arial"/>
                <a:sym typeface="Arial"/>
              </a:defRPr>
            </a:lvl7pPr>
            <a:lvl8pPr indent="0" lvl="7" marL="98425">
              <a:lnSpc>
                <a:spcPct val="100000"/>
              </a:lnSpc>
              <a:spcBef>
                <a:spcPts val="0"/>
              </a:spcBef>
              <a:buNone/>
              <a:defRPr b="0" i="0" sz="900">
                <a:solidFill>
                  <a:srgbClr val="B4B4B4"/>
                </a:solidFill>
                <a:latin typeface="Arial"/>
                <a:ea typeface="Arial"/>
                <a:cs typeface="Arial"/>
                <a:sym typeface="Arial"/>
              </a:defRPr>
            </a:lvl8pPr>
            <a:lvl9pPr indent="0" lvl="8" marL="98425">
              <a:lnSpc>
                <a:spcPct val="100000"/>
              </a:lnSpc>
              <a:spcBef>
                <a:spcPts val="0"/>
              </a:spcBef>
              <a:buNone/>
              <a:defRPr b="0" i="0" sz="900">
                <a:solidFill>
                  <a:srgbClr val="B4B4B4"/>
                </a:solidFill>
                <a:latin typeface="Arial"/>
                <a:ea typeface="Arial"/>
                <a:cs typeface="Arial"/>
                <a:sym typeface="Arial"/>
              </a:defRPr>
            </a:lvl9pPr>
          </a:lstStyle>
          <a:p>
            <a:pPr indent="0" lvl="0" marL="98425"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3" name="Shape 23"/>
        <p:cNvGrpSpPr/>
        <p:nvPr/>
      </p:nvGrpSpPr>
      <p:grpSpPr>
        <a:xfrm>
          <a:off x="0" y="0"/>
          <a:ext cx="0" cy="0"/>
          <a:chOff x="0" y="0"/>
          <a:chExt cx="0" cy="0"/>
        </a:xfrm>
      </p:grpSpPr>
      <p:sp>
        <p:nvSpPr>
          <p:cNvPr id="24" name="Google Shape;24;p25"/>
          <p:cNvSpPr txBox="1"/>
          <p:nvPr>
            <p:ph type="ctrTitle"/>
          </p:nvPr>
        </p:nvSpPr>
        <p:spPr>
          <a:xfrm>
            <a:off x="802005" y="2344483"/>
            <a:ext cx="9089390" cy="1588198"/>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100">
                <a:solidFill>
                  <a:srgbClr val="26262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5"/>
          <p:cNvSpPr txBox="1"/>
          <p:nvPr>
            <p:ph idx="1" type="subTitle"/>
          </p:nvPr>
        </p:nvSpPr>
        <p:spPr>
          <a:xfrm>
            <a:off x="1604010" y="4235196"/>
            <a:ext cx="7485380" cy="189071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1900">
                <a:solidFill>
                  <a:srgbClr val="26262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5"/>
          <p:cNvSpPr txBox="1"/>
          <p:nvPr>
            <p:ph idx="11" type="ftr"/>
          </p:nvPr>
        </p:nvSpPr>
        <p:spPr>
          <a:xfrm>
            <a:off x="779189" y="6121605"/>
            <a:ext cx="1524000" cy="153035"/>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900">
                <a:solidFill>
                  <a:srgbClr val="B4B4B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5"/>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5"/>
          <p:cNvSpPr txBox="1"/>
          <p:nvPr>
            <p:ph idx="12" type="sldNum"/>
          </p:nvPr>
        </p:nvSpPr>
        <p:spPr>
          <a:xfrm>
            <a:off x="9605759" y="6121605"/>
            <a:ext cx="213563" cy="153035"/>
          </a:xfrm>
          <a:prstGeom prst="rect">
            <a:avLst/>
          </a:prstGeom>
          <a:noFill/>
          <a:ln>
            <a:noFill/>
          </a:ln>
        </p:spPr>
        <p:txBody>
          <a:bodyPr anchorCtr="0" anchor="t" bIns="0" lIns="0" spcFirstLastPara="1" rIns="0" wrap="square" tIns="0">
            <a:spAutoFit/>
          </a:bodyPr>
          <a:lstStyle>
            <a:lvl1pPr indent="0" lvl="0" marL="98425">
              <a:lnSpc>
                <a:spcPct val="100000"/>
              </a:lnSpc>
              <a:spcBef>
                <a:spcPts val="0"/>
              </a:spcBef>
              <a:buNone/>
              <a:defRPr b="0" i="0" sz="900">
                <a:solidFill>
                  <a:srgbClr val="B4B4B4"/>
                </a:solidFill>
                <a:latin typeface="Arial"/>
                <a:ea typeface="Arial"/>
                <a:cs typeface="Arial"/>
                <a:sym typeface="Arial"/>
              </a:defRPr>
            </a:lvl1pPr>
            <a:lvl2pPr indent="0" lvl="1" marL="98425">
              <a:lnSpc>
                <a:spcPct val="100000"/>
              </a:lnSpc>
              <a:spcBef>
                <a:spcPts val="0"/>
              </a:spcBef>
              <a:buNone/>
              <a:defRPr b="0" i="0" sz="900">
                <a:solidFill>
                  <a:srgbClr val="B4B4B4"/>
                </a:solidFill>
                <a:latin typeface="Arial"/>
                <a:ea typeface="Arial"/>
                <a:cs typeface="Arial"/>
                <a:sym typeface="Arial"/>
              </a:defRPr>
            </a:lvl2pPr>
            <a:lvl3pPr indent="0" lvl="2" marL="98425">
              <a:lnSpc>
                <a:spcPct val="100000"/>
              </a:lnSpc>
              <a:spcBef>
                <a:spcPts val="0"/>
              </a:spcBef>
              <a:buNone/>
              <a:defRPr b="0" i="0" sz="900">
                <a:solidFill>
                  <a:srgbClr val="B4B4B4"/>
                </a:solidFill>
                <a:latin typeface="Arial"/>
                <a:ea typeface="Arial"/>
                <a:cs typeface="Arial"/>
                <a:sym typeface="Arial"/>
              </a:defRPr>
            </a:lvl3pPr>
            <a:lvl4pPr indent="0" lvl="3" marL="98425">
              <a:lnSpc>
                <a:spcPct val="100000"/>
              </a:lnSpc>
              <a:spcBef>
                <a:spcPts val="0"/>
              </a:spcBef>
              <a:buNone/>
              <a:defRPr b="0" i="0" sz="900">
                <a:solidFill>
                  <a:srgbClr val="B4B4B4"/>
                </a:solidFill>
                <a:latin typeface="Arial"/>
                <a:ea typeface="Arial"/>
                <a:cs typeface="Arial"/>
                <a:sym typeface="Arial"/>
              </a:defRPr>
            </a:lvl4pPr>
            <a:lvl5pPr indent="0" lvl="4" marL="98425">
              <a:lnSpc>
                <a:spcPct val="100000"/>
              </a:lnSpc>
              <a:spcBef>
                <a:spcPts val="0"/>
              </a:spcBef>
              <a:buNone/>
              <a:defRPr b="0" i="0" sz="900">
                <a:solidFill>
                  <a:srgbClr val="B4B4B4"/>
                </a:solidFill>
                <a:latin typeface="Arial"/>
                <a:ea typeface="Arial"/>
                <a:cs typeface="Arial"/>
                <a:sym typeface="Arial"/>
              </a:defRPr>
            </a:lvl5pPr>
            <a:lvl6pPr indent="0" lvl="5" marL="98425">
              <a:lnSpc>
                <a:spcPct val="100000"/>
              </a:lnSpc>
              <a:spcBef>
                <a:spcPts val="0"/>
              </a:spcBef>
              <a:buNone/>
              <a:defRPr b="0" i="0" sz="900">
                <a:solidFill>
                  <a:srgbClr val="B4B4B4"/>
                </a:solidFill>
                <a:latin typeface="Arial"/>
                <a:ea typeface="Arial"/>
                <a:cs typeface="Arial"/>
                <a:sym typeface="Arial"/>
              </a:defRPr>
            </a:lvl6pPr>
            <a:lvl7pPr indent="0" lvl="6" marL="98425">
              <a:lnSpc>
                <a:spcPct val="100000"/>
              </a:lnSpc>
              <a:spcBef>
                <a:spcPts val="0"/>
              </a:spcBef>
              <a:buNone/>
              <a:defRPr b="0" i="0" sz="900">
                <a:solidFill>
                  <a:srgbClr val="B4B4B4"/>
                </a:solidFill>
                <a:latin typeface="Arial"/>
                <a:ea typeface="Arial"/>
                <a:cs typeface="Arial"/>
                <a:sym typeface="Arial"/>
              </a:defRPr>
            </a:lvl7pPr>
            <a:lvl8pPr indent="0" lvl="7" marL="98425">
              <a:lnSpc>
                <a:spcPct val="100000"/>
              </a:lnSpc>
              <a:spcBef>
                <a:spcPts val="0"/>
              </a:spcBef>
              <a:buNone/>
              <a:defRPr b="0" i="0" sz="900">
                <a:solidFill>
                  <a:srgbClr val="B4B4B4"/>
                </a:solidFill>
                <a:latin typeface="Arial"/>
                <a:ea typeface="Arial"/>
                <a:cs typeface="Arial"/>
                <a:sym typeface="Arial"/>
              </a:defRPr>
            </a:lvl8pPr>
            <a:lvl9pPr indent="0" lvl="8" marL="98425">
              <a:lnSpc>
                <a:spcPct val="100000"/>
              </a:lnSpc>
              <a:spcBef>
                <a:spcPts val="0"/>
              </a:spcBef>
              <a:buNone/>
              <a:defRPr b="0" i="0" sz="900">
                <a:solidFill>
                  <a:srgbClr val="B4B4B4"/>
                </a:solidFill>
                <a:latin typeface="Arial"/>
                <a:ea typeface="Arial"/>
                <a:cs typeface="Arial"/>
                <a:sym typeface="Arial"/>
              </a:defRPr>
            </a:lvl9pPr>
          </a:lstStyle>
          <a:p>
            <a:pPr indent="0" lvl="0" marL="98425"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9" name="Shape 29"/>
        <p:cNvGrpSpPr/>
        <p:nvPr/>
      </p:nvGrpSpPr>
      <p:grpSpPr>
        <a:xfrm>
          <a:off x="0" y="0"/>
          <a:ext cx="0" cy="0"/>
          <a:chOff x="0" y="0"/>
          <a:chExt cx="0" cy="0"/>
        </a:xfrm>
      </p:grpSpPr>
      <p:sp>
        <p:nvSpPr>
          <p:cNvPr id="30" name="Google Shape;30;p26"/>
          <p:cNvSpPr txBox="1"/>
          <p:nvPr>
            <p:ph type="title"/>
          </p:nvPr>
        </p:nvSpPr>
        <p:spPr>
          <a:xfrm>
            <a:off x="1305416" y="1414955"/>
            <a:ext cx="8082567" cy="91566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100">
                <a:solidFill>
                  <a:srgbClr val="26262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6"/>
          <p:cNvSpPr txBox="1"/>
          <p:nvPr>
            <p:ph idx="1" type="body"/>
          </p:nvPr>
        </p:nvSpPr>
        <p:spPr>
          <a:xfrm>
            <a:off x="534670" y="1739455"/>
            <a:ext cx="4651629" cy="499148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26"/>
          <p:cNvSpPr txBox="1"/>
          <p:nvPr>
            <p:ph idx="2" type="body"/>
          </p:nvPr>
        </p:nvSpPr>
        <p:spPr>
          <a:xfrm>
            <a:off x="5507101" y="1739455"/>
            <a:ext cx="4651629" cy="499148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 name="Google Shape;33;p26"/>
          <p:cNvSpPr txBox="1"/>
          <p:nvPr>
            <p:ph idx="11" type="ftr"/>
          </p:nvPr>
        </p:nvSpPr>
        <p:spPr>
          <a:xfrm>
            <a:off x="779189" y="6121605"/>
            <a:ext cx="1524000" cy="153035"/>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900">
                <a:solidFill>
                  <a:srgbClr val="B4B4B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6"/>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6"/>
          <p:cNvSpPr txBox="1"/>
          <p:nvPr>
            <p:ph idx="12" type="sldNum"/>
          </p:nvPr>
        </p:nvSpPr>
        <p:spPr>
          <a:xfrm>
            <a:off x="9605759" y="6121605"/>
            <a:ext cx="213563" cy="153035"/>
          </a:xfrm>
          <a:prstGeom prst="rect">
            <a:avLst/>
          </a:prstGeom>
          <a:noFill/>
          <a:ln>
            <a:noFill/>
          </a:ln>
        </p:spPr>
        <p:txBody>
          <a:bodyPr anchorCtr="0" anchor="t" bIns="0" lIns="0" spcFirstLastPara="1" rIns="0" wrap="square" tIns="0">
            <a:spAutoFit/>
          </a:bodyPr>
          <a:lstStyle>
            <a:lvl1pPr indent="0" lvl="0" marL="98425">
              <a:lnSpc>
                <a:spcPct val="100000"/>
              </a:lnSpc>
              <a:spcBef>
                <a:spcPts val="0"/>
              </a:spcBef>
              <a:buNone/>
              <a:defRPr b="0" i="0" sz="900">
                <a:solidFill>
                  <a:srgbClr val="B4B4B4"/>
                </a:solidFill>
                <a:latin typeface="Arial"/>
                <a:ea typeface="Arial"/>
                <a:cs typeface="Arial"/>
                <a:sym typeface="Arial"/>
              </a:defRPr>
            </a:lvl1pPr>
            <a:lvl2pPr indent="0" lvl="1" marL="98425">
              <a:lnSpc>
                <a:spcPct val="100000"/>
              </a:lnSpc>
              <a:spcBef>
                <a:spcPts val="0"/>
              </a:spcBef>
              <a:buNone/>
              <a:defRPr b="0" i="0" sz="900">
                <a:solidFill>
                  <a:srgbClr val="B4B4B4"/>
                </a:solidFill>
                <a:latin typeface="Arial"/>
                <a:ea typeface="Arial"/>
                <a:cs typeface="Arial"/>
                <a:sym typeface="Arial"/>
              </a:defRPr>
            </a:lvl2pPr>
            <a:lvl3pPr indent="0" lvl="2" marL="98425">
              <a:lnSpc>
                <a:spcPct val="100000"/>
              </a:lnSpc>
              <a:spcBef>
                <a:spcPts val="0"/>
              </a:spcBef>
              <a:buNone/>
              <a:defRPr b="0" i="0" sz="900">
                <a:solidFill>
                  <a:srgbClr val="B4B4B4"/>
                </a:solidFill>
                <a:latin typeface="Arial"/>
                <a:ea typeface="Arial"/>
                <a:cs typeface="Arial"/>
                <a:sym typeface="Arial"/>
              </a:defRPr>
            </a:lvl3pPr>
            <a:lvl4pPr indent="0" lvl="3" marL="98425">
              <a:lnSpc>
                <a:spcPct val="100000"/>
              </a:lnSpc>
              <a:spcBef>
                <a:spcPts val="0"/>
              </a:spcBef>
              <a:buNone/>
              <a:defRPr b="0" i="0" sz="900">
                <a:solidFill>
                  <a:srgbClr val="B4B4B4"/>
                </a:solidFill>
                <a:latin typeface="Arial"/>
                <a:ea typeface="Arial"/>
                <a:cs typeface="Arial"/>
                <a:sym typeface="Arial"/>
              </a:defRPr>
            </a:lvl4pPr>
            <a:lvl5pPr indent="0" lvl="4" marL="98425">
              <a:lnSpc>
                <a:spcPct val="100000"/>
              </a:lnSpc>
              <a:spcBef>
                <a:spcPts val="0"/>
              </a:spcBef>
              <a:buNone/>
              <a:defRPr b="0" i="0" sz="900">
                <a:solidFill>
                  <a:srgbClr val="B4B4B4"/>
                </a:solidFill>
                <a:latin typeface="Arial"/>
                <a:ea typeface="Arial"/>
                <a:cs typeface="Arial"/>
                <a:sym typeface="Arial"/>
              </a:defRPr>
            </a:lvl5pPr>
            <a:lvl6pPr indent="0" lvl="5" marL="98425">
              <a:lnSpc>
                <a:spcPct val="100000"/>
              </a:lnSpc>
              <a:spcBef>
                <a:spcPts val="0"/>
              </a:spcBef>
              <a:buNone/>
              <a:defRPr b="0" i="0" sz="900">
                <a:solidFill>
                  <a:srgbClr val="B4B4B4"/>
                </a:solidFill>
                <a:latin typeface="Arial"/>
                <a:ea typeface="Arial"/>
                <a:cs typeface="Arial"/>
                <a:sym typeface="Arial"/>
              </a:defRPr>
            </a:lvl6pPr>
            <a:lvl7pPr indent="0" lvl="6" marL="98425">
              <a:lnSpc>
                <a:spcPct val="100000"/>
              </a:lnSpc>
              <a:spcBef>
                <a:spcPts val="0"/>
              </a:spcBef>
              <a:buNone/>
              <a:defRPr b="0" i="0" sz="900">
                <a:solidFill>
                  <a:srgbClr val="B4B4B4"/>
                </a:solidFill>
                <a:latin typeface="Arial"/>
                <a:ea typeface="Arial"/>
                <a:cs typeface="Arial"/>
                <a:sym typeface="Arial"/>
              </a:defRPr>
            </a:lvl7pPr>
            <a:lvl8pPr indent="0" lvl="7" marL="98425">
              <a:lnSpc>
                <a:spcPct val="100000"/>
              </a:lnSpc>
              <a:spcBef>
                <a:spcPts val="0"/>
              </a:spcBef>
              <a:buNone/>
              <a:defRPr b="0" i="0" sz="900">
                <a:solidFill>
                  <a:srgbClr val="B4B4B4"/>
                </a:solidFill>
                <a:latin typeface="Arial"/>
                <a:ea typeface="Arial"/>
                <a:cs typeface="Arial"/>
                <a:sym typeface="Arial"/>
              </a:defRPr>
            </a:lvl8pPr>
            <a:lvl9pPr indent="0" lvl="8" marL="98425">
              <a:lnSpc>
                <a:spcPct val="100000"/>
              </a:lnSpc>
              <a:spcBef>
                <a:spcPts val="0"/>
              </a:spcBef>
              <a:buNone/>
              <a:defRPr b="0" i="0" sz="900">
                <a:solidFill>
                  <a:srgbClr val="B4B4B4"/>
                </a:solidFill>
                <a:latin typeface="Arial"/>
                <a:ea typeface="Arial"/>
                <a:cs typeface="Arial"/>
                <a:sym typeface="Arial"/>
              </a:defRPr>
            </a:lvl9pPr>
          </a:lstStyle>
          <a:p>
            <a:pPr indent="0" lvl="0" marL="98425"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6" name="Shape 36"/>
        <p:cNvGrpSpPr/>
        <p:nvPr/>
      </p:nvGrpSpPr>
      <p:grpSpPr>
        <a:xfrm>
          <a:off x="0" y="0"/>
          <a:ext cx="0" cy="0"/>
          <a:chOff x="0" y="0"/>
          <a:chExt cx="0" cy="0"/>
        </a:xfrm>
      </p:grpSpPr>
      <p:sp>
        <p:nvSpPr>
          <p:cNvPr id="37" name="Google Shape;37;p27"/>
          <p:cNvSpPr txBox="1"/>
          <p:nvPr>
            <p:ph type="title"/>
          </p:nvPr>
        </p:nvSpPr>
        <p:spPr>
          <a:xfrm>
            <a:off x="1305416" y="1414955"/>
            <a:ext cx="8082567" cy="91566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100">
                <a:solidFill>
                  <a:srgbClr val="26262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7"/>
          <p:cNvSpPr txBox="1"/>
          <p:nvPr>
            <p:ph idx="11" type="ftr"/>
          </p:nvPr>
        </p:nvSpPr>
        <p:spPr>
          <a:xfrm>
            <a:off x="779189" y="6121605"/>
            <a:ext cx="1524000" cy="153035"/>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900">
                <a:solidFill>
                  <a:srgbClr val="B4B4B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7"/>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7"/>
          <p:cNvSpPr txBox="1"/>
          <p:nvPr>
            <p:ph idx="12" type="sldNum"/>
          </p:nvPr>
        </p:nvSpPr>
        <p:spPr>
          <a:xfrm>
            <a:off x="9605759" y="6121605"/>
            <a:ext cx="213563" cy="153035"/>
          </a:xfrm>
          <a:prstGeom prst="rect">
            <a:avLst/>
          </a:prstGeom>
          <a:noFill/>
          <a:ln>
            <a:noFill/>
          </a:ln>
        </p:spPr>
        <p:txBody>
          <a:bodyPr anchorCtr="0" anchor="t" bIns="0" lIns="0" spcFirstLastPara="1" rIns="0" wrap="square" tIns="0">
            <a:spAutoFit/>
          </a:bodyPr>
          <a:lstStyle>
            <a:lvl1pPr indent="0" lvl="0" marL="98425">
              <a:lnSpc>
                <a:spcPct val="100000"/>
              </a:lnSpc>
              <a:spcBef>
                <a:spcPts val="0"/>
              </a:spcBef>
              <a:buNone/>
              <a:defRPr b="0" i="0" sz="900">
                <a:solidFill>
                  <a:srgbClr val="B4B4B4"/>
                </a:solidFill>
                <a:latin typeface="Arial"/>
                <a:ea typeface="Arial"/>
                <a:cs typeface="Arial"/>
                <a:sym typeface="Arial"/>
              </a:defRPr>
            </a:lvl1pPr>
            <a:lvl2pPr indent="0" lvl="1" marL="98425">
              <a:lnSpc>
                <a:spcPct val="100000"/>
              </a:lnSpc>
              <a:spcBef>
                <a:spcPts val="0"/>
              </a:spcBef>
              <a:buNone/>
              <a:defRPr b="0" i="0" sz="900">
                <a:solidFill>
                  <a:srgbClr val="B4B4B4"/>
                </a:solidFill>
                <a:latin typeface="Arial"/>
                <a:ea typeface="Arial"/>
                <a:cs typeface="Arial"/>
                <a:sym typeface="Arial"/>
              </a:defRPr>
            </a:lvl2pPr>
            <a:lvl3pPr indent="0" lvl="2" marL="98425">
              <a:lnSpc>
                <a:spcPct val="100000"/>
              </a:lnSpc>
              <a:spcBef>
                <a:spcPts val="0"/>
              </a:spcBef>
              <a:buNone/>
              <a:defRPr b="0" i="0" sz="900">
                <a:solidFill>
                  <a:srgbClr val="B4B4B4"/>
                </a:solidFill>
                <a:latin typeface="Arial"/>
                <a:ea typeface="Arial"/>
                <a:cs typeface="Arial"/>
                <a:sym typeface="Arial"/>
              </a:defRPr>
            </a:lvl3pPr>
            <a:lvl4pPr indent="0" lvl="3" marL="98425">
              <a:lnSpc>
                <a:spcPct val="100000"/>
              </a:lnSpc>
              <a:spcBef>
                <a:spcPts val="0"/>
              </a:spcBef>
              <a:buNone/>
              <a:defRPr b="0" i="0" sz="900">
                <a:solidFill>
                  <a:srgbClr val="B4B4B4"/>
                </a:solidFill>
                <a:latin typeface="Arial"/>
                <a:ea typeface="Arial"/>
                <a:cs typeface="Arial"/>
                <a:sym typeface="Arial"/>
              </a:defRPr>
            </a:lvl4pPr>
            <a:lvl5pPr indent="0" lvl="4" marL="98425">
              <a:lnSpc>
                <a:spcPct val="100000"/>
              </a:lnSpc>
              <a:spcBef>
                <a:spcPts val="0"/>
              </a:spcBef>
              <a:buNone/>
              <a:defRPr b="0" i="0" sz="900">
                <a:solidFill>
                  <a:srgbClr val="B4B4B4"/>
                </a:solidFill>
                <a:latin typeface="Arial"/>
                <a:ea typeface="Arial"/>
                <a:cs typeface="Arial"/>
                <a:sym typeface="Arial"/>
              </a:defRPr>
            </a:lvl5pPr>
            <a:lvl6pPr indent="0" lvl="5" marL="98425">
              <a:lnSpc>
                <a:spcPct val="100000"/>
              </a:lnSpc>
              <a:spcBef>
                <a:spcPts val="0"/>
              </a:spcBef>
              <a:buNone/>
              <a:defRPr b="0" i="0" sz="900">
                <a:solidFill>
                  <a:srgbClr val="B4B4B4"/>
                </a:solidFill>
                <a:latin typeface="Arial"/>
                <a:ea typeface="Arial"/>
                <a:cs typeface="Arial"/>
                <a:sym typeface="Arial"/>
              </a:defRPr>
            </a:lvl6pPr>
            <a:lvl7pPr indent="0" lvl="6" marL="98425">
              <a:lnSpc>
                <a:spcPct val="100000"/>
              </a:lnSpc>
              <a:spcBef>
                <a:spcPts val="0"/>
              </a:spcBef>
              <a:buNone/>
              <a:defRPr b="0" i="0" sz="900">
                <a:solidFill>
                  <a:srgbClr val="B4B4B4"/>
                </a:solidFill>
                <a:latin typeface="Arial"/>
                <a:ea typeface="Arial"/>
                <a:cs typeface="Arial"/>
                <a:sym typeface="Arial"/>
              </a:defRPr>
            </a:lvl7pPr>
            <a:lvl8pPr indent="0" lvl="7" marL="98425">
              <a:lnSpc>
                <a:spcPct val="100000"/>
              </a:lnSpc>
              <a:spcBef>
                <a:spcPts val="0"/>
              </a:spcBef>
              <a:buNone/>
              <a:defRPr b="0" i="0" sz="900">
                <a:solidFill>
                  <a:srgbClr val="B4B4B4"/>
                </a:solidFill>
                <a:latin typeface="Arial"/>
                <a:ea typeface="Arial"/>
                <a:cs typeface="Arial"/>
                <a:sym typeface="Arial"/>
              </a:defRPr>
            </a:lvl8pPr>
            <a:lvl9pPr indent="0" lvl="8" marL="98425">
              <a:lnSpc>
                <a:spcPct val="100000"/>
              </a:lnSpc>
              <a:spcBef>
                <a:spcPts val="0"/>
              </a:spcBef>
              <a:buNone/>
              <a:defRPr b="0" i="0" sz="900">
                <a:solidFill>
                  <a:srgbClr val="B4B4B4"/>
                </a:solidFill>
                <a:latin typeface="Arial"/>
                <a:ea typeface="Arial"/>
                <a:cs typeface="Arial"/>
                <a:sym typeface="Arial"/>
              </a:defRPr>
            </a:lvl9pPr>
          </a:lstStyle>
          <a:p>
            <a:pPr indent="0" lvl="0" marL="98425"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2"/>
          <p:cNvSpPr/>
          <p:nvPr/>
        </p:nvSpPr>
        <p:spPr>
          <a:xfrm>
            <a:off x="594741" y="1551577"/>
            <a:ext cx="514984" cy="610870"/>
          </a:xfrm>
          <a:custGeom>
            <a:rect b="b" l="l" r="r" t="t"/>
            <a:pathLst>
              <a:path extrusionOk="0" h="610869" w="514984">
                <a:moveTo>
                  <a:pt x="0" y="0"/>
                </a:moveTo>
                <a:lnTo>
                  <a:pt x="0" y="610750"/>
                </a:lnTo>
                <a:lnTo>
                  <a:pt x="514941" y="305375"/>
                </a:lnTo>
                <a:lnTo>
                  <a:pt x="0" y="0"/>
                </a:lnTo>
                <a:close/>
              </a:path>
            </a:pathLst>
          </a:custGeom>
          <a:solidFill>
            <a:srgbClr val="E3462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 name="Google Shape;7;p22"/>
          <p:cNvSpPr/>
          <p:nvPr/>
        </p:nvSpPr>
        <p:spPr>
          <a:xfrm>
            <a:off x="2456654" y="6201833"/>
            <a:ext cx="7022465" cy="18415"/>
          </a:xfrm>
          <a:custGeom>
            <a:rect b="b" l="l" r="r" t="t"/>
            <a:pathLst>
              <a:path extrusionOk="0" h="18414" w="7022465">
                <a:moveTo>
                  <a:pt x="0" y="17958"/>
                </a:moveTo>
                <a:lnTo>
                  <a:pt x="7022357" y="0"/>
                </a:lnTo>
              </a:path>
            </a:pathLst>
          </a:custGeom>
          <a:noFill/>
          <a:ln cap="flat" cmpd="sng" w="9525">
            <a:solidFill>
              <a:srgbClr val="B4B4B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 name="Google Shape;8;p22"/>
          <p:cNvSpPr txBox="1"/>
          <p:nvPr>
            <p:ph type="title"/>
          </p:nvPr>
        </p:nvSpPr>
        <p:spPr>
          <a:xfrm>
            <a:off x="1305416" y="1414955"/>
            <a:ext cx="8082567" cy="915669"/>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3100" u="none" cap="none" strike="noStrike">
                <a:solidFill>
                  <a:srgbClr val="26262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22"/>
          <p:cNvSpPr txBox="1"/>
          <p:nvPr>
            <p:ph idx="1" type="body"/>
          </p:nvPr>
        </p:nvSpPr>
        <p:spPr>
          <a:xfrm>
            <a:off x="1305416" y="2460222"/>
            <a:ext cx="7931784" cy="241236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1" i="0" sz="1900" u="none" cap="none" strike="noStrike">
                <a:solidFill>
                  <a:srgbClr val="262626"/>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0" name="Google Shape;10;p22"/>
          <p:cNvSpPr txBox="1"/>
          <p:nvPr>
            <p:ph idx="11" type="ftr"/>
          </p:nvPr>
        </p:nvSpPr>
        <p:spPr>
          <a:xfrm>
            <a:off x="779189" y="6121605"/>
            <a:ext cx="1524000" cy="153035"/>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900">
                <a:solidFill>
                  <a:srgbClr val="B4B4B4"/>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2"/>
          <p:cNvSpPr txBox="1"/>
          <p:nvPr>
            <p:ph idx="12" type="sldNum"/>
          </p:nvPr>
        </p:nvSpPr>
        <p:spPr>
          <a:xfrm>
            <a:off x="9605759" y="6121605"/>
            <a:ext cx="213563" cy="153035"/>
          </a:xfrm>
          <a:prstGeom prst="rect">
            <a:avLst/>
          </a:prstGeom>
          <a:noFill/>
          <a:ln>
            <a:noFill/>
          </a:ln>
        </p:spPr>
        <p:txBody>
          <a:bodyPr anchorCtr="0" anchor="t" bIns="0" lIns="0" spcFirstLastPara="1" rIns="0" wrap="square" tIns="0">
            <a:spAutoFit/>
          </a:bodyPr>
          <a:lstStyle>
            <a:lvl1pPr indent="0" lvl="0" marL="98425">
              <a:lnSpc>
                <a:spcPct val="100000"/>
              </a:lnSpc>
              <a:spcBef>
                <a:spcPts val="0"/>
              </a:spcBef>
              <a:buNone/>
              <a:defRPr b="0" i="0" sz="900">
                <a:solidFill>
                  <a:srgbClr val="B4B4B4"/>
                </a:solidFill>
                <a:latin typeface="Arial"/>
                <a:ea typeface="Arial"/>
                <a:cs typeface="Arial"/>
                <a:sym typeface="Arial"/>
              </a:defRPr>
            </a:lvl1pPr>
            <a:lvl2pPr indent="0" lvl="1" marL="98425">
              <a:lnSpc>
                <a:spcPct val="100000"/>
              </a:lnSpc>
              <a:spcBef>
                <a:spcPts val="0"/>
              </a:spcBef>
              <a:buNone/>
              <a:defRPr b="0" i="0" sz="900">
                <a:solidFill>
                  <a:srgbClr val="B4B4B4"/>
                </a:solidFill>
                <a:latin typeface="Arial"/>
                <a:ea typeface="Arial"/>
                <a:cs typeface="Arial"/>
                <a:sym typeface="Arial"/>
              </a:defRPr>
            </a:lvl2pPr>
            <a:lvl3pPr indent="0" lvl="2" marL="98425">
              <a:lnSpc>
                <a:spcPct val="100000"/>
              </a:lnSpc>
              <a:spcBef>
                <a:spcPts val="0"/>
              </a:spcBef>
              <a:buNone/>
              <a:defRPr b="0" i="0" sz="900">
                <a:solidFill>
                  <a:srgbClr val="B4B4B4"/>
                </a:solidFill>
                <a:latin typeface="Arial"/>
                <a:ea typeface="Arial"/>
                <a:cs typeface="Arial"/>
                <a:sym typeface="Arial"/>
              </a:defRPr>
            </a:lvl3pPr>
            <a:lvl4pPr indent="0" lvl="3" marL="98425">
              <a:lnSpc>
                <a:spcPct val="100000"/>
              </a:lnSpc>
              <a:spcBef>
                <a:spcPts val="0"/>
              </a:spcBef>
              <a:buNone/>
              <a:defRPr b="0" i="0" sz="900">
                <a:solidFill>
                  <a:srgbClr val="B4B4B4"/>
                </a:solidFill>
                <a:latin typeface="Arial"/>
                <a:ea typeface="Arial"/>
                <a:cs typeface="Arial"/>
                <a:sym typeface="Arial"/>
              </a:defRPr>
            </a:lvl4pPr>
            <a:lvl5pPr indent="0" lvl="4" marL="98425">
              <a:lnSpc>
                <a:spcPct val="100000"/>
              </a:lnSpc>
              <a:spcBef>
                <a:spcPts val="0"/>
              </a:spcBef>
              <a:buNone/>
              <a:defRPr b="0" i="0" sz="900">
                <a:solidFill>
                  <a:srgbClr val="B4B4B4"/>
                </a:solidFill>
                <a:latin typeface="Arial"/>
                <a:ea typeface="Arial"/>
                <a:cs typeface="Arial"/>
                <a:sym typeface="Arial"/>
              </a:defRPr>
            </a:lvl5pPr>
            <a:lvl6pPr indent="0" lvl="5" marL="98425">
              <a:lnSpc>
                <a:spcPct val="100000"/>
              </a:lnSpc>
              <a:spcBef>
                <a:spcPts val="0"/>
              </a:spcBef>
              <a:buNone/>
              <a:defRPr b="0" i="0" sz="900">
                <a:solidFill>
                  <a:srgbClr val="B4B4B4"/>
                </a:solidFill>
                <a:latin typeface="Arial"/>
                <a:ea typeface="Arial"/>
                <a:cs typeface="Arial"/>
                <a:sym typeface="Arial"/>
              </a:defRPr>
            </a:lvl6pPr>
            <a:lvl7pPr indent="0" lvl="6" marL="98425">
              <a:lnSpc>
                <a:spcPct val="100000"/>
              </a:lnSpc>
              <a:spcBef>
                <a:spcPts val="0"/>
              </a:spcBef>
              <a:buNone/>
              <a:defRPr b="0" i="0" sz="900">
                <a:solidFill>
                  <a:srgbClr val="B4B4B4"/>
                </a:solidFill>
                <a:latin typeface="Arial"/>
                <a:ea typeface="Arial"/>
                <a:cs typeface="Arial"/>
                <a:sym typeface="Arial"/>
              </a:defRPr>
            </a:lvl7pPr>
            <a:lvl8pPr indent="0" lvl="7" marL="98425">
              <a:lnSpc>
                <a:spcPct val="100000"/>
              </a:lnSpc>
              <a:spcBef>
                <a:spcPts val="0"/>
              </a:spcBef>
              <a:buNone/>
              <a:defRPr b="0" i="0" sz="900">
                <a:solidFill>
                  <a:srgbClr val="B4B4B4"/>
                </a:solidFill>
                <a:latin typeface="Arial"/>
                <a:ea typeface="Arial"/>
                <a:cs typeface="Arial"/>
                <a:sym typeface="Arial"/>
              </a:defRPr>
            </a:lvl8pPr>
            <a:lvl9pPr indent="0" lvl="8" marL="98425">
              <a:lnSpc>
                <a:spcPct val="100000"/>
              </a:lnSpc>
              <a:spcBef>
                <a:spcPts val="0"/>
              </a:spcBef>
              <a:buNone/>
              <a:defRPr b="0" i="0" sz="900">
                <a:solidFill>
                  <a:srgbClr val="B4B4B4"/>
                </a:solidFill>
                <a:latin typeface="Arial"/>
                <a:ea typeface="Arial"/>
                <a:cs typeface="Arial"/>
                <a:sym typeface="Arial"/>
              </a:defRPr>
            </a:lvl9pPr>
          </a:lstStyle>
          <a:p>
            <a:pPr indent="0" lvl="0" marL="98425" rtl="0" algn="l">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karin.tikkanen@snd.se"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hyperlink" Target="https://www.vr.se/english/mandates/science-communication/communicating-research---tips-and-advice.html" TargetMode="External"/><Relationship Id="rId5" Type="http://schemas.openxmlformats.org/officeDocument/2006/relationships/hyperlink" Target="https://www.bbc.com/news/articles/c39jj9vkr34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www.staff.lu.se/research-and-education/research-support/communicating-your-research/principles-research-communicatio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www.vr.se/english/mandates/science-communication/communicating-research---tips-and-advice.html" TargetMode="External"/><Relationship Id="rId4" Type="http://schemas.openxmlformats.org/officeDocument/2006/relationships/hyperlink" Target="https://www.vr.se/english/mandates/science-communication/communicating-research---tips-and-advice.html" TargetMode="External"/><Relationship Id="rId11" Type="http://schemas.openxmlformats.org/officeDocument/2006/relationships/image" Target="../media/image3.jpg"/><Relationship Id="rId10" Type="http://schemas.openxmlformats.org/officeDocument/2006/relationships/hyperlink" Target="https://vetenskapallmanhet.se/2011/12/toolbox/" TargetMode="External"/><Relationship Id="rId12" Type="http://schemas.openxmlformats.org/officeDocument/2006/relationships/hyperlink" Target="https://www.vr.se/english/analysis/reports/our-reports/2022-09-29-framework-for-courses-in-science-communication.html" TargetMode="External"/><Relationship Id="rId9" Type="http://schemas.openxmlformats.org/officeDocument/2006/relationships/hyperlink" Target="https://www.vr.se/english/mandates/science-communication/events-and-websites.html" TargetMode="External"/><Relationship Id="rId5" Type="http://schemas.openxmlformats.org/officeDocument/2006/relationships/hyperlink" Target="https://www.vr.se/english/mandates/science-communication/communicating-research---tips-and-advice.html" TargetMode="External"/><Relationship Id="rId6" Type="http://schemas.openxmlformats.org/officeDocument/2006/relationships/hyperlink" Target="https://www.vr.se/english/analysis/reports/our-reports/2022-09-29-framework-for-courses-in-science-communication.html" TargetMode="External"/><Relationship Id="rId7" Type="http://schemas.openxmlformats.org/officeDocument/2006/relationships/hyperlink" Target="https://www.vr.se/english/mandates/science-communication/events-and-websites.html" TargetMode="External"/><Relationship Id="rId8" Type="http://schemas.openxmlformats.org/officeDocument/2006/relationships/hyperlink" Target="https://www.vr.se/english/mandates/science-communication/events-and-websites.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9.jpg"/><Relationship Id="rId4" Type="http://schemas.openxmlformats.org/officeDocument/2006/relationships/image" Target="../media/image5.jpg"/><Relationship Id="rId5" Type="http://schemas.openxmlformats.org/officeDocument/2006/relationships/hyperlink" Target="https://www.youtube.com/watch?v=iBwuEt3DqoI"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2.jpg"/><Relationship Id="rId7" Type="http://schemas.openxmlformats.org/officeDocument/2006/relationships/hyperlink" Target="https://www.nobelprize.org/prizes/economic-sciences/2024/johnson/lectur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jpg"/><Relationship Id="rId4" Type="http://schemas.openxmlformats.org/officeDocument/2006/relationships/hyperlink" Target="https://catalyst.harvard.edu/writing-communication-center/deliver-authentically/elevator-pitch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idl-bnc-idrc.dspacedirect.org/server/api/core/bitstreams/641f8128-5479-41f5-b789-919a049b0cca/conten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3.jpg"/><Relationship Id="rId4" Type="http://schemas.openxmlformats.org/officeDocument/2006/relationships/hyperlink" Target="mailto:karin.tikkanen@snd.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mailto:karin.tikkanen@snd.s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hyperlink" Target="https://www.tandfonline.com/doi/abs/10.1080/17512786.2012.69135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journals.sagepub.com/doi/abs/10.1177/09636625030122004" TargetMode="External"/><Relationship Id="rId4" Type="http://schemas.openxmlformats.org/officeDocument/2006/relationships/hyperlink" Target="https://journals.sagepub.com/doi/abs/10.1177/09636625030122004" TargetMode="External"/><Relationship Id="rId5" Type="http://schemas.openxmlformats.org/officeDocument/2006/relationships/hyperlink" Target="https://journals.sagepub.com/doi/abs/10.1177/09636625030122004" TargetMode="External"/><Relationship Id="rId6"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 name="Shape 44"/>
        <p:cNvGrpSpPr/>
        <p:nvPr/>
      </p:nvGrpSpPr>
      <p:grpSpPr>
        <a:xfrm>
          <a:off x="0" y="0"/>
          <a:ext cx="0" cy="0"/>
          <a:chOff x="0" y="0"/>
          <a:chExt cx="0" cy="0"/>
        </a:xfrm>
      </p:grpSpPr>
      <p:sp>
        <p:nvSpPr>
          <p:cNvPr descr="$PPTXTitle" id="45" name="Google Shape;45;p1"/>
          <p:cNvSpPr txBox="1"/>
          <p:nvPr>
            <p:ph type="title"/>
          </p:nvPr>
        </p:nvSpPr>
        <p:spPr>
          <a:xfrm>
            <a:off x="1482925" y="1845694"/>
            <a:ext cx="7694295" cy="1233805"/>
          </a:xfrm>
          <a:prstGeom prst="rect">
            <a:avLst/>
          </a:prstGeom>
          <a:noFill/>
          <a:ln>
            <a:noFill/>
          </a:ln>
        </p:spPr>
        <p:txBody>
          <a:bodyPr anchorCtr="0" anchor="t" bIns="0" lIns="0" spcFirstLastPara="1" rIns="0" wrap="square" tIns="12050">
            <a:spAutoFit/>
          </a:bodyPr>
          <a:lstStyle/>
          <a:p>
            <a:pPr indent="0" lvl="0" marL="1771014" rtl="0" algn="l">
              <a:lnSpc>
                <a:spcPct val="100000"/>
              </a:lnSpc>
              <a:spcBef>
                <a:spcPts val="0"/>
              </a:spcBef>
              <a:spcAft>
                <a:spcPts val="0"/>
              </a:spcAft>
              <a:buNone/>
            </a:pPr>
            <a:r>
              <a:rPr lang="en-US" sz="2300">
                <a:solidFill>
                  <a:srgbClr val="FF0000"/>
                </a:solidFill>
              </a:rPr>
              <a:t>7. Reuse and Communication</a:t>
            </a:r>
            <a:endParaRPr sz="2300"/>
          </a:p>
          <a:p>
            <a:pPr indent="0" lvl="0" marL="12700" rtl="0" algn="l">
              <a:lnSpc>
                <a:spcPct val="100000"/>
              </a:lnSpc>
              <a:spcBef>
                <a:spcPts val="40"/>
              </a:spcBef>
              <a:spcAft>
                <a:spcPts val="0"/>
              </a:spcAft>
              <a:buNone/>
            </a:pPr>
            <a:r>
              <a:rPr b="0" lang="en-US" sz="5600">
                <a:latin typeface="Arial"/>
                <a:ea typeface="Arial"/>
                <a:cs typeface="Arial"/>
                <a:sym typeface="Arial"/>
              </a:rPr>
              <a:t>Science Communication</a:t>
            </a:r>
            <a:endParaRPr sz="5600">
              <a:latin typeface="Arial"/>
              <a:ea typeface="Arial"/>
              <a:cs typeface="Arial"/>
              <a:sym typeface="Arial"/>
            </a:endParaRPr>
          </a:p>
        </p:txBody>
      </p:sp>
      <p:sp>
        <p:nvSpPr>
          <p:cNvPr id="46" name="Google Shape;46;p1"/>
          <p:cNvSpPr txBox="1"/>
          <p:nvPr/>
        </p:nvSpPr>
        <p:spPr>
          <a:xfrm>
            <a:off x="3732754" y="3398676"/>
            <a:ext cx="3192145" cy="818515"/>
          </a:xfrm>
          <a:prstGeom prst="rect">
            <a:avLst/>
          </a:prstGeom>
          <a:noFill/>
          <a:ln>
            <a:noFill/>
          </a:ln>
        </p:spPr>
        <p:txBody>
          <a:bodyPr anchorCtr="0" anchor="t" bIns="0" lIns="0" spcFirstLastPara="1" rIns="0" wrap="square" tIns="95875">
            <a:spAutoFit/>
          </a:bodyPr>
          <a:lstStyle/>
          <a:p>
            <a:pPr indent="0" lvl="0" marL="0" rtl="0" algn="ctr">
              <a:lnSpc>
                <a:spcPct val="100000"/>
              </a:lnSpc>
              <a:spcBef>
                <a:spcPts val="0"/>
              </a:spcBef>
              <a:spcAft>
                <a:spcPts val="0"/>
              </a:spcAft>
              <a:buNone/>
            </a:pPr>
            <a:r>
              <a:rPr b="1" lang="en-US" sz="2300">
                <a:solidFill>
                  <a:srgbClr val="2F2F2F"/>
                </a:solidFill>
                <a:latin typeface="Arial"/>
                <a:ea typeface="Arial"/>
                <a:cs typeface="Arial"/>
                <a:sym typeface="Arial"/>
              </a:rPr>
              <a:t>Karin Westin Tikkanen</a:t>
            </a:r>
            <a:endParaRPr sz="2300">
              <a:latin typeface="Arial"/>
              <a:ea typeface="Arial"/>
              <a:cs typeface="Arial"/>
              <a:sym typeface="Arial"/>
            </a:endParaRPr>
          </a:p>
          <a:p>
            <a:pPr indent="0" lvl="0" marL="4445" rtl="0" algn="ctr">
              <a:lnSpc>
                <a:spcPct val="100000"/>
              </a:lnSpc>
              <a:spcBef>
                <a:spcPts val="545"/>
              </a:spcBef>
              <a:spcAft>
                <a:spcPts val="0"/>
              </a:spcAft>
              <a:buNone/>
            </a:pPr>
            <a:r>
              <a:rPr lang="en-US" sz="1900">
                <a:solidFill>
                  <a:srgbClr val="5C5C5C"/>
                </a:solidFill>
                <a:latin typeface="Arial"/>
                <a:ea typeface="Arial"/>
                <a:cs typeface="Arial"/>
                <a:sym typeface="Arial"/>
              </a:rPr>
              <a:t>Senior advisor, SND</a:t>
            </a:r>
            <a:endParaRPr sz="1900">
              <a:latin typeface="Arial"/>
              <a:ea typeface="Arial"/>
              <a:cs typeface="Arial"/>
              <a:sym typeface="Arial"/>
            </a:endParaRPr>
          </a:p>
        </p:txBody>
      </p:sp>
      <p:sp>
        <p:nvSpPr>
          <p:cNvPr id="47" name="Google Shape;47;p1"/>
          <p:cNvSpPr txBox="1"/>
          <p:nvPr/>
        </p:nvSpPr>
        <p:spPr>
          <a:xfrm>
            <a:off x="2844200" y="4968850"/>
            <a:ext cx="5215500" cy="1019700"/>
          </a:xfrm>
          <a:prstGeom prst="rect">
            <a:avLst/>
          </a:prstGeom>
          <a:noFill/>
          <a:ln>
            <a:noFill/>
          </a:ln>
        </p:spPr>
        <p:txBody>
          <a:bodyPr anchorCtr="0" anchor="t" bIns="0" lIns="0" spcFirstLastPara="1" rIns="0" wrap="square" tIns="51425">
            <a:spAutoFit/>
          </a:bodyPr>
          <a:lstStyle/>
          <a:p>
            <a:pPr indent="0" lvl="0" marL="12065" marR="5080" rtl="0" algn="ctr">
              <a:lnSpc>
                <a:spcPct val="104684"/>
              </a:lnSpc>
              <a:spcBef>
                <a:spcPts val="0"/>
              </a:spcBef>
              <a:spcAft>
                <a:spcPts val="0"/>
              </a:spcAft>
              <a:buNone/>
            </a:pPr>
            <a:r>
              <a:rPr lang="en-US" sz="1900">
                <a:solidFill>
                  <a:srgbClr val="5C5C5C"/>
                </a:solidFill>
                <a:latin typeface="Arial"/>
                <a:ea typeface="Arial"/>
                <a:cs typeface="Arial"/>
                <a:sym typeface="Arial"/>
              </a:rPr>
              <a:t>Chair of Minerva, section for non-fiction writing, Swedish Writers’ Union</a:t>
            </a:r>
            <a:endParaRPr sz="1900">
              <a:latin typeface="Arial"/>
              <a:ea typeface="Arial"/>
              <a:cs typeface="Arial"/>
              <a:sym typeface="Arial"/>
            </a:endParaRPr>
          </a:p>
          <a:p>
            <a:pPr indent="0" lvl="0" marL="0" rtl="0" algn="ctr">
              <a:lnSpc>
                <a:spcPct val="100000"/>
              </a:lnSpc>
              <a:spcBef>
                <a:spcPts val="490"/>
              </a:spcBef>
              <a:spcAft>
                <a:spcPts val="0"/>
              </a:spcAft>
              <a:buNone/>
            </a:pPr>
            <a:r>
              <a:rPr lang="en-US" sz="1900" u="sng">
                <a:solidFill>
                  <a:srgbClr val="659DD2"/>
                </a:solidFill>
                <a:latin typeface="Arial"/>
                <a:ea typeface="Arial"/>
                <a:cs typeface="Arial"/>
                <a:sym typeface="Arial"/>
                <a:hlinkClick r:id="rId3">
                  <a:extLst>
                    <a:ext uri="{A12FA001-AC4F-418D-AE19-62706E023703}">
                      <ahyp:hlinkClr val="tx"/>
                    </a:ext>
                  </a:extLst>
                </a:hlinkClick>
              </a:rPr>
              <a:t>karin.tikkanen@snd.se</a:t>
            </a:r>
            <a:endParaRPr sz="1900">
              <a:latin typeface="Arial"/>
              <a:ea typeface="Arial"/>
              <a:cs typeface="Arial"/>
              <a:sym typeface="Arial"/>
            </a:endParaRPr>
          </a:p>
        </p:txBody>
      </p:sp>
      <p:pic>
        <p:nvPicPr>
          <p:cNvPr id="48" name="Google Shape;48;p1"/>
          <p:cNvPicPr preferRelativeResize="0"/>
          <p:nvPr/>
        </p:nvPicPr>
        <p:blipFill rotWithShape="1">
          <a:blip r:embed="rId4">
            <a:alphaModFix/>
          </a:blip>
          <a:srcRect b="0" l="0" r="0" t="0"/>
          <a:stretch/>
        </p:blipFill>
        <p:spPr>
          <a:xfrm>
            <a:off x="1387221" y="3515868"/>
            <a:ext cx="1633727" cy="145999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10"/>
          <p:cNvPicPr preferRelativeResize="0"/>
          <p:nvPr/>
        </p:nvPicPr>
        <p:blipFill rotWithShape="1">
          <a:blip r:embed="rId3">
            <a:alphaModFix/>
          </a:blip>
          <a:srcRect b="0" l="0" r="0" t="0"/>
          <a:stretch/>
        </p:blipFill>
        <p:spPr>
          <a:xfrm>
            <a:off x="2665408" y="1434994"/>
            <a:ext cx="5345563" cy="3962398"/>
          </a:xfrm>
          <a:prstGeom prst="rect">
            <a:avLst/>
          </a:prstGeom>
          <a:noFill/>
          <a:ln>
            <a:noFill/>
          </a:ln>
        </p:spPr>
      </p:pic>
      <p:sp>
        <p:nvSpPr>
          <p:cNvPr id="123" name="Google Shape;123;p10"/>
          <p:cNvSpPr txBox="1"/>
          <p:nvPr/>
        </p:nvSpPr>
        <p:spPr>
          <a:xfrm>
            <a:off x="2916816" y="5626687"/>
            <a:ext cx="4832400" cy="481500"/>
          </a:xfrm>
          <a:prstGeom prst="rect">
            <a:avLst/>
          </a:prstGeom>
          <a:noFill/>
          <a:ln>
            <a:noFill/>
          </a:ln>
        </p:spPr>
        <p:txBody>
          <a:bodyPr anchorCtr="0" anchor="t" bIns="0" lIns="0" spcFirstLastPara="1" rIns="0" wrap="square" tIns="12700">
            <a:spAutoFit/>
          </a:bodyPr>
          <a:lstStyle/>
          <a:p>
            <a:pPr indent="0" lvl="0" marL="0" rtl="0" algn="ctr">
              <a:lnSpc>
                <a:spcPct val="117499"/>
              </a:lnSpc>
              <a:spcBef>
                <a:spcPts val="0"/>
              </a:spcBef>
              <a:spcAft>
                <a:spcPts val="0"/>
              </a:spcAft>
              <a:buNone/>
            </a:pPr>
            <a:r>
              <a:rPr lang="en-US" sz="1400">
                <a:solidFill>
                  <a:srgbClr val="262626"/>
                </a:solidFill>
                <a:latin typeface="Arial"/>
                <a:ea typeface="Arial"/>
                <a:cs typeface="Arial"/>
                <a:sym typeface="Arial"/>
              </a:rPr>
              <a:t>The difference between a scholarly article and a news article.</a:t>
            </a:r>
            <a:endParaRPr sz="1400">
              <a:latin typeface="Arial"/>
              <a:ea typeface="Arial"/>
              <a:cs typeface="Arial"/>
              <a:sym typeface="Arial"/>
            </a:endParaRPr>
          </a:p>
          <a:p>
            <a:pPr indent="0" lvl="0" marL="2540" rtl="0" algn="ctr">
              <a:lnSpc>
                <a:spcPct val="117499"/>
              </a:lnSpc>
              <a:spcBef>
                <a:spcPts val="0"/>
              </a:spcBef>
              <a:spcAft>
                <a:spcPts val="0"/>
              </a:spcAft>
              <a:buNone/>
            </a:pPr>
            <a:r>
              <a:rPr i="1" lang="en-US" sz="1400" u="sng">
                <a:solidFill>
                  <a:schemeClr val="hlink"/>
                </a:solidFill>
                <a:latin typeface="Arial"/>
                <a:ea typeface="Arial"/>
                <a:cs typeface="Arial"/>
                <a:sym typeface="Arial"/>
                <a:hlinkClick r:id="rId4"/>
              </a:rPr>
              <a:t>Communicating research – tips and advice</a:t>
            </a:r>
            <a:r>
              <a:rPr i="1" lang="en-US" sz="1400" u="sng">
                <a:solidFill>
                  <a:srgbClr val="659DD2"/>
                </a:solidFill>
                <a:latin typeface="Arial"/>
                <a:ea typeface="Arial"/>
                <a:cs typeface="Arial"/>
                <a:sym typeface="Arial"/>
              </a:rPr>
              <a:t> </a:t>
            </a:r>
            <a:r>
              <a:rPr lang="en-US" sz="1400" u="none">
                <a:solidFill>
                  <a:srgbClr val="262626"/>
                </a:solidFill>
                <a:latin typeface="Arial"/>
                <a:ea typeface="Arial"/>
                <a:cs typeface="Arial"/>
                <a:sym typeface="Arial"/>
              </a:rPr>
              <a:t>(VR.se)</a:t>
            </a:r>
            <a:endParaRPr sz="1400">
              <a:latin typeface="Arial"/>
              <a:ea typeface="Arial"/>
              <a:cs typeface="Arial"/>
              <a:sym typeface="Arial"/>
            </a:endParaRPr>
          </a:p>
        </p:txBody>
      </p:sp>
      <p:sp>
        <p:nvSpPr>
          <p:cNvPr id="124" name="Google Shape;124;p10"/>
          <p:cNvSpPr txBox="1"/>
          <p:nvPr/>
        </p:nvSpPr>
        <p:spPr>
          <a:xfrm>
            <a:off x="1630549" y="1962991"/>
            <a:ext cx="815975" cy="2387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solidFill>
                  <a:srgbClr val="262626"/>
                </a:solidFill>
                <a:latin typeface="Arial"/>
                <a:ea typeface="Arial"/>
                <a:cs typeface="Arial"/>
                <a:sym typeface="Arial"/>
              </a:rPr>
              <a:t>First page</a:t>
            </a:r>
            <a:endParaRPr sz="1400">
              <a:latin typeface="Arial"/>
              <a:ea typeface="Arial"/>
              <a:cs typeface="Arial"/>
              <a:sym typeface="Arial"/>
            </a:endParaRPr>
          </a:p>
        </p:txBody>
      </p:sp>
      <p:sp>
        <p:nvSpPr>
          <p:cNvPr id="125" name="Google Shape;125;p10"/>
          <p:cNvSpPr txBox="1"/>
          <p:nvPr/>
        </p:nvSpPr>
        <p:spPr>
          <a:xfrm>
            <a:off x="1614912" y="4559887"/>
            <a:ext cx="806450" cy="2387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solidFill>
                  <a:srgbClr val="262626"/>
                </a:solidFill>
                <a:latin typeface="Arial"/>
                <a:ea typeface="Arial"/>
                <a:cs typeface="Arial"/>
                <a:sym typeface="Arial"/>
              </a:rPr>
              <a:t>Last page</a:t>
            </a:r>
            <a:endParaRPr sz="1400">
              <a:latin typeface="Arial"/>
              <a:ea typeface="Arial"/>
              <a:cs typeface="Arial"/>
              <a:sym typeface="Arial"/>
            </a:endParaRPr>
          </a:p>
        </p:txBody>
      </p:sp>
      <p:sp>
        <p:nvSpPr>
          <p:cNvPr id="126" name="Google Shape;126;p10"/>
          <p:cNvSpPr txBox="1"/>
          <p:nvPr/>
        </p:nvSpPr>
        <p:spPr>
          <a:xfrm>
            <a:off x="8176250" y="2685383"/>
            <a:ext cx="1435200" cy="1355700"/>
          </a:xfrm>
          <a:prstGeom prst="rect">
            <a:avLst/>
          </a:prstGeom>
          <a:noFill/>
          <a:ln>
            <a:noFill/>
          </a:ln>
        </p:spPr>
        <p:txBody>
          <a:bodyPr anchorCtr="0" anchor="t" bIns="0" lIns="0" spcFirstLastPara="1" rIns="0" wrap="square" tIns="29825">
            <a:spAutoFit/>
          </a:bodyPr>
          <a:lstStyle/>
          <a:p>
            <a:pPr indent="0" lvl="0" marL="12700" marR="248285" rtl="0" algn="l">
              <a:lnSpc>
                <a:spcPct val="112857"/>
              </a:lnSpc>
              <a:spcBef>
                <a:spcPts val="0"/>
              </a:spcBef>
              <a:spcAft>
                <a:spcPts val="0"/>
              </a:spcAft>
              <a:buNone/>
            </a:pPr>
            <a:r>
              <a:rPr lang="en-US" sz="1300">
                <a:solidFill>
                  <a:srgbClr val="262626"/>
                </a:solidFill>
                <a:latin typeface="Arial"/>
                <a:ea typeface="Arial"/>
                <a:cs typeface="Arial"/>
                <a:sym typeface="Arial"/>
              </a:rPr>
              <a:t>”There is life in space!”</a:t>
            </a:r>
            <a:endParaRPr sz="1300">
              <a:latin typeface="Arial"/>
              <a:ea typeface="Arial"/>
              <a:cs typeface="Arial"/>
              <a:sym typeface="Arial"/>
            </a:endParaRPr>
          </a:p>
          <a:p>
            <a:pPr indent="0" lvl="0" marL="0" rtl="0" algn="l">
              <a:lnSpc>
                <a:spcPct val="100000"/>
              </a:lnSpc>
              <a:spcBef>
                <a:spcPts val="0"/>
              </a:spcBef>
              <a:spcAft>
                <a:spcPts val="0"/>
              </a:spcAft>
              <a:buNone/>
            </a:pPr>
            <a:r>
              <a:t/>
            </a:r>
            <a:endParaRPr sz="1300">
              <a:latin typeface="Arial"/>
              <a:ea typeface="Arial"/>
              <a:cs typeface="Arial"/>
              <a:sym typeface="Arial"/>
            </a:endParaRPr>
          </a:p>
          <a:p>
            <a:pPr indent="0" lvl="0" marL="0" rtl="0" algn="l">
              <a:lnSpc>
                <a:spcPct val="100000"/>
              </a:lnSpc>
              <a:spcBef>
                <a:spcPts val="340"/>
              </a:spcBef>
              <a:spcAft>
                <a:spcPts val="0"/>
              </a:spcAft>
              <a:buNone/>
            </a:pPr>
            <a:r>
              <a:t/>
            </a:r>
            <a:endParaRPr sz="1300">
              <a:latin typeface="Arial"/>
              <a:ea typeface="Arial"/>
              <a:cs typeface="Arial"/>
              <a:sym typeface="Arial"/>
            </a:endParaRPr>
          </a:p>
          <a:p>
            <a:pPr indent="0" lvl="0" marL="12700" marR="5080" rtl="0" algn="l">
              <a:lnSpc>
                <a:spcPct val="115000"/>
              </a:lnSpc>
              <a:spcBef>
                <a:spcPts val="0"/>
              </a:spcBef>
              <a:spcAft>
                <a:spcPts val="0"/>
              </a:spcAft>
              <a:buNone/>
            </a:pPr>
            <a:r>
              <a:rPr lang="en-US" sz="1300">
                <a:solidFill>
                  <a:srgbClr val="262626"/>
                </a:solidFill>
                <a:latin typeface="Arial"/>
                <a:ea typeface="Arial"/>
                <a:cs typeface="Arial"/>
                <a:sym typeface="Arial"/>
              </a:rPr>
              <a:t>”We are not alone in the universe.”</a:t>
            </a:r>
            <a:endParaRPr sz="1300">
              <a:latin typeface="Arial"/>
              <a:ea typeface="Arial"/>
              <a:cs typeface="Arial"/>
              <a:sym typeface="Arial"/>
            </a:endParaRPr>
          </a:p>
        </p:txBody>
      </p:sp>
      <p:sp>
        <p:nvSpPr>
          <p:cNvPr id="127" name="Google Shape;127;p10"/>
          <p:cNvSpPr txBox="1"/>
          <p:nvPr/>
        </p:nvSpPr>
        <p:spPr>
          <a:xfrm>
            <a:off x="8176251" y="4379473"/>
            <a:ext cx="1408500" cy="605100"/>
          </a:xfrm>
          <a:prstGeom prst="rect">
            <a:avLst/>
          </a:prstGeom>
          <a:noFill/>
          <a:ln>
            <a:noFill/>
          </a:ln>
        </p:spPr>
        <p:txBody>
          <a:bodyPr anchorCtr="0" anchor="t" bIns="0" lIns="0" spcFirstLastPara="1" rIns="0" wrap="square" tIns="17125">
            <a:spAutoFit/>
          </a:bodyPr>
          <a:lstStyle/>
          <a:p>
            <a:pPr indent="0" lvl="0" marL="12700" marR="5080" rtl="0" algn="l">
              <a:lnSpc>
                <a:spcPct val="97900"/>
              </a:lnSpc>
              <a:spcBef>
                <a:spcPts val="0"/>
              </a:spcBef>
              <a:spcAft>
                <a:spcPts val="0"/>
              </a:spcAft>
              <a:buNone/>
            </a:pPr>
            <a:r>
              <a:rPr lang="en-US" sz="1300">
                <a:solidFill>
                  <a:srgbClr val="262626"/>
                </a:solidFill>
                <a:latin typeface="Arial"/>
                <a:ea typeface="Arial"/>
                <a:cs typeface="Arial"/>
                <a:sym typeface="Arial"/>
              </a:rPr>
              <a:t>”</a:t>
            </a:r>
            <a:r>
              <a:rPr lang="en-US" sz="1300" u="sng">
                <a:solidFill>
                  <a:schemeClr val="hlink"/>
                </a:solidFill>
                <a:latin typeface="Arial"/>
                <a:ea typeface="Arial"/>
                <a:cs typeface="Arial"/>
                <a:sym typeface="Arial"/>
                <a:hlinkClick r:id="rId5"/>
              </a:rPr>
              <a:t>The evidence for biological life are two molecules</a:t>
            </a:r>
            <a:r>
              <a:rPr lang="en-US" sz="1300" u="none">
                <a:solidFill>
                  <a:srgbClr val="262626"/>
                </a:solidFill>
                <a:latin typeface="Arial"/>
                <a:ea typeface="Arial"/>
                <a:cs typeface="Arial"/>
                <a:sym typeface="Arial"/>
              </a:rPr>
              <a:t>…”</a:t>
            </a:r>
            <a:endParaRPr sz="1300">
              <a:latin typeface="Arial"/>
              <a:ea typeface="Arial"/>
              <a:cs typeface="Arial"/>
              <a:sym typeface="Arial"/>
            </a:endParaRPr>
          </a:p>
        </p:txBody>
      </p:sp>
      <p:sp>
        <p:nvSpPr>
          <p:cNvPr id="128" name="Google Shape;128;p10"/>
          <p:cNvSpPr/>
          <p:nvPr/>
        </p:nvSpPr>
        <p:spPr>
          <a:xfrm>
            <a:off x="1958888" y="2386623"/>
            <a:ext cx="133985" cy="2016760"/>
          </a:xfrm>
          <a:custGeom>
            <a:rect b="b" l="l" r="r" t="t"/>
            <a:pathLst>
              <a:path extrusionOk="0" h="2016760" w="133985">
                <a:moveTo>
                  <a:pt x="44470" y="1883018"/>
                </a:moveTo>
                <a:lnTo>
                  <a:pt x="0" y="1883018"/>
                </a:lnTo>
                <a:lnTo>
                  <a:pt x="66705" y="2016368"/>
                </a:lnTo>
                <a:lnTo>
                  <a:pt x="122292" y="1905242"/>
                </a:lnTo>
                <a:lnTo>
                  <a:pt x="44470" y="1905242"/>
                </a:lnTo>
                <a:lnTo>
                  <a:pt x="44470" y="1883018"/>
                </a:lnTo>
                <a:close/>
              </a:path>
              <a:path extrusionOk="0" h="2016760" w="133985">
                <a:moveTo>
                  <a:pt x="88939" y="0"/>
                </a:moveTo>
                <a:lnTo>
                  <a:pt x="44469" y="0"/>
                </a:lnTo>
                <a:lnTo>
                  <a:pt x="44470" y="1905242"/>
                </a:lnTo>
                <a:lnTo>
                  <a:pt x="88939" y="1905242"/>
                </a:lnTo>
                <a:lnTo>
                  <a:pt x="88939" y="0"/>
                </a:lnTo>
                <a:close/>
              </a:path>
              <a:path extrusionOk="0" h="2016760" w="133985">
                <a:moveTo>
                  <a:pt x="133409" y="1883018"/>
                </a:moveTo>
                <a:lnTo>
                  <a:pt x="88939" y="1883018"/>
                </a:lnTo>
                <a:lnTo>
                  <a:pt x="88939" y="1905242"/>
                </a:lnTo>
                <a:lnTo>
                  <a:pt x="122292" y="1905242"/>
                </a:lnTo>
                <a:lnTo>
                  <a:pt x="133409" y="1883018"/>
                </a:lnTo>
                <a:close/>
              </a:path>
            </a:pathLst>
          </a:custGeom>
          <a:solidFill>
            <a:srgbClr val="1E396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29" name="Google Shape;129;p10"/>
          <p:cNvSpPr txBox="1"/>
          <p:nvPr>
            <p:ph idx="11" type="ftr"/>
          </p:nvPr>
        </p:nvSpPr>
        <p:spPr>
          <a:xfrm>
            <a:off x="779189" y="6121605"/>
            <a:ext cx="1524000" cy="153035"/>
          </a:xfrm>
          <a:prstGeom prst="rect">
            <a:avLst/>
          </a:prstGeom>
          <a:noFill/>
          <a:ln>
            <a:noFill/>
          </a:ln>
        </p:spPr>
        <p:txBody>
          <a:bodyPr anchorCtr="0" anchor="t" bIns="0" lIns="0" spcFirstLastPara="1" rIns="0" wrap="square" tIns="1900">
            <a:spAutoFit/>
          </a:bodyPr>
          <a:lstStyle/>
          <a:p>
            <a:pPr indent="0" lvl="0" marL="12700" rtl="0" algn="l">
              <a:lnSpc>
                <a:spcPct val="100000"/>
              </a:lnSpc>
              <a:spcBef>
                <a:spcPts val="0"/>
              </a:spcBef>
              <a:spcAft>
                <a:spcPts val="0"/>
              </a:spcAft>
              <a:buNone/>
            </a:pPr>
            <a:r>
              <a:rPr lang="en-US"/>
              <a:t>Swedish National Data Service</a:t>
            </a:r>
            <a:endParaRPr/>
          </a:p>
        </p:txBody>
      </p:sp>
      <p:sp>
        <p:nvSpPr>
          <p:cNvPr id="130" name="Google Shape;130;p10"/>
          <p:cNvSpPr txBox="1"/>
          <p:nvPr>
            <p:ph idx="12" type="sldNum"/>
          </p:nvPr>
        </p:nvSpPr>
        <p:spPr>
          <a:xfrm>
            <a:off x="9605759" y="6121605"/>
            <a:ext cx="213563" cy="153035"/>
          </a:xfrm>
          <a:prstGeom prst="rect">
            <a:avLst/>
          </a:prstGeom>
          <a:noFill/>
          <a:ln>
            <a:noFill/>
          </a:ln>
        </p:spPr>
        <p:txBody>
          <a:bodyPr anchorCtr="0" anchor="t" bIns="0" lIns="0" spcFirstLastPara="1" rIns="0" wrap="square" tIns="1900">
            <a:spAutoFit/>
          </a:bodyPr>
          <a:lstStyle/>
          <a:p>
            <a:pPr indent="0" lvl="0" marL="38100" rtl="0" algn="l">
              <a:lnSpc>
                <a:spcPct val="100000"/>
              </a:lnSpc>
              <a:spcBef>
                <a:spcPts val="0"/>
              </a:spcBef>
              <a:spcAft>
                <a:spcPts val="0"/>
              </a:spcAft>
              <a:buNone/>
            </a:pPr>
            <a:r>
              <a:rPr lang="en-US"/>
              <a:t>11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1"/>
          <p:cNvSpPr txBox="1"/>
          <p:nvPr/>
        </p:nvSpPr>
        <p:spPr>
          <a:xfrm>
            <a:off x="1305425" y="2441525"/>
            <a:ext cx="8082600" cy="2978400"/>
          </a:xfrm>
          <a:prstGeom prst="rect">
            <a:avLst/>
          </a:prstGeom>
          <a:noFill/>
          <a:ln>
            <a:noFill/>
          </a:ln>
        </p:spPr>
        <p:txBody>
          <a:bodyPr anchorCtr="0" anchor="t" bIns="0" lIns="0" spcFirstLastPara="1" rIns="0" wrap="square" tIns="15225">
            <a:spAutoFit/>
          </a:bodyPr>
          <a:lstStyle/>
          <a:p>
            <a:pPr indent="0" lvl="0" marL="12700" marR="427355" rtl="0" algn="l">
              <a:lnSpc>
                <a:spcPct val="98600"/>
              </a:lnSpc>
              <a:spcBef>
                <a:spcPts val="0"/>
              </a:spcBef>
              <a:spcAft>
                <a:spcPts val="0"/>
              </a:spcAft>
              <a:buNone/>
            </a:pPr>
            <a:r>
              <a:rPr lang="en-US" sz="1400">
                <a:latin typeface="Arial"/>
                <a:ea typeface="Arial"/>
                <a:cs typeface="Arial"/>
                <a:sym typeface="Arial"/>
              </a:rPr>
              <a:t>Source:</a:t>
            </a:r>
            <a:r>
              <a:rPr lang="en-US" sz="1400" u="sng">
                <a:solidFill>
                  <a:schemeClr val="hlink"/>
                </a:solidFill>
                <a:latin typeface="Arial"/>
                <a:ea typeface="Arial"/>
                <a:cs typeface="Arial"/>
                <a:sym typeface="Arial"/>
                <a:hlinkClick r:id="rId3"/>
              </a:rPr>
              <a:t>https://www.staff.lu.se/research-and-education/research-support/communicate-your-research/principles-research-communication</a:t>
            </a:r>
            <a:r>
              <a:rPr lang="en-US" sz="1400" u="none">
                <a:solidFill>
                  <a:srgbClr val="659DD2"/>
                </a:solidFill>
                <a:latin typeface="Arial"/>
                <a:ea typeface="Arial"/>
                <a:cs typeface="Arial"/>
                <a:sym typeface="Arial"/>
              </a:rPr>
              <a:t> </a:t>
            </a:r>
            <a:r>
              <a:rPr lang="en-US" sz="1400" u="none">
                <a:latin typeface="Arial"/>
                <a:ea typeface="Arial"/>
                <a:cs typeface="Arial"/>
                <a:sym typeface="Arial"/>
              </a:rPr>
              <a:t>(based on Danske universiteters principper for god forskningskommunikation)</a:t>
            </a:r>
            <a:endParaRPr sz="1400">
              <a:latin typeface="Arial"/>
              <a:ea typeface="Arial"/>
              <a:cs typeface="Arial"/>
              <a:sym typeface="Arial"/>
            </a:endParaRPr>
          </a:p>
          <a:p>
            <a:pPr indent="-234950" lvl="0" marL="254000" rtl="0" algn="l">
              <a:lnSpc>
                <a:spcPct val="100000"/>
              </a:lnSpc>
              <a:spcBef>
                <a:spcPts val="1595"/>
              </a:spcBef>
              <a:spcAft>
                <a:spcPts val="0"/>
              </a:spcAft>
              <a:buSzPts val="1600"/>
              <a:buFont typeface="Arial"/>
              <a:buAutoNum type="arabicPeriod"/>
            </a:pPr>
            <a:r>
              <a:rPr b="1" lang="en-US" sz="1600">
                <a:latin typeface="Arial"/>
                <a:ea typeface="Arial"/>
                <a:cs typeface="Arial"/>
                <a:sym typeface="Arial"/>
              </a:rPr>
              <a:t>Correctness</a:t>
            </a:r>
            <a:endParaRPr sz="1600">
              <a:latin typeface="Arial"/>
              <a:ea typeface="Arial"/>
              <a:cs typeface="Arial"/>
              <a:sym typeface="Arial"/>
            </a:endParaRPr>
          </a:p>
          <a:p>
            <a:pPr indent="-178435" lvl="0" marL="190500" marR="172720" rtl="0" algn="l">
              <a:lnSpc>
                <a:spcPct val="116999"/>
              </a:lnSpc>
              <a:spcBef>
                <a:spcPts val="855"/>
              </a:spcBef>
              <a:spcAft>
                <a:spcPts val="0"/>
              </a:spcAft>
              <a:buNone/>
            </a:pPr>
            <a:r>
              <a:rPr lang="en-US" sz="1600">
                <a:latin typeface="Arial"/>
                <a:ea typeface="Arial"/>
                <a:cs typeface="Arial"/>
                <a:sym typeface="Arial"/>
              </a:rPr>
              <a:t>The content must be correct and give the target group a correct understanding of the relevant facts about both the results and the research involved.</a:t>
            </a:r>
            <a:endParaRPr sz="1600">
              <a:latin typeface="Arial"/>
              <a:ea typeface="Arial"/>
              <a:cs typeface="Arial"/>
              <a:sym typeface="Arial"/>
            </a:endParaRPr>
          </a:p>
          <a:p>
            <a:pPr indent="-234950" lvl="0" marL="254000" rtl="0" algn="l">
              <a:lnSpc>
                <a:spcPct val="100000"/>
              </a:lnSpc>
              <a:spcBef>
                <a:spcPts val="805"/>
              </a:spcBef>
              <a:spcAft>
                <a:spcPts val="0"/>
              </a:spcAft>
              <a:buSzPts val="1600"/>
              <a:buFont typeface="Arial"/>
              <a:buAutoNum type="arabicPeriod" startAt="2"/>
            </a:pPr>
            <a:r>
              <a:rPr b="1" lang="en-US" sz="1600">
                <a:latin typeface="Arial"/>
                <a:ea typeface="Arial"/>
                <a:cs typeface="Arial"/>
                <a:sym typeface="Arial"/>
              </a:rPr>
              <a:t>Relevance</a:t>
            </a:r>
            <a:endParaRPr sz="1600">
              <a:latin typeface="Arial"/>
              <a:ea typeface="Arial"/>
              <a:cs typeface="Arial"/>
              <a:sym typeface="Arial"/>
            </a:endParaRPr>
          </a:p>
          <a:p>
            <a:pPr indent="-178435" lvl="0" marL="190500" marR="5080" rtl="0" algn="l">
              <a:lnSpc>
                <a:spcPct val="100600"/>
              </a:lnSpc>
              <a:spcBef>
                <a:spcPts val="760"/>
              </a:spcBef>
              <a:spcAft>
                <a:spcPts val="0"/>
              </a:spcAft>
              <a:buNone/>
            </a:pPr>
            <a:r>
              <a:rPr lang="en-US" sz="1600">
                <a:latin typeface="Arial"/>
                <a:ea typeface="Arial"/>
                <a:cs typeface="Arial"/>
                <a:sym typeface="Arial"/>
              </a:rPr>
              <a:t>What is relevant for the recipient to know? Provide relevant information about facts and data to ensure that content and conclusions cannot be misinterpreted or overinterpreted. Avoid communicating alarming messages unnecessarily.</a:t>
            </a:r>
            <a:endParaRPr sz="1600">
              <a:latin typeface="Arial"/>
              <a:ea typeface="Arial"/>
              <a:cs typeface="Arial"/>
              <a:sym typeface="Arial"/>
            </a:endParaRPr>
          </a:p>
        </p:txBody>
      </p:sp>
      <p:sp>
        <p:nvSpPr>
          <p:cNvPr id="136" name="Google Shape;136;p11"/>
          <p:cNvSpPr txBox="1"/>
          <p:nvPr>
            <p:ph idx="11" type="ftr"/>
          </p:nvPr>
        </p:nvSpPr>
        <p:spPr>
          <a:xfrm>
            <a:off x="779189" y="6121605"/>
            <a:ext cx="1524000" cy="153035"/>
          </a:xfrm>
          <a:prstGeom prst="rect">
            <a:avLst/>
          </a:prstGeom>
          <a:noFill/>
          <a:ln>
            <a:noFill/>
          </a:ln>
        </p:spPr>
        <p:txBody>
          <a:bodyPr anchorCtr="0" anchor="t" bIns="0" lIns="0" spcFirstLastPara="1" rIns="0" wrap="square" tIns="1900">
            <a:spAutoFit/>
          </a:bodyPr>
          <a:lstStyle/>
          <a:p>
            <a:pPr indent="0" lvl="0" marL="12700" rtl="0" algn="l">
              <a:lnSpc>
                <a:spcPct val="100000"/>
              </a:lnSpc>
              <a:spcBef>
                <a:spcPts val="0"/>
              </a:spcBef>
              <a:spcAft>
                <a:spcPts val="0"/>
              </a:spcAft>
              <a:buNone/>
            </a:pPr>
            <a:r>
              <a:rPr lang="en-US"/>
              <a:t>Swedish National Data Service</a:t>
            </a:r>
            <a:endParaRPr/>
          </a:p>
        </p:txBody>
      </p:sp>
      <p:sp>
        <p:nvSpPr>
          <p:cNvPr id="137" name="Google Shape;137;p11"/>
          <p:cNvSpPr txBox="1"/>
          <p:nvPr>
            <p:ph idx="12" type="sldNum"/>
          </p:nvPr>
        </p:nvSpPr>
        <p:spPr>
          <a:xfrm>
            <a:off x="9605759" y="6121605"/>
            <a:ext cx="213563" cy="153035"/>
          </a:xfrm>
          <a:prstGeom prst="rect">
            <a:avLst/>
          </a:prstGeom>
          <a:noFill/>
          <a:ln>
            <a:noFill/>
          </a:ln>
        </p:spPr>
        <p:txBody>
          <a:bodyPr anchorCtr="0" anchor="t" bIns="0" lIns="0" spcFirstLastPara="1" rIns="0" wrap="square" tIns="1900">
            <a:spAutoFit/>
          </a:bodyPr>
          <a:lstStyle/>
          <a:p>
            <a:pPr indent="0" lvl="0" marL="38100" rtl="0" algn="l">
              <a:lnSpc>
                <a:spcPct val="100000"/>
              </a:lnSpc>
              <a:spcBef>
                <a:spcPts val="0"/>
              </a:spcBef>
              <a:spcAft>
                <a:spcPts val="0"/>
              </a:spcAft>
              <a:buNone/>
            </a:pPr>
            <a:r>
              <a:rPr lang="en-US"/>
              <a:t>12</a:t>
            </a:r>
            <a:endParaRPr/>
          </a:p>
        </p:txBody>
      </p:sp>
      <p:sp>
        <p:nvSpPr>
          <p:cNvPr descr="$PPTXTitle" id="138" name="Google Shape;138;p11"/>
          <p:cNvSpPr txBox="1"/>
          <p:nvPr>
            <p:ph type="title"/>
          </p:nvPr>
        </p:nvSpPr>
        <p:spPr>
          <a:xfrm>
            <a:off x="1305416" y="1414955"/>
            <a:ext cx="8082567" cy="915669"/>
          </a:xfrm>
          <a:prstGeom prst="rect">
            <a:avLst/>
          </a:prstGeom>
          <a:noFill/>
          <a:ln>
            <a:noFill/>
          </a:ln>
        </p:spPr>
        <p:txBody>
          <a:bodyPr anchorCtr="0" anchor="t" bIns="0" lIns="0" spcFirstLastPara="1" rIns="0" wrap="square" tIns="71750">
            <a:spAutoFit/>
          </a:bodyPr>
          <a:lstStyle/>
          <a:p>
            <a:pPr indent="0" lvl="0" marL="12700" marR="5080" rtl="0" algn="l">
              <a:lnSpc>
                <a:spcPct val="106129"/>
              </a:lnSpc>
              <a:spcBef>
                <a:spcPts val="0"/>
              </a:spcBef>
              <a:spcAft>
                <a:spcPts val="0"/>
              </a:spcAft>
              <a:buNone/>
            </a:pPr>
            <a:r>
              <a:rPr lang="en-US">
                <a:solidFill>
                  <a:srgbClr val="000000"/>
                </a:solidFill>
              </a:rPr>
              <a:t>Seven principles for science communication (1/3)</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2"/>
          <p:cNvSpPr txBox="1"/>
          <p:nvPr/>
        </p:nvSpPr>
        <p:spPr>
          <a:xfrm>
            <a:off x="1305416" y="2470384"/>
            <a:ext cx="7988400" cy="3121800"/>
          </a:xfrm>
          <a:prstGeom prst="rect">
            <a:avLst/>
          </a:prstGeom>
          <a:noFill/>
          <a:ln>
            <a:noFill/>
          </a:ln>
        </p:spPr>
        <p:txBody>
          <a:bodyPr anchorCtr="0" anchor="t" bIns="0" lIns="0" spcFirstLastPara="1" rIns="0" wrap="square" tIns="107300">
            <a:spAutoFit/>
          </a:bodyPr>
          <a:lstStyle/>
          <a:p>
            <a:pPr indent="-234950" lvl="0" marL="254000" rtl="0" algn="l">
              <a:lnSpc>
                <a:spcPct val="100000"/>
              </a:lnSpc>
              <a:spcBef>
                <a:spcPts val="0"/>
              </a:spcBef>
              <a:spcAft>
                <a:spcPts val="0"/>
              </a:spcAft>
              <a:buSzPts val="1600"/>
              <a:buFont typeface="Arial"/>
              <a:buAutoNum type="arabicPeriod" startAt="3"/>
            </a:pPr>
            <a:r>
              <a:rPr b="1" lang="en-US" sz="1600">
                <a:latin typeface="Arial"/>
                <a:ea typeface="Arial"/>
                <a:cs typeface="Arial"/>
                <a:sym typeface="Arial"/>
              </a:rPr>
              <a:t>Uncertainty</a:t>
            </a:r>
            <a:endParaRPr sz="1600">
              <a:latin typeface="Arial"/>
              <a:ea typeface="Arial"/>
              <a:cs typeface="Arial"/>
              <a:sym typeface="Arial"/>
            </a:endParaRPr>
          </a:p>
          <a:p>
            <a:pPr indent="-178435" lvl="0" marL="190500" marR="563880" rtl="0" algn="l">
              <a:lnSpc>
                <a:spcPct val="100600"/>
              </a:lnSpc>
              <a:spcBef>
                <a:spcPts val="730"/>
              </a:spcBef>
              <a:spcAft>
                <a:spcPts val="0"/>
              </a:spcAft>
              <a:buNone/>
            </a:pPr>
            <a:r>
              <a:rPr lang="en-US" sz="1600">
                <a:latin typeface="Arial"/>
                <a:ea typeface="Arial"/>
                <a:cs typeface="Arial"/>
                <a:sym typeface="Arial"/>
              </a:rPr>
              <a:t>Clarify the uncertainties that relate to the research. Scientific discoveries are associated with varying uncertainty factors depending on method, research design, data or theoretical suppositions. Be clear about any limitations/weaknesses/uncertainties relating to the results and their interpretation.</a:t>
            </a:r>
            <a:endParaRPr sz="1600">
              <a:latin typeface="Arial"/>
              <a:ea typeface="Arial"/>
              <a:cs typeface="Arial"/>
              <a:sym typeface="Arial"/>
            </a:endParaRPr>
          </a:p>
          <a:p>
            <a:pPr indent="-234950" lvl="0" marL="254000" rtl="0" algn="l">
              <a:lnSpc>
                <a:spcPct val="100000"/>
              </a:lnSpc>
              <a:spcBef>
                <a:spcPts val="765"/>
              </a:spcBef>
              <a:spcAft>
                <a:spcPts val="0"/>
              </a:spcAft>
              <a:buSzPts val="1600"/>
              <a:buFont typeface="Arial"/>
              <a:buAutoNum type="arabicPeriod" startAt="4"/>
            </a:pPr>
            <a:r>
              <a:rPr b="1" lang="en-US" sz="1600">
                <a:latin typeface="Arial"/>
                <a:ea typeface="Arial"/>
                <a:cs typeface="Arial"/>
                <a:sym typeface="Arial"/>
              </a:rPr>
              <a:t>Scientific status</a:t>
            </a:r>
            <a:endParaRPr sz="1600">
              <a:latin typeface="Arial"/>
              <a:ea typeface="Arial"/>
              <a:cs typeface="Arial"/>
              <a:sym typeface="Arial"/>
            </a:endParaRPr>
          </a:p>
          <a:p>
            <a:pPr indent="-178435" lvl="0" marL="190500" marR="5080" rtl="0" algn="l">
              <a:lnSpc>
                <a:spcPct val="99600"/>
              </a:lnSpc>
              <a:spcBef>
                <a:spcPts val="850"/>
              </a:spcBef>
              <a:spcAft>
                <a:spcPts val="0"/>
              </a:spcAft>
              <a:buNone/>
            </a:pPr>
            <a:r>
              <a:rPr lang="en-US" sz="1600">
                <a:latin typeface="Arial"/>
                <a:ea typeface="Arial"/>
                <a:cs typeface="Arial"/>
                <a:sym typeface="Arial"/>
              </a:rPr>
              <a:t>What is the scientific status of the research? Have the findings been published and reviewed in research publications or are they preliminary results, hypotheses etc.? Is there broad support for the results among researchers, or do the results deviate from the general consensus within the field of research?</a:t>
            </a:r>
            <a:endParaRPr sz="1600">
              <a:latin typeface="Arial"/>
              <a:ea typeface="Arial"/>
              <a:cs typeface="Arial"/>
              <a:sym typeface="Arial"/>
            </a:endParaRPr>
          </a:p>
        </p:txBody>
      </p:sp>
      <p:sp>
        <p:nvSpPr>
          <p:cNvPr id="144" name="Google Shape;144;p12"/>
          <p:cNvSpPr txBox="1"/>
          <p:nvPr>
            <p:ph idx="11" type="ftr"/>
          </p:nvPr>
        </p:nvSpPr>
        <p:spPr>
          <a:xfrm>
            <a:off x="779189" y="6121605"/>
            <a:ext cx="1524000" cy="153035"/>
          </a:xfrm>
          <a:prstGeom prst="rect">
            <a:avLst/>
          </a:prstGeom>
          <a:noFill/>
          <a:ln>
            <a:noFill/>
          </a:ln>
        </p:spPr>
        <p:txBody>
          <a:bodyPr anchorCtr="0" anchor="t" bIns="0" lIns="0" spcFirstLastPara="1" rIns="0" wrap="square" tIns="1900">
            <a:spAutoFit/>
          </a:bodyPr>
          <a:lstStyle/>
          <a:p>
            <a:pPr indent="0" lvl="0" marL="12700" rtl="0" algn="l">
              <a:lnSpc>
                <a:spcPct val="100000"/>
              </a:lnSpc>
              <a:spcBef>
                <a:spcPts val="0"/>
              </a:spcBef>
              <a:spcAft>
                <a:spcPts val="0"/>
              </a:spcAft>
              <a:buNone/>
            </a:pPr>
            <a:r>
              <a:rPr lang="en-US"/>
              <a:t>Swedish National Data Service</a:t>
            </a:r>
            <a:endParaRPr/>
          </a:p>
        </p:txBody>
      </p:sp>
      <p:sp>
        <p:nvSpPr>
          <p:cNvPr id="145" name="Google Shape;145;p12"/>
          <p:cNvSpPr txBox="1"/>
          <p:nvPr>
            <p:ph idx="12" type="sldNum"/>
          </p:nvPr>
        </p:nvSpPr>
        <p:spPr>
          <a:xfrm>
            <a:off x="9605759" y="6121605"/>
            <a:ext cx="213563" cy="153035"/>
          </a:xfrm>
          <a:prstGeom prst="rect">
            <a:avLst/>
          </a:prstGeom>
          <a:noFill/>
          <a:ln>
            <a:noFill/>
          </a:ln>
        </p:spPr>
        <p:txBody>
          <a:bodyPr anchorCtr="0" anchor="t" bIns="0" lIns="0" spcFirstLastPara="1" rIns="0" wrap="square" tIns="1900">
            <a:spAutoFit/>
          </a:bodyPr>
          <a:lstStyle/>
          <a:p>
            <a:pPr indent="0" lvl="0" marL="38100" rtl="0" algn="l">
              <a:lnSpc>
                <a:spcPct val="100000"/>
              </a:lnSpc>
              <a:spcBef>
                <a:spcPts val="0"/>
              </a:spcBef>
              <a:spcAft>
                <a:spcPts val="0"/>
              </a:spcAft>
              <a:buNone/>
            </a:pPr>
            <a:r>
              <a:rPr lang="en-US"/>
              <a:t>13</a:t>
            </a:r>
            <a:endParaRPr/>
          </a:p>
        </p:txBody>
      </p:sp>
      <p:sp>
        <p:nvSpPr>
          <p:cNvPr descr="$PPTXTitle" id="146" name="Google Shape;146;p12"/>
          <p:cNvSpPr txBox="1"/>
          <p:nvPr>
            <p:ph type="title"/>
          </p:nvPr>
        </p:nvSpPr>
        <p:spPr>
          <a:xfrm>
            <a:off x="1305416" y="1414955"/>
            <a:ext cx="8082567" cy="915669"/>
          </a:xfrm>
          <a:prstGeom prst="rect">
            <a:avLst/>
          </a:prstGeom>
          <a:noFill/>
          <a:ln>
            <a:noFill/>
          </a:ln>
        </p:spPr>
        <p:txBody>
          <a:bodyPr anchorCtr="0" anchor="t" bIns="0" lIns="0" spcFirstLastPara="1" rIns="0" wrap="square" tIns="71750">
            <a:spAutoFit/>
          </a:bodyPr>
          <a:lstStyle/>
          <a:p>
            <a:pPr indent="0" lvl="0" marL="12700" marR="5080" rtl="0" algn="l">
              <a:lnSpc>
                <a:spcPct val="106129"/>
              </a:lnSpc>
              <a:spcBef>
                <a:spcPts val="0"/>
              </a:spcBef>
              <a:spcAft>
                <a:spcPts val="0"/>
              </a:spcAft>
              <a:buNone/>
            </a:pPr>
            <a:r>
              <a:rPr lang="en-US">
                <a:solidFill>
                  <a:srgbClr val="000000"/>
                </a:solidFill>
              </a:rPr>
              <a:t>Seven principles for science communication (2/3)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3"/>
          <p:cNvSpPr txBox="1"/>
          <p:nvPr/>
        </p:nvSpPr>
        <p:spPr>
          <a:xfrm>
            <a:off x="1305425" y="2418341"/>
            <a:ext cx="8058900" cy="3635700"/>
          </a:xfrm>
          <a:prstGeom prst="rect">
            <a:avLst/>
          </a:prstGeom>
          <a:noFill/>
          <a:ln>
            <a:noFill/>
          </a:ln>
        </p:spPr>
        <p:txBody>
          <a:bodyPr anchorCtr="0" anchor="t" bIns="0" lIns="0" spcFirstLastPara="1" rIns="0" wrap="square" tIns="109850">
            <a:spAutoFit/>
          </a:bodyPr>
          <a:lstStyle/>
          <a:p>
            <a:pPr indent="-227329" lvl="0" marL="246379" rtl="0" algn="l">
              <a:lnSpc>
                <a:spcPct val="100000"/>
              </a:lnSpc>
              <a:spcBef>
                <a:spcPts val="0"/>
              </a:spcBef>
              <a:spcAft>
                <a:spcPts val="0"/>
              </a:spcAft>
              <a:buSzPts val="1600"/>
              <a:buFont typeface="Arial"/>
              <a:buAutoNum type="arabicPeriod" startAt="5"/>
            </a:pPr>
            <a:r>
              <a:rPr b="1" lang="en-US" sz="1600">
                <a:latin typeface="Arial"/>
                <a:ea typeface="Arial"/>
                <a:cs typeface="Arial"/>
                <a:sym typeface="Arial"/>
              </a:rPr>
              <a:t>Authorship</a:t>
            </a:r>
            <a:endParaRPr sz="1600">
              <a:latin typeface="Arial"/>
              <a:ea typeface="Arial"/>
              <a:cs typeface="Arial"/>
              <a:sym typeface="Arial"/>
            </a:endParaRPr>
          </a:p>
          <a:p>
            <a:pPr indent="-178435" lvl="0" marL="190500" marR="144145" rtl="0" algn="l">
              <a:lnSpc>
                <a:spcPct val="101200"/>
              </a:lnSpc>
              <a:spcBef>
                <a:spcPts val="745"/>
              </a:spcBef>
              <a:spcAft>
                <a:spcPts val="0"/>
              </a:spcAft>
              <a:buNone/>
            </a:pPr>
            <a:r>
              <a:rPr lang="en-US" sz="1600">
                <a:latin typeface="Arial"/>
                <a:ea typeface="Arial"/>
                <a:cs typeface="Arial"/>
                <a:sym typeface="Arial"/>
              </a:rPr>
              <a:t>Who is the author? Researchers often communicate information that stems for other parts of the research world – i.e. information that they have not produced themselves. It should be stated in the communication whether what is presented derives from the researcher’s own research or someone else’s.</a:t>
            </a:r>
            <a:endParaRPr sz="1600">
              <a:latin typeface="Arial"/>
              <a:ea typeface="Arial"/>
              <a:cs typeface="Arial"/>
              <a:sym typeface="Arial"/>
            </a:endParaRPr>
          </a:p>
          <a:p>
            <a:pPr indent="-234950" lvl="0" marL="254000" rtl="0" algn="l">
              <a:lnSpc>
                <a:spcPct val="100000"/>
              </a:lnSpc>
              <a:spcBef>
                <a:spcPts val="770"/>
              </a:spcBef>
              <a:spcAft>
                <a:spcPts val="0"/>
              </a:spcAft>
              <a:buSzPts val="1600"/>
              <a:buFont typeface="Arial"/>
              <a:buAutoNum type="arabicPeriod" startAt="6"/>
            </a:pPr>
            <a:r>
              <a:rPr b="1" lang="en-US" sz="1600">
                <a:latin typeface="Arial"/>
                <a:ea typeface="Arial"/>
                <a:cs typeface="Arial"/>
                <a:sym typeface="Arial"/>
              </a:rPr>
              <a:t>Perspective</a:t>
            </a:r>
            <a:endParaRPr sz="1600">
              <a:latin typeface="Arial"/>
              <a:ea typeface="Arial"/>
              <a:cs typeface="Arial"/>
              <a:sym typeface="Arial"/>
            </a:endParaRPr>
          </a:p>
          <a:p>
            <a:pPr indent="-178435" lvl="0" marL="190500" marR="5080" rtl="0" algn="l">
              <a:lnSpc>
                <a:spcPct val="100000"/>
              </a:lnSpc>
              <a:spcBef>
                <a:spcPts val="765"/>
              </a:spcBef>
              <a:spcAft>
                <a:spcPts val="0"/>
              </a:spcAft>
              <a:buNone/>
            </a:pPr>
            <a:r>
              <a:rPr lang="en-US" sz="1600">
                <a:latin typeface="Arial"/>
                <a:ea typeface="Arial"/>
                <a:cs typeface="Arial"/>
                <a:sym typeface="Arial"/>
              </a:rPr>
              <a:t>Is this research or opinion? Is the topic under discussion within the researcher’s own area of expertise or is based on other knowledge? Or is it a point of view that the researcher has?</a:t>
            </a:r>
            <a:endParaRPr sz="1600">
              <a:latin typeface="Arial"/>
              <a:ea typeface="Arial"/>
              <a:cs typeface="Arial"/>
              <a:sym typeface="Arial"/>
            </a:endParaRPr>
          </a:p>
          <a:p>
            <a:pPr indent="-234950" lvl="0" marL="254000" rtl="0" algn="l">
              <a:lnSpc>
                <a:spcPct val="100000"/>
              </a:lnSpc>
              <a:spcBef>
                <a:spcPts val="865"/>
              </a:spcBef>
              <a:spcAft>
                <a:spcPts val="0"/>
              </a:spcAft>
              <a:buSzPts val="1600"/>
              <a:buFont typeface="Arial"/>
              <a:buAutoNum type="arabicPeriod" startAt="7"/>
            </a:pPr>
            <a:r>
              <a:rPr b="1" lang="en-US" sz="1600">
                <a:latin typeface="Arial"/>
                <a:ea typeface="Arial"/>
                <a:cs typeface="Arial"/>
                <a:sym typeface="Arial"/>
              </a:rPr>
              <a:t>Transparency</a:t>
            </a:r>
            <a:endParaRPr sz="1600">
              <a:latin typeface="Arial"/>
              <a:ea typeface="Arial"/>
              <a:cs typeface="Arial"/>
              <a:sym typeface="Arial"/>
            </a:endParaRPr>
          </a:p>
          <a:p>
            <a:pPr indent="-178435" lvl="0" marL="190500" marR="697865" rtl="0" algn="l">
              <a:lnSpc>
                <a:spcPct val="116999"/>
              </a:lnSpc>
              <a:spcBef>
                <a:spcPts val="875"/>
              </a:spcBef>
              <a:spcAft>
                <a:spcPts val="0"/>
              </a:spcAft>
              <a:buNone/>
            </a:pPr>
            <a:r>
              <a:rPr lang="en-US" sz="1600">
                <a:latin typeface="Arial"/>
                <a:ea typeface="Arial"/>
                <a:cs typeface="Arial"/>
                <a:sym typeface="Arial"/>
              </a:rPr>
              <a:t>State any vested interests! Be open about funding of the research as well as possible company interests and collaboration partners.</a:t>
            </a:r>
            <a:endParaRPr sz="1600">
              <a:latin typeface="Arial"/>
              <a:ea typeface="Arial"/>
              <a:cs typeface="Arial"/>
              <a:sym typeface="Arial"/>
            </a:endParaRPr>
          </a:p>
        </p:txBody>
      </p:sp>
      <p:sp>
        <p:nvSpPr>
          <p:cNvPr id="152" name="Google Shape;152;p13"/>
          <p:cNvSpPr txBox="1"/>
          <p:nvPr>
            <p:ph idx="11" type="ftr"/>
          </p:nvPr>
        </p:nvSpPr>
        <p:spPr>
          <a:xfrm>
            <a:off x="779189" y="6121605"/>
            <a:ext cx="1524000" cy="153035"/>
          </a:xfrm>
          <a:prstGeom prst="rect">
            <a:avLst/>
          </a:prstGeom>
          <a:noFill/>
          <a:ln>
            <a:noFill/>
          </a:ln>
        </p:spPr>
        <p:txBody>
          <a:bodyPr anchorCtr="0" anchor="t" bIns="0" lIns="0" spcFirstLastPara="1" rIns="0" wrap="square" tIns="1900">
            <a:spAutoFit/>
          </a:bodyPr>
          <a:lstStyle/>
          <a:p>
            <a:pPr indent="0" lvl="0" marL="12700" rtl="0" algn="l">
              <a:lnSpc>
                <a:spcPct val="100000"/>
              </a:lnSpc>
              <a:spcBef>
                <a:spcPts val="0"/>
              </a:spcBef>
              <a:spcAft>
                <a:spcPts val="0"/>
              </a:spcAft>
              <a:buNone/>
            </a:pPr>
            <a:r>
              <a:rPr lang="en-US"/>
              <a:t>Swedish National Data Service</a:t>
            </a:r>
            <a:endParaRPr/>
          </a:p>
        </p:txBody>
      </p:sp>
      <p:sp>
        <p:nvSpPr>
          <p:cNvPr id="153" name="Google Shape;153;p13"/>
          <p:cNvSpPr txBox="1"/>
          <p:nvPr>
            <p:ph idx="12" type="sldNum"/>
          </p:nvPr>
        </p:nvSpPr>
        <p:spPr>
          <a:xfrm>
            <a:off x="9605759" y="6121605"/>
            <a:ext cx="213563" cy="153035"/>
          </a:xfrm>
          <a:prstGeom prst="rect">
            <a:avLst/>
          </a:prstGeom>
          <a:noFill/>
          <a:ln>
            <a:noFill/>
          </a:ln>
        </p:spPr>
        <p:txBody>
          <a:bodyPr anchorCtr="0" anchor="t" bIns="0" lIns="0" spcFirstLastPara="1" rIns="0" wrap="square" tIns="1900">
            <a:spAutoFit/>
          </a:bodyPr>
          <a:lstStyle/>
          <a:p>
            <a:pPr indent="0" lvl="0" marL="38100" rtl="0" algn="l">
              <a:lnSpc>
                <a:spcPct val="100000"/>
              </a:lnSpc>
              <a:spcBef>
                <a:spcPts val="0"/>
              </a:spcBef>
              <a:spcAft>
                <a:spcPts val="0"/>
              </a:spcAft>
              <a:buNone/>
            </a:pPr>
            <a:r>
              <a:rPr lang="en-US"/>
              <a:t>14</a:t>
            </a:r>
            <a:endParaRPr/>
          </a:p>
        </p:txBody>
      </p:sp>
      <p:sp>
        <p:nvSpPr>
          <p:cNvPr descr="$PPTXTitle" id="154" name="Google Shape;154;p13"/>
          <p:cNvSpPr txBox="1"/>
          <p:nvPr>
            <p:ph type="title"/>
          </p:nvPr>
        </p:nvSpPr>
        <p:spPr>
          <a:xfrm>
            <a:off x="1305416" y="1414955"/>
            <a:ext cx="8082567" cy="915669"/>
          </a:xfrm>
          <a:prstGeom prst="rect">
            <a:avLst/>
          </a:prstGeom>
          <a:noFill/>
          <a:ln>
            <a:noFill/>
          </a:ln>
        </p:spPr>
        <p:txBody>
          <a:bodyPr anchorCtr="0" anchor="t" bIns="0" lIns="0" spcFirstLastPara="1" rIns="0" wrap="square" tIns="71750">
            <a:spAutoFit/>
          </a:bodyPr>
          <a:lstStyle/>
          <a:p>
            <a:pPr indent="0" lvl="0" marL="12700" marR="5080" rtl="0" algn="l">
              <a:lnSpc>
                <a:spcPct val="106129"/>
              </a:lnSpc>
              <a:spcBef>
                <a:spcPts val="0"/>
              </a:spcBef>
              <a:spcAft>
                <a:spcPts val="0"/>
              </a:spcAft>
              <a:buNone/>
            </a:pPr>
            <a:r>
              <a:rPr lang="en-US">
                <a:solidFill>
                  <a:srgbClr val="000000"/>
                </a:solidFill>
              </a:rPr>
              <a:t>Seven principles for science communication (3/3)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4"/>
          <p:cNvSpPr txBox="1"/>
          <p:nvPr/>
        </p:nvSpPr>
        <p:spPr>
          <a:xfrm>
            <a:off x="1305416" y="2551791"/>
            <a:ext cx="7591500" cy="2121300"/>
          </a:xfrm>
          <a:prstGeom prst="rect">
            <a:avLst/>
          </a:prstGeom>
          <a:noFill/>
          <a:ln>
            <a:noFill/>
          </a:ln>
        </p:spPr>
        <p:txBody>
          <a:bodyPr anchorCtr="0" anchor="t" bIns="0" lIns="0" spcFirstLastPara="1" rIns="0" wrap="square" tIns="9525">
            <a:spAutoFit/>
          </a:bodyPr>
          <a:lstStyle/>
          <a:p>
            <a:pPr indent="-170815" lvl="0" marL="189230" marR="5080" rtl="0" algn="l">
              <a:lnSpc>
                <a:spcPct val="101099"/>
              </a:lnSpc>
              <a:spcBef>
                <a:spcPts val="0"/>
              </a:spcBef>
              <a:spcAft>
                <a:spcPts val="0"/>
              </a:spcAft>
              <a:buClr>
                <a:srgbClr val="E4472B"/>
              </a:buClr>
              <a:buSzPts val="1800"/>
              <a:buFont typeface="Arial"/>
              <a:buChar char="•"/>
            </a:pPr>
            <a:r>
              <a:rPr lang="en-US" sz="1800">
                <a:latin typeface="Arial"/>
                <a:ea typeface="Arial"/>
                <a:cs typeface="Arial"/>
                <a:sym typeface="Arial"/>
              </a:rPr>
              <a:t>Use the bridging tools of Open Science and give access to research in 	order to strengthen epistemic trust.</a:t>
            </a:r>
            <a:endParaRPr sz="1800">
              <a:latin typeface="Arial"/>
              <a:ea typeface="Arial"/>
              <a:cs typeface="Arial"/>
              <a:sym typeface="Arial"/>
            </a:endParaRPr>
          </a:p>
          <a:p>
            <a:pPr indent="-133985" lvl="1" marL="360045" rtl="0" algn="l">
              <a:lnSpc>
                <a:spcPct val="100000"/>
              </a:lnSpc>
              <a:spcBef>
                <a:spcPts val="310"/>
              </a:spcBef>
              <a:spcAft>
                <a:spcPts val="0"/>
              </a:spcAft>
              <a:buClr>
                <a:srgbClr val="E4472B"/>
              </a:buClr>
              <a:buSzPts val="1800"/>
              <a:buFont typeface="Arial"/>
              <a:buChar char="•"/>
            </a:pPr>
            <a:r>
              <a:rPr lang="en-US" sz="1800">
                <a:latin typeface="Arial"/>
                <a:ea typeface="Arial"/>
                <a:cs typeface="Arial"/>
                <a:sym typeface="Arial"/>
              </a:rPr>
              <a:t>Cite the article and other sources</a:t>
            </a:r>
            <a:endParaRPr sz="1800">
              <a:latin typeface="Arial"/>
              <a:ea typeface="Arial"/>
              <a:cs typeface="Arial"/>
              <a:sym typeface="Arial"/>
            </a:endParaRPr>
          </a:p>
          <a:p>
            <a:pPr indent="-133985" lvl="1" marL="360045" rtl="0" algn="l">
              <a:lnSpc>
                <a:spcPct val="100000"/>
              </a:lnSpc>
              <a:spcBef>
                <a:spcPts val="310"/>
              </a:spcBef>
              <a:spcAft>
                <a:spcPts val="0"/>
              </a:spcAft>
              <a:buClr>
                <a:srgbClr val="E4472B"/>
              </a:buClr>
              <a:buSzPts val="1800"/>
              <a:buFont typeface="Arial"/>
              <a:buChar char="•"/>
            </a:pPr>
            <a:r>
              <a:rPr lang="en-US" sz="1800">
                <a:latin typeface="Arial"/>
                <a:ea typeface="Arial"/>
                <a:cs typeface="Arial"/>
                <a:sym typeface="Arial"/>
              </a:rPr>
              <a:t>Where applicable, provide access to data</a:t>
            </a:r>
            <a:endParaRPr sz="1800">
              <a:latin typeface="Arial"/>
              <a:ea typeface="Arial"/>
              <a:cs typeface="Arial"/>
              <a:sym typeface="Arial"/>
            </a:endParaRPr>
          </a:p>
          <a:p>
            <a:pPr indent="-134620" lvl="1" marL="360680" marR="56515" rtl="0" algn="l">
              <a:lnSpc>
                <a:spcPct val="100000"/>
              </a:lnSpc>
              <a:spcBef>
                <a:spcPts val="340"/>
              </a:spcBef>
              <a:spcAft>
                <a:spcPts val="0"/>
              </a:spcAft>
              <a:buClr>
                <a:srgbClr val="E4472B"/>
              </a:buClr>
              <a:buSzPts val="1800"/>
              <a:buFont typeface="Arial"/>
              <a:buChar char="•"/>
            </a:pPr>
            <a:r>
              <a:rPr lang="en-US" sz="1800">
                <a:latin typeface="Arial"/>
                <a:ea typeface="Arial"/>
                <a:cs typeface="Arial"/>
                <a:sym typeface="Arial"/>
              </a:rPr>
              <a:t>Give access to research infrastructure and software, and explain the hardware.</a:t>
            </a:r>
            <a:endParaRPr sz="1800">
              <a:latin typeface="Arial"/>
              <a:ea typeface="Arial"/>
              <a:cs typeface="Arial"/>
              <a:sym typeface="Arial"/>
            </a:endParaRPr>
          </a:p>
          <a:p>
            <a:pPr indent="-133985" lvl="1" marL="360045" rtl="0" algn="l">
              <a:lnSpc>
                <a:spcPct val="100000"/>
              </a:lnSpc>
              <a:spcBef>
                <a:spcPts val="335"/>
              </a:spcBef>
              <a:spcAft>
                <a:spcPts val="0"/>
              </a:spcAft>
              <a:buClr>
                <a:srgbClr val="E4472B"/>
              </a:buClr>
              <a:buSzPts val="1800"/>
              <a:buFont typeface="Arial"/>
              <a:buChar char="•"/>
            </a:pPr>
            <a:r>
              <a:rPr lang="en-US" sz="1800">
                <a:latin typeface="Arial"/>
                <a:ea typeface="Arial"/>
                <a:cs typeface="Arial"/>
                <a:sym typeface="Arial"/>
              </a:rPr>
              <a:t>…and so on.</a:t>
            </a:r>
            <a:endParaRPr sz="1800">
              <a:latin typeface="Arial"/>
              <a:ea typeface="Arial"/>
              <a:cs typeface="Arial"/>
              <a:sym typeface="Arial"/>
            </a:endParaRPr>
          </a:p>
        </p:txBody>
      </p:sp>
      <p:sp>
        <p:nvSpPr>
          <p:cNvPr id="160" name="Google Shape;160;p14"/>
          <p:cNvSpPr txBox="1"/>
          <p:nvPr>
            <p:ph idx="11" type="ftr"/>
          </p:nvPr>
        </p:nvSpPr>
        <p:spPr>
          <a:xfrm>
            <a:off x="779189" y="6121605"/>
            <a:ext cx="1524000" cy="153035"/>
          </a:xfrm>
          <a:prstGeom prst="rect">
            <a:avLst/>
          </a:prstGeom>
          <a:noFill/>
          <a:ln>
            <a:noFill/>
          </a:ln>
        </p:spPr>
        <p:txBody>
          <a:bodyPr anchorCtr="0" anchor="t" bIns="0" lIns="0" spcFirstLastPara="1" rIns="0" wrap="square" tIns="1900">
            <a:spAutoFit/>
          </a:bodyPr>
          <a:lstStyle/>
          <a:p>
            <a:pPr indent="0" lvl="0" marL="12700" rtl="0" algn="l">
              <a:lnSpc>
                <a:spcPct val="100000"/>
              </a:lnSpc>
              <a:spcBef>
                <a:spcPts val="0"/>
              </a:spcBef>
              <a:spcAft>
                <a:spcPts val="0"/>
              </a:spcAft>
              <a:buNone/>
            </a:pPr>
            <a:r>
              <a:rPr lang="en-US"/>
              <a:t>Swedish National Data Service</a:t>
            </a:r>
            <a:endParaRPr/>
          </a:p>
        </p:txBody>
      </p:sp>
      <p:sp>
        <p:nvSpPr>
          <p:cNvPr id="161" name="Google Shape;161;p14"/>
          <p:cNvSpPr txBox="1"/>
          <p:nvPr>
            <p:ph idx="12" type="sldNum"/>
          </p:nvPr>
        </p:nvSpPr>
        <p:spPr>
          <a:xfrm>
            <a:off x="9605759" y="6121605"/>
            <a:ext cx="213563" cy="153035"/>
          </a:xfrm>
          <a:prstGeom prst="rect">
            <a:avLst/>
          </a:prstGeom>
          <a:noFill/>
          <a:ln>
            <a:noFill/>
          </a:ln>
        </p:spPr>
        <p:txBody>
          <a:bodyPr anchorCtr="0" anchor="t" bIns="0" lIns="0" spcFirstLastPara="1" rIns="0" wrap="square" tIns="1900">
            <a:spAutoFit/>
          </a:bodyPr>
          <a:lstStyle/>
          <a:p>
            <a:pPr indent="0" lvl="0" marL="38100" rtl="0" algn="l">
              <a:lnSpc>
                <a:spcPct val="100000"/>
              </a:lnSpc>
              <a:spcBef>
                <a:spcPts val="0"/>
              </a:spcBef>
              <a:spcAft>
                <a:spcPts val="0"/>
              </a:spcAft>
              <a:buNone/>
            </a:pPr>
            <a:r>
              <a:rPr lang="en-US"/>
              <a:t>15</a:t>
            </a:r>
            <a:endParaRPr/>
          </a:p>
        </p:txBody>
      </p:sp>
      <p:sp>
        <p:nvSpPr>
          <p:cNvPr descr="$PPTXTitle" id="162" name="Google Shape;162;p14"/>
          <p:cNvSpPr txBox="1"/>
          <p:nvPr>
            <p:ph type="title"/>
          </p:nvPr>
        </p:nvSpPr>
        <p:spPr>
          <a:xfrm>
            <a:off x="1305416" y="1414955"/>
            <a:ext cx="8082567" cy="915669"/>
          </a:xfrm>
          <a:prstGeom prst="rect">
            <a:avLst/>
          </a:prstGeom>
          <a:noFill/>
          <a:ln>
            <a:noFill/>
          </a:ln>
        </p:spPr>
        <p:txBody>
          <a:bodyPr anchorCtr="0" anchor="t" bIns="0" lIns="0" spcFirstLastPara="1" rIns="0" wrap="square" tIns="225425">
            <a:spAutoFit/>
          </a:bodyPr>
          <a:lstStyle/>
          <a:p>
            <a:pPr indent="0" lvl="0" marL="12700" rtl="0" algn="l">
              <a:lnSpc>
                <a:spcPct val="100000"/>
              </a:lnSpc>
              <a:spcBef>
                <a:spcPts val="0"/>
              </a:spcBef>
              <a:spcAft>
                <a:spcPts val="0"/>
              </a:spcAft>
              <a:buNone/>
            </a:pPr>
            <a:r>
              <a:rPr lang="en-US"/>
              <a:t>… and don’t forget Open Science!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5"/>
          <p:cNvSpPr txBox="1"/>
          <p:nvPr/>
        </p:nvSpPr>
        <p:spPr>
          <a:xfrm>
            <a:off x="948175" y="2326250"/>
            <a:ext cx="3913200" cy="3415500"/>
          </a:xfrm>
          <a:prstGeom prst="rect">
            <a:avLst/>
          </a:prstGeom>
          <a:noFill/>
          <a:ln>
            <a:noFill/>
          </a:ln>
        </p:spPr>
        <p:txBody>
          <a:bodyPr anchorCtr="0" anchor="t" bIns="0" lIns="0" spcFirstLastPara="1" rIns="0" wrap="square" tIns="9525">
            <a:spAutoFit/>
          </a:bodyPr>
          <a:lstStyle/>
          <a:p>
            <a:pPr indent="-177165" lvl="0" marL="189230" marR="189865" rtl="0" algn="l">
              <a:lnSpc>
                <a:spcPct val="101099"/>
              </a:lnSpc>
              <a:spcBef>
                <a:spcPts val="0"/>
              </a:spcBef>
              <a:spcAft>
                <a:spcPts val="0"/>
              </a:spcAft>
              <a:buClr>
                <a:srgbClr val="E4472B"/>
              </a:buClr>
              <a:buSzPts val="1900"/>
              <a:buFont typeface="Arial"/>
              <a:buChar char="•"/>
            </a:pPr>
            <a:r>
              <a:rPr lang="en-US" sz="1900" u="sng">
                <a:solidFill>
                  <a:schemeClr val="hlink"/>
                </a:solidFill>
                <a:latin typeface="Arial"/>
                <a:ea typeface="Arial"/>
                <a:cs typeface="Arial"/>
                <a:sym typeface="Arial"/>
                <a:hlinkClick r:id="rId3"/>
              </a:rPr>
              <a:t>Communicating research – tips</a:t>
            </a:r>
            <a:r>
              <a:rPr lang="en-US" sz="1900" u="sng">
                <a:solidFill>
                  <a:schemeClr val="hlink"/>
                </a:solidFill>
                <a:hlinkClick r:id="rId4"/>
              </a:rPr>
              <a:t> </a:t>
            </a:r>
            <a:r>
              <a:rPr lang="en-US" sz="1900" u="sng">
                <a:solidFill>
                  <a:schemeClr val="hlink"/>
                </a:solidFill>
                <a:latin typeface="Arial"/>
                <a:ea typeface="Arial"/>
                <a:cs typeface="Arial"/>
                <a:sym typeface="Arial"/>
                <a:hlinkClick r:id="rId5"/>
              </a:rPr>
              <a:t>and advice</a:t>
            </a:r>
            <a:r>
              <a:rPr lang="en-US" sz="1900" u="none">
                <a:solidFill>
                  <a:srgbClr val="1A1A1A"/>
                </a:solidFill>
                <a:latin typeface="Arial"/>
                <a:ea typeface="Arial"/>
                <a:cs typeface="Arial"/>
                <a:sym typeface="Arial"/>
              </a:rPr>
              <a:t>. VR.se</a:t>
            </a:r>
            <a:endParaRPr sz="1900">
              <a:latin typeface="Arial"/>
              <a:ea typeface="Arial"/>
              <a:cs typeface="Arial"/>
              <a:sym typeface="Arial"/>
            </a:endParaRPr>
          </a:p>
          <a:p>
            <a:pPr indent="-177165" lvl="0" marL="189230" marR="217804" rtl="0" algn="l">
              <a:lnSpc>
                <a:spcPct val="114736"/>
              </a:lnSpc>
              <a:spcBef>
                <a:spcPts val="875"/>
              </a:spcBef>
              <a:spcAft>
                <a:spcPts val="0"/>
              </a:spcAft>
              <a:buClr>
                <a:srgbClr val="E4472B"/>
              </a:buClr>
              <a:buSzPts val="1900"/>
              <a:buFont typeface="Arial"/>
              <a:buChar char="•"/>
            </a:pPr>
            <a:r>
              <a:rPr lang="en-US" sz="1900" u="sng">
                <a:solidFill>
                  <a:schemeClr val="hlink"/>
                </a:solidFill>
                <a:latin typeface="Arial"/>
                <a:ea typeface="Arial"/>
                <a:cs typeface="Arial"/>
                <a:sym typeface="Arial"/>
                <a:hlinkClick r:id="rId6"/>
              </a:rPr>
              <a:t>Framework for courses in 	science communication</a:t>
            </a:r>
            <a:r>
              <a:rPr lang="en-US" sz="1900" u="none">
                <a:solidFill>
                  <a:srgbClr val="1A1A1A"/>
                </a:solidFill>
                <a:latin typeface="Arial"/>
                <a:ea typeface="Arial"/>
                <a:cs typeface="Arial"/>
                <a:sym typeface="Arial"/>
              </a:rPr>
              <a:t>. VR.se</a:t>
            </a:r>
            <a:endParaRPr sz="1900">
              <a:latin typeface="Arial"/>
              <a:ea typeface="Arial"/>
              <a:cs typeface="Arial"/>
              <a:sym typeface="Arial"/>
            </a:endParaRPr>
          </a:p>
          <a:p>
            <a:pPr indent="-177165" lvl="0" marL="189230" marR="5080" rtl="0" algn="l">
              <a:lnSpc>
                <a:spcPct val="101099"/>
              </a:lnSpc>
              <a:spcBef>
                <a:spcPts val="640"/>
              </a:spcBef>
              <a:spcAft>
                <a:spcPts val="0"/>
              </a:spcAft>
              <a:buClr>
                <a:srgbClr val="E4472B"/>
              </a:buClr>
              <a:buSzPts val="1900"/>
              <a:buFont typeface="Arial"/>
              <a:buChar char="•"/>
            </a:pPr>
            <a:r>
              <a:rPr lang="en-US" sz="1900" u="sng">
                <a:solidFill>
                  <a:schemeClr val="hlink"/>
                </a:solidFill>
                <a:latin typeface="Arial"/>
                <a:ea typeface="Arial"/>
                <a:cs typeface="Arial"/>
                <a:sym typeface="Arial"/>
                <a:hlinkClick r:id="rId7"/>
              </a:rPr>
              <a:t>Events and websites focusing on</a:t>
            </a:r>
            <a:r>
              <a:rPr lang="en-US" sz="1900" u="sng">
                <a:solidFill>
                  <a:schemeClr val="hlink"/>
                </a:solidFill>
                <a:hlinkClick r:id="rId8"/>
              </a:rPr>
              <a:t> </a:t>
            </a:r>
            <a:r>
              <a:rPr lang="en-US" sz="1900" u="sng">
                <a:solidFill>
                  <a:schemeClr val="hlink"/>
                </a:solidFill>
                <a:latin typeface="Arial"/>
                <a:ea typeface="Arial"/>
                <a:cs typeface="Arial"/>
                <a:sym typeface="Arial"/>
                <a:hlinkClick r:id="rId9"/>
              </a:rPr>
              <a:t>science communication</a:t>
            </a:r>
            <a:r>
              <a:rPr lang="en-US" sz="1900" u="none">
                <a:solidFill>
                  <a:srgbClr val="1A1A1A"/>
                </a:solidFill>
                <a:latin typeface="Arial"/>
                <a:ea typeface="Arial"/>
                <a:cs typeface="Arial"/>
                <a:sym typeface="Arial"/>
              </a:rPr>
              <a:t>. VR.se</a:t>
            </a:r>
            <a:endParaRPr sz="1900">
              <a:latin typeface="Arial"/>
              <a:ea typeface="Arial"/>
              <a:cs typeface="Arial"/>
              <a:sym typeface="Arial"/>
            </a:endParaRPr>
          </a:p>
          <a:p>
            <a:pPr indent="0" lvl="0" marL="0" rtl="0" algn="l">
              <a:lnSpc>
                <a:spcPct val="100000"/>
              </a:lnSpc>
              <a:spcBef>
                <a:spcPts val="1570"/>
              </a:spcBef>
              <a:spcAft>
                <a:spcPts val="0"/>
              </a:spcAft>
              <a:buClr>
                <a:srgbClr val="E4472B"/>
              </a:buClr>
              <a:buSzPts val="1900"/>
              <a:buFont typeface="Arial"/>
              <a:buNone/>
            </a:pPr>
            <a:r>
              <a:t/>
            </a:r>
            <a:endParaRPr sz="1900">
              <a:latin typeface="Arial"/>
              <a:ea typeface="Arial"/>
              <a:cs typeface="Arial"/>
              <a:sym typeface="Arial"/>
            </a:endParaRPr>
          </a:p>
          <a:p>
            <a:pPr indent="-177165" lvl="0" marL="189230" marR="33655" rtl="0" algn="l">
              <a:lnSpc>
                <a:spcPct val="98400"/>
              </a:lnSpc>
              <a:spcBef>
                <a:spcPts val="5"/>
              </a:spcBef>
              <a:spcAft>
                <a:spcPts val="0"/>
              </a:spcAft>
              <a:buClr>
                <a:srgbClr val="E4472B"/>
              </a:buClr>
              <a:buSzPts val="1900"/>
              <a:buFont typeface="Arial"/>
              <a:buChar char="•"/>
            </a:pPr>
            <a:r>
              <a:rPr lang="en-US" sz="1900" u="sng">
                <a:solidFill>
                  <a:schemeClr val="hlink"/>
                </a:solidFill>
                <a:latin typeface="Arial"/>
                <a:ea typeface="Arial"/>
                <a:cs typeface="Arial"/>
                <a:sym typeface="Arial"/>
                <a:hlinkClick r:id="rId10"/>
              </a:rPr>
              <a:t>Verktygslåda för 	forskningskommunikation</a:t>
            </a:r>
            <a:r>
              <a:rPr lang="en-US" sz="1900" u="none">
                <a:solidFill>
                  <a:srgbClr val="659DD2"/>
                </a:solidFill>
                <a:latin typeface="Arial"/>
                <a:ea typeface="Arial"/>
                <a:cs typeface="Arial"/>
                <a:sym typeface="Arial"/>
              </a:rPr>
              <a:t> </a:t>
            </a:r>
            <a:r>
              <a:rPr lang="en-US" sz="1900" u="none">
                <a:solidFill>
                  <a:srgbClr val="1A1A1A"/>
                </a:solidFill>
                <a:latin typeface="Arial"/>
                <a:ea typeface="Arial"/>
                <a:cs typeface="Arial"/>
                <a:sym typeface="Arial"/>
              </a:rPr>
              <a:t>(Swe). V&amp;A</a:t>
            </a:r>
            <a:endParaRPr sz="1900">
              <a:latin typeface="Arial"/>
              <a:ea typeface="Arial"/>
              <a:cs typeface="Arial"/>
              <a:sym typeface="Arial"/>
            </a:endParaRPr>
          </a:p>
        </p:txBody>
      </p:sp>
      <p:sp>
        <p:nvSpPr>
          <p:cNvPr descr="$PPTXTitle" id="168" name="Google Shape;168;p15"/>
          <p:cNvSpPr txBox="1"/>
          <p:nvPr>
            <p:ph type="title"/>
          </p:nvPr>
        </p:nvSpPr>
        <p:spPr>
          <a:xfrm>
            <a:off x="1305416" y="1628315"/>
            <a:ext cx="2945130" cy="49784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Further reading</a:t>
            </a:r>
            <a:endParaRPr/>
          </a:p>
        </p:txBody>
      </p:sp>
      <p:pic>
        <p:nvPicPr>
          <p:cNvPr id="169" name="Google Shape;169;p15"/>
          <p:cNvPicPr preferRelativeResize="0"/>
          <p:nvPr/>
        </p:nvPicPr>
        <p:blipFill rotWithShape="1">
          <a:blip r:embed="rId11">
            <a:alphaModFix/>
          </a:blip>
          <a:srcRect b="0" l="0" r="0" t="0"/>
          <a:stretch/>
        </p:blipFill>
        <p:spPr>
          <a:xfrm>
            <a:off x="5338190" y="1813893"/>
            <a:ext cx="4296806" cy="3732992"/>
          </a:xfrm>
          <a:prstGeom prst="rect">
            <a:avLst/>
          </a:prstGeom>
          <a:noFill/>
          <a:ln>
            <a:noFill/>
          </a:ln>
        </p:spPr>
      </p:pic>
      <p:sp>
        <p:nvSpPr>
          <p:cNvPr id="170" name="Google Shape;170;p15"/>
          <p:cNvSpPr txBox="1"/>
          <p:nvPr/>
        </p:nvSpPr>
        <p:spPr>
          <a:xfrm>
            <a:off x="5448044" y="5688651"/>
            <a:ext cx="4074900" cy="197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i="1" lang="en-US" sz="1200" u="sng">
                <a:solidFill>
                  <a:schemeClr val="hlink"/>
                </a:solidFill>
                <a:latin typeface="Arial"/>
                <a:ea typeface="Arial"/>
                <a:cs typeface="Arial"/>
                <a:sym typeface="Arial"/>
                <a:hlinkClick r:id="rId12"/>
              </a:rPr>
              <a:t>Framework for courses in science communication</a:t>
            </a:r>
            <a:r>
              <a:rPr i="1" lang="en-US" sz="1200" u="none">
                <a:solidFill>
                  <a:srgbClr val="659DD2"/>
                </a:solidFill>
                <a:latin typeface="Arial"/>
                <a:ea typeface="Arial"/>
                <a:cs typeface="Arial"/>
                <a:sym typeface="Arial"/>
              </a:rPr>
              <a:t> </a:t>
            </a:r>
            <a:r>
              <a:rPr lang="en-US" sz="1200" u="none">
                <a:solidFill>
                  <a:srgbClr val="262626"/>
                </a:solidFill>
                <a:latin typeface="Arial"/>
                <a:ea typeface="Arial"/>
                <a:cs typeface="Arial"/>
                <a:sym typeface="Arial"/>
              </a:rPr>
              <a:t>(VR.se)</a:t>
            </a:r>
            <a:endParaRPr sz="1200">
              <a:latin typeface="Arial"/>
              <a:ea typeface="Arial"/>
              <a:cs typeface="Arial"/>
              <a:sym typeface="Arial"/>
            </a:endParaRPr>
          </a:p>
        </p:txBody>
      </p:sp>
      <p:sp>
        <p:nvSpPr>
          <p:cNvPr id="171" name="Google Shape;171;p15"/>
          <p:cNvSpPr txBox="1"/>
          <p:nvPr>
            <p:ph idx="11" type="ftr"/>
          </p:nvPr>
        </p:nvSpPr>
        <p:spPr>
          <a:xfrm>
            <a:off x="779189" y="6121605"/>
            <a:ext cx="1524000" cy="153035"/>
          </a:xfrm>
          <a:prstGeom prst="rect">
            <a:avLst/>
          </a:prstGeom>
          <a:noFill/>
          <a:ln>
            <a:noFill/>
          </a:ln>
        </p:spPr>
        <p:txBody>
          <a:bodyPr anchorCtr="0" anchor="t" bIns="0" lIns="0" spcFirstLastPara="1" rIns="0" wrap="square" tIns="1900">
            <a:spAutoFit/>
          </a:bodyPr>
          <a:lstStyle/>
          <a:p>
            <a:pPr indent="0" lvl="0" marL="12700" rtl="0" algn="l">
              <a:lnSpc>
                <a:spcPct val="100000"/>
              </a:lnSpc>
              <a:spcBef>
                <a:spcPts val="0"/>
              </a:spcBef>
              <a:spcAft>
                <a:spcPts val="0"/>
              </a:spcAft>
              <a:buNone/>
            </a:pPr>
            <a:r>
              <a:rPr lang="en-US"/>
              <a:t>Swedish National Data Service</a:t>
            </a:r>
            <a:endParaRPr/>
          </a:p>
        </p:txBody>
      </p:sp>
      <p:sp>
        <p:nvSpPr>
          <p:cNvPr id="172" name="Google Shape;172;p15"/>
          <p:cNvSpPr txBox="1"/>
          <p:nvPr>
            <p:ph idx="12" type="sldNum"/>
          </p:nvPr>
        </p:nvSpPr>
        <p:spPr>
          <a:xfrm>
            <a:off x="9605759" y="6121605"/>
            <a:ext cx="213563" cy="153035"/>
          </a:xfrm>
          <a:prstGeom prst="rect">
            <a:avLst/>
          </a:prstGeom>
          <a:noFill/>
          <a:ln>
            <a:noFill/>
          </a:ln>
        </p:spPr>
        <p:txBody>
          <a:bodyPr anchorCtr="0" anchor="t" bIns="0" lIns="0" spcFirstLastPara="1" rIns="0" wrap="square" tIns="1900">
            <a:spAutoFit/>
          </a:bodyPr>
          <a:lstStyle/>
          <a:p>
            <a:pPr indent="0" lvl="0" marL="38100" rtl="0" algn="l">
              <a:lnSpc>
                <a:spcPct val="100000"/>
              </a:lnSpc>
              <a:spcBef>
                <a:spcPts val="0"/>
              </a:spcBef>
              <a:spcAft>
                <a:spcPts val="0"/>
              </a:spcAft>
              <a:buNone/>
            </a:pPr>
            <a:r>
              <a:rPr lang="en-US"/>
              <a:t>16</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grpSp>
        <p:nvGrpSpPr>
          <p:cNvPr id="177" name="Google Shape;177;p16"/>
          <p:cNvGrpSpPr/>
          <p:nvPr/>
        </p:nvGrpSpPr>
        <p:grpSpPr>
          <a:xfrm>
            <a:off x="4009828" y="2156381"/>
            <a:ext cx="5841097" cy="3521445"/>
            <a:chOff x="4009828" y="2156381"/>
            <a:chExt cx="5841097" cy="3521445"/>
          </a:xfrm>
        </p:grpSpPr>
        <p:pic>
          <p:nvPicPr>
            <p:cNvPr id="178" name="Google Shape;178;p16"/>
            <p:cNvPicPr preferRelativeResize="0"/>
            <p:nvPr/>
          </p:nvPicPr>
          <p:blipFill rotWithShape="1">
            <a:blip r:embed="rId3">
              <a:alphaModFix/>
            </a:blip>
            <a:srcRect b="0" l="0" r="0" t="0"/>
            <a:stretch/>
          </p:blipFill>
          <p:spPr>
            <a:xfrm>
              <a:off x="4021927" y="2313862"/>
              <a:ext cx="5705493" cy="3250954"/>
            </a:xfrm>
            <a:prstGeom prst="rect">
              <a:avLst/>
            </a:prstGeom>
            <a:noFill/>
            <a:ln>
              <a:noFill/>
            </a:ln>
          </p:spPr>
        </p:pic>
        <p:pic>
          <p:nvPicPr>
            <p:cNvPr id="179" name="Google Shape;179;p16"/>
            <p:cNvPicPr preferRelativeResize="0"/>
            <p:nvPr/>
          </p:nvPicPr>
          <p:blipFill rotWithShape="1">
            <a:blip r:embed="rId4">
              <a:alphaModFix/>
            </a:blip>
            <a:srcRect b="0" l="0" r="0" t="0"/>
            <a:stretch/>
          </p:blipFill>
          <p:spPr>
            <a:xfrm>
              <a:off x="4009828" y="2156381"/>
              <a:ext cx="5841097" cy="3521445"/>
            </a:xfrm>
            <a:prstGeom prst="rect">
              <a:avLst/>
            </a:prstGeom>
            <a:noFill/>
            <a:ln>
              <a:noFill/>
            </a:ln>
          </p:spPr>
        </p:pic>
      </p:grpSp>
      <p:sp>
        <p:nvSpPr>
          <p:cNvPr id="180" name="Google Shape;180;p16"/>
          <p:cNvSpPr txBox="1"/>
          <p:nvPr/>
        </p:nvSpPr>
        <p:spPr>
          <a:xfrm>
            <a:off x="5073487" y="5699839"/>
            <a:ext cx="3835400" cy="2387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u="sng">
                <a:solidFill>
                  <a:srgbClr val="659DD2"/>
                </a:solidFill>
                <a:latin typeface="Arial"/>
                <a:ea typeface="Arial"/>
                <a:cs typeface="Arial"/>
                <a:sym typeface="Arial"/>
                <a:hlinkClick r:id="rId5">
                  <a:extLst>
                    <a:ext uri="{A12FA001-AC4F-418D-AE19-62706E023703}">
                      <ahyp:hlinkClr val="tx"/>
                    </a:ext>
                  </a:extLst>
                </a:hlinkClick>
              </a:rPr>
              <a:t>https://www.youtube.com/watch?v=iBwuEt3DqoI</a:t>
            </a:r>
            <a:endParaRPr sz="1400">
              <a:latin typeface="Arial"/>
              <a:ea typeface="Arial"/>
              <a:cs typeface="Arial"/>
              <a:sym typeface="Arial"/>
            </a:endParaRPr>
          </a:p>
        </p:txBody>
      </p:sp>
      <p:sp>
        <p:nvSpPr>
          <p:cNvPr id="181" name="Google Shape;181;p16"/>
          <p:cNvSpPr txBox="1"/>
          <p:nvPr>
            <p:ph idx="11" type="ftr"/>
          </p:nvPr>
        </p:nvSpPr>
        <p:spPr>
          <a:xfrm>
            <a:off x="779189" y="6121605"/>
            <a:ext cx="1524000" cy="153035"/>
          </a:xfrm>
          <a:prstGeom prst="rect">
            <a:avLst/>
          </a:prstGeom>
          <a:noFill/>
          <a:ln>
            <a:noFill/>
          </a:ln>
        </p:spPr>
        <p:txBody>
          <a:bodyPr anchorCtr="0" anchor="t" bIns="0" lIns="0" spcFirstLastPara="1" rIns="0" wrap="square" tIns="1900">
            <a:spAutoFit/>
          </a:bodyPr>
          <a:lstStyle/>
          <a:p>
            <a:pPr indent="0" lvl="0" marL="12700" rtl="0" algn="l">
              <a:lnSpc>
                <a:spcPct val="100000"/>
              </a:lnSpc>
              <a:spcBef>
                <a:spcPts val="0"/>
              </a:spcBef>
              <a:spcAft>
                <a:spcPts val="0"/>
              </a:spcAft>
              <a:buNone/>
            </a:pPr>
            <a:r>
              <a:rPr lang="en-US"/>
              <a:t>Swedish National Data Service</a:t>
            </a:r>
            <a:endParaRPr/>
          </a:p>
        </p:txBody>
      </p:sp>
      <p:sp>
        <p:nvSpPr>
          <p:cNvPr id="182" name="Google Shape;182;p16"/>
          <p:cNvSpPr txBox="1"/>
          <p:nvPr>
            <p:ph idx="12" type="sldNum"/>
          </p:nvPr>
        </p:nvSpPr>
        <p:spPr>
          <a:xfrm>
            <a:off x="9605759" y="6121605"/>
            <a:ext cx="213563" cy="153035"/>
          </a:xfrm>
          <a:prstGeom prst="rect">
            <a:avLst/>
          </a:prstGeom>
          <a:noFill/>
          <a:ln>
            <a:noFill/>
          </a:ln>
        </p:spPr>
        <p:txBody>
          <a:bodyPr anchorCtr="0" anchor="t" bIns="0" lIns="0" spcFirstLastPara="1" rIns="0" wrap="square" tIns="1900">
            <a:spAutoFit/>
          </a:bodyPr>
          <a:lstStyle/>
          <a:p>
            <a:pPr indent="0" lvl="0" marL="38100" rtl="0" algn="l">
              <a:lnSpc>
                <a:spcPct val="100000"/>
              </a:lnSpc>
              <a:spcBef>
                <a:spcPts val="0"/>
              </a:spcBef>
              <a:spcAft>
                <a:spcPts val="0"/>
              </a:spcAft>
              <a:buNone/>
            </a:pPr>
            <a:r>
              <a:rPr lang="en-US"/>
              <a:t>17</a:t>
            </a:r>
            <a:endParaRPr/>
          </a:p>
        </p:txBody>
      </p:sp>
      <p:sp>
        <p:nvSpPr>
          <p:cNvPr id="183" name="Google Shape;183;p16"/>
          <p:cNvSpPr txBox="1"/>
          <p:nvPr/>
        </p:nvSpPr>
        <p:spPr>
          <a:xfrm>
            <a:off x="1305416" y="2312506"/>
            <a:ext cx="2629535" cy="2644140"/>
          </a:xfrm>
          <a:prstGeom prst="rect">
            <a:avLst/>
          </a:prstGeom>
          <a:noFill/>
          <a:ln>
            <a:noFill/>
          </a:ln>
        </p:spPr>
        <p:txBody>
          <a:bodyPr anchorCtr="0" anchor="t" bIns="0" lIns="0" spcFirstLastPara="1" rIns="0" wrap="square" tIns="18400">
            <a:spAutoFit/>
          </a:bodyPr>
          <a:lstStyle/>
          <a:p>
            <a:pPr indent="0" lvl="0" marL="12700" marR="46990" rtl="0" algn="l">
              <a:lnSpc>
                <a:spcPct val="97500"/>
              </a:lnSpc>
              <a:spcBef>
                <a:spcPts val="0"/>
              </a:spcBef>
              <a:spcAft>
                <a:spcPts val="0"/>
              </a:spcAft>
              <a:buNone/>
            </a:pPr>
            <a:r>
              <a:rPr lang="en-US" sz="1600">
                <a:solidFill>
                  <a:srgbClr val="262626"/>
                </a:solidFill>
                <a:latin typeface="Arial"/>
                <a:ea typeface="Arial"/>
                <a:cs typeface="Arial"/>
                <a:sym typeface="Arial"/>
              </a:rPr>
              <a:t>E.g. </a:t>
            </a:r>
            <a:r>
              <a:rPr b="1" lang="en-US" sz="1600">
                <a:solidFill>
                  <a:srgbClr val="262626"/>
                </a:solidFill>
                <a:latin typeface="Arial"/>
                <a:ea typeface="Arial"/>
                <a:cs typeface="Arial"/>
                <a:sym typeface="Arial"/>
              </a:rPr>
              <a:t>Simon Johnson</a:t>
            </a:r>
            <a:r>
              <a:rPr lang="en-US" sz="1600">
                <a:solidFill>
                  <a:srgbClr val="262626"/>
                </a:solidFill>
                <a:latin typeface="Arial"/>
                <a:ea typeface="Arial"/>
                <a:cs typeface="Arial"/>
                <a:sym typeface="Arial"/>
              </a:rPr>
              <a:t>, The Sveriges Riksbank Prize in Economic Sciences in Memory of Alfred Nobel 2024 (one of three recipients).</a:t>
            </a:r>
            <a:endParaRPr sz="1600">
              <a:latin typeface="Arial"/>
              <a:ea typeface="Arial"/>
              <a:cs typeface="Arial"/>
              <a:sym typeface="Arial"/>
            </a:endParaRPr>
          </a:p>
          <a:p>
            <a:pPr indent="0" lvl="0" marL="12700" marR="5080" rtl="0" algn="l">
              <a:lnSpc>
                <a:spcPct val="97800"/>
              </a:lnSpc>
              <a:spcBef>
                <a:spcPts val="1820"/>
              </a:spcBef>
              <a:spcAft>
                <a:spcPts val="0"/>
              </a:spcAft>
              <a:buNone/>
            </a:pPr>
            <a:r>
              <a:rPr lang="en-US" sz="1600">
                <a:solidFill>
                  <a:srgbClr val="262626"/>
                </a:solidFill>
                <a:latin typeface="Arial"/>
                <a:ea typeface="Arial"/>
                <a:cs typeface="Arial"/>
                <a:sym typeface="Arial"/>
              </a:rPr>
              <a:t>Prize lecture, Dec. 8 2024: ”</a:t>
            </a:r>
            <a:r>
              <a:rPr b="1" lang="en-US" sz="1600">
                <a:solidFill>
                  <a:srgbClr val="2E2A25"/>
                </a:solidFill>
                <a:latin typeface="Arial"/>
                <a:ea typeface="Arial"/>
                <a:cs typeface="Arial"/>
                <a:sym typeface="Arial"/>
              </a:rPr>
              <a:t>Disease Environments, the Mortality of Europeans, and the Creation of Institutions in the Colonial Era</a:t>
            </a:r>
            <a:r>
              <a:rPr lang="en-US" sz="1600">
                <a:solidFill>
                  <a:srgbClr val="262626"/>
                </a:solidFill>
                <a:latin typeface="Arial"/>
                <a:ea typeface="Arial"/>
                <a:cs typeface="Arial"/>
                <a:sym typeface="Arial"/>
              </a:rPr>
              <a:t>”</a:t>
            </a:r>
            <a:endParaRPr sz="1600">
              <a:latin typeface="Arial"/>
              <a:ea typeface="Arial"/>
              <a:cs typeface="Arial"/>
              <a:sym typeface="Arial"/>
            </a:endParaRPr>
          </a:p>
        </p:txBody>
      </p:sp>
      <p:sp>
        <p:nvSpPr>
          <p:cNvPr descr="$PPTXTitle" id="184" name="Google Shape;184;p16"/>
          <p:cNvSpPr txBox="1"/>
          <p:nvPr>
            <p:ph type="title"/>
          </p:nvPr>
        </p:nvSpPr>
        <p:spPr>
          <a:xfrm>
            <a:off x="1305416" y="1628315"/>
            <a:ext cx="2943860" cy="49784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…and watching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8" name="Shape 188"/>
        <p:cNvGrpSpPr/>
        <p:nvPr/>
      </p:nvGrpSpPr>
      <p:grpSpPr>
        <a:xfrm>
          <a:off x="0" y="0"/>
          <a:ext cx="0" cy="0"/>
          <a:chOff x="0" y="0"/>
          <a:chExt cx="0" cy="0"/>
        </a:xfrm>
      </p:grpSpPr>
      <p:grpSp>
        <p:nvGrpSpPr>
          <p:cNvPr id="189" name="Google Shape;189;p17"/>
          <p:cNvGrpSpPr/>
          <p:nvPr/>
        </p:nvGrpSpPr>
        <p:grpSpPr>
          <a:xfrm>
            <a:off x="853834" y="1229977"/>
            <a:ext cx="9227806" cy="5208922"/>
            <a:chOff x="853834" y="1229977"/>
            <a:chExt cx="9227806" cy="5208922"/>
          </a:xfrm>
        </p:grpSpPr>
        <p:pic>
          <p:nvPicPr>
            <p:cNvPr id="190" name="Google Shape;190;p17"/>
            <p:cNvPicPr preferRelativeResize="0"/>
            <p:nvPr/>
          </p:nvPicPr>
          <p:blipFill rotWithShape="1">
            <a:blip r:embed="rId3">
              <a:alphaModFix/>
            </a:blip>
            <a:srcRect b="0" l="0" r="0" t="0"/>
            <a:stretch/>
          </p:blipFill>
          <p:spPr>
            <a:xfrm>
              <a:off x="6942024" y="3414607"/>
              <a:ext cx="3139616" cy="3024292"/>
            </a:xfrm>
            <a:prstGeom prst="rect">
              <a:avLst/>
            </a:prstGeom>
            <a:noFill/>
            <a:ln>
              <a:noFill/>
            </a:ln>
          </p:spPr>
        </p:pic>
        <p:sp>
          <p:nvSpPr>
            <p:cNvPr id="191" name="Google Shape;191;p17"/>
            <p:cNvSpPr/>
            <p:nvPr/>
          </p:nvSpPr>
          <p:spPr>
            <a:xfrm>
              <a:off x="2456654" y="6201833"/>
              <a:ext cx="7022465" cy="18415"/>
            </a:xfrm>
            <a:custGeom>
              <a:rect b="b" l="l" r="r" t="t"/>
              <a:pathLst>
                <a:path extrusionOk="0" h="18414" w="7022465">
                  <a:moveTo>
                    <a:pt x="0" y="17958"/>
                  </a:moveTo>
                  <a:lnTo>
                    <a:pt x="7022357" y="0"/>
                  </a:lnTo>
                </a:path>
              </a:pathLst>
            </a:custGeom>
            <a:noFill/>
            <a:ln cap="flat" cmpd="sng" w="9525">
              <a:solidFill>
                <a:srgbClr val="B4B4B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92" name="Google Shape;192;p17"/>
            <p:cNvPicPr preferRelativeResize="0"/>
            <p:nvPr/>
          </p:nvPicPr>
          <p:blipFill rotWithShape="1">
            <a:blip r:embed="rId4">
              <a:alphaModFix/>
            </a:blip>
            <a:srcRect b="0" l="0" r="0" t="0"/>
            <a:stretch/>
          </p:blipFill>
          <p:spPr>
            <a:xfrm>
              <a:off x="861246" y="1240820"/>
              <a:ext cx="4370558" cy="2459059"/>
            </a:xfrm>
            <a:prstGeom prst="rect">
              <a:avLst/>
            </a:prstGeom>
            <a:noFill/>
            <a:ln>
              <a:noFill/>
            </a:ln>
          </p:spPr>
        </p:pic>
        <p:sp>
          <p:nvSpPr>
            <p:cNvPr id="193" name="Google Shape;193;p17"/>
            <p:cNvSpPr/>
            <p:nvPr/>
          </p:nvSpPr>
          <p:spPr>
            <a:xfrm>
              <a:off x="853834" y="1233412"/>
              <a:ext cx="4385945" cy="2473960"/>
            </a:xfrm>
            <a:custGeom>
              <a:rect b="b" l="l" r="r" t="t"/>
              <a:pathLst>
                <a:path extrusionOk="0" h="2473960" w="4385945">
                  <a:moveTo>
                    <a:pt x="0" y="0"/>
                  </a:moveTo>
                  <a:lnTo>
                    <a:pt x="4385382" y="0"/>
                  </a:lnTo>
                  <a:lnTo>
                    <a:pt x="4385382" y="2473875"/>
                  </a:lnTo>
                  <a:lnTo>
                    <a:pt x="0" y="2473875"/>
                  </a:lnTo>
                  <a:lnTo>
                    <a:pt x="0" y="0"/>
                  </a:lnTo>
                  <a:close/>
                </a:path>
              </a:pathLst>
            </a:custGeom>
            <a:noFill/>
            <a:ln cap="flat" cmpd="sng" w="14800">
              <a:solidFill>
                <a:srgbClr val="061225"/>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94" name="Google Shape;194;p17"/>
            <p:cNvPicPr preferRelativeResize="0"/>
            <p:nvPr/>
          </p:nvPicPr>
          <p:blipFill rotWithShape="1">
            <a:blip r:embed="rId5">
              <a:alphaModFix/>
            </a:blip>
            <a:srcRect b="0" l="0" r="0" t="0"/>
            <a:stretch/>
          </p:blipFill>
          <p:spPr>
            <a:xfrm>
              <a:off x="5444194" y="1237386"/>
              <a:ext cx="4370558" cy="2462493"/>
            </a:xfrm>
            <a:prstGeom prst="rect">
              <a:avLst/>
            </a:prstGeom>
            <a:noFill/>
            <a:ln>
              <a:noFill/>
            </a:ln>
          </p:spPr>
        </p:pic>
        <p:sp>
          <p:nvSpPr>
            <p:cNvPr id="195" name="Google Shape;195;p17"/>
            <p:cNvSpPr/>
            <p:nvPr/>
          </p:nvSpPr>
          <p:spPr>
            <a:xfrm>
              <a:off x="5436782" y="1229977"/>
              <a:ext cx="4385945" cy="2477770"/>
            </a:xfrm>
            <a:custGeom>
              <a:rect b="b" l="l" r="r" t="t"/>
              <a:pathLst>
                <a:path extrusionOk="0" h="2477770" w="4385945">
                  <a:moveTo>
                    <a:pt x="0" y="0"/>
                  </a:moveTo>
                  <a:lnTo>
                    <a:pt x="4385382" y="0"/>
                  </a:lnTo>
                  <a:lnTo>
                    <a:pt x="4385382" y="2477310"/>
                  </a:lnTo>
                  <a:lnTo>
                    <a:pt x="0" y="2477310"/>
                  </a:lnTo>
                  <a:lnTo>
                    <a:pt x="0" y="0"/>
                  </a:lnTo>
                  <a:close/>
                </a:path>
              </a:pathLst>
            </a:custGeom>
            <a:noFill/>
            <a:ln cap="flat" cmpd="sng" w="14800">
              <a:solidFill>
                <a:srgbClr val="061225"/>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96" name="Google Shape;196;p17"/>
            <p:cNvPicPr preferRelativeResize="0"/>
            <p:nvPr/>
          </p:nvPicPr>
          <p:blipFill rotWithShape="1">
            <a:blip r:embed="rId6">
              <a:alphaModFix/>
            </a:blip>
            <a:srcRect b="0" l="0" r="0" t="0"/>
            <a:stretch/>
          </p:blipFill>
          <p:spPr>
            <a:xfrm>
              <a:off x="3002479" y="3568955"/>
              <a:ext cx="4371324" cy="2459057"/>
            </a:xfrm>
            <a:prstGeom prst="rect">
              <a:avLst/>
            </a:prstGeom>
            <a:noFill/>
            <a:ln>
              <a:noFill/>
            </a:ln>
          </p:spPr>
        </p:pic>
        <p:sp>
          <p:nvSpPr>
            <p:cNvPr id="197" name="Google Shape;197;p17"/>
            <p:cNvSpPr/>
            <p:nvPr/>
          </p:nvSpPr>
          <p:spPr>
            <a:xfrm>
              <a:off x="2995067" y="3561547"/>
              <a:ext cx="4386580" cy="2473960"/>
            </a:xfrm>
            <a:custGeom>
              <a:rect b="b" l="l" r="r" t="t"/>
              <a:pathLst>
                <a:path extrusionOk="0" h="2473960" w="4386580">
                  <a:moveTo>
                    <a:pt x="0" y="0"/>
                  </a:moveTo>
                  <a:lnTo>
                    <a:pt x="4386148" y="0"/>
                  </a:lnTo>
                  <a:lnTo>
                    <a:pt x="4386148" y="2473875"/>
                  </a:lnTo>
                  <a:lnTo>
                    <a:pt x="0" y="2473875"/>
                  </a:lnTo>
                  <a:lnTo>
                    <a:pt x="0" y="0"/>
                  </a:lnTo>
                  <a:close/>
                </a:path>
              </a:pathLst>
            </a:custGeom>
            <a:noFill/>
            <a:ln cap="flat" cmpd="sng" w="14800">
              <a:solidFill>
                <a:srgbClr val="061225"/>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98" name="Google Shape;198;p17"/>
          <p:cNvSpPr txBox="1"/>
          <p:nvPr/>
        </p:nvSpPr>
        <p:spPr>
          <a:xfrm>
            <a:off x="919698" y="4325191"/>
            <a:ext cx="1883400" cy="1086600"/>
          </a:xfrm>
          <a:prstGeom prst="rect">
            <a:avLst/>
          </a:prstGeom>
          <a:noFill/>
          <a:ln>
            <a:noFill/>
          </a:ln>
        </p:spPr>
        <p:txBody>
          <a:bodyPr anchorCtr="0" anchor="t" bIns="0" lIns="0" spcFirstLastPara="1" rIns="0" wrap="square" tIns="13325">
            <a:spAutoFit/>
          </a:bodyPr>
          <a:lstStyle/>
          <a:p>
            <a:pPr indent="0" lvl="0" marL="12700" marR="5080" rtl="0" algn="l">
              <a:lnSpc>
                <a:spcPct val="99600"/>
              </a:lnSpc>
              <a:spcBef>
                <a:spcPts val="0"/>
              </a:spcBef>
              <a:spcAft>
                <a:spcPts val="0"/>
              </a:spcAft>
              <a:buNone/>
            </a:pPr>
            <a:r>
              <a:rPr lang="en-US" sz="1400">
                <a:solidFill>
                  <a:srgbClr val="2F2F2F"/>
                </a:solidFill>
                <a:latin typeface="Arial"/>
                <a:ea typeface="Arial"/>
                <a:cs typeface="Arial"/>
                <a:sym typeface="Arial"/>
              </a:rPr>
              <a:t>Source: </a:t>
            </a:r>
            <a:r>
              <a:rPr lang="en-US" sz="1400" u="sng">
                <a:solidFill>
                  <a:schemeClr val="hlink"/>
                </a:solidFill>
                <a:latin typeface="Arial"/>
                <a:ea typeface="Arial"/>
                <a:cs typeface="Arial"/>
                <a:sym typeface="Arial"/>
                <a:hlinkClick r:id="rId7"/>
              </a:rPr>
              <a:t>Simon Johnson – Prize lecture. NobelPrize.org. Nobel Prize Outreach</a:t>
            </a:r>
            <a:r>
              <a:rPr lang="en-US" sz="1400" u="none">
                <a:solidFill>
                  <a:srgbClr val="659DD2"/>
                </a:solidFill>
                <a:latin typeface="Arial"/>
                <a:ea typeface="Arial"/>
                <a:cs typeface="Arial"/>
                <a:sym typeface="Arial"/>
              </a:rPr>
              <a:t> </a:t>
            </a:r>
            <a:r>
              <a:rPr lang="en-US" sz="1400" u="none">
                <a:solidFill>
                  <a:srgbClr val="2F2F2F"/>
                </a:solidFill>
                <a:latin typeface="Arial"/>
                <a:ea typeface="Arial"/>
                <a:cs typeface="Arial"/>
                <a:sym typeface="Arial"/>
              </a:rPr>
              <a:t>(May 2, 2025).</a:t>
            </a:r>
            <a:endParaRPr sz="1400">
              <a:latin typeface="Arial"/>
              <a:ea typeface="Arial"/>
              <a:cs typeface="Arial"/>
              <a:sym typeface="Arial"/>
            </a:endParaRPr>
          </a:p>
        </p:txBody>
      </p:sp>
      <p:sp>
        <p:nvSpPr>
          <p:cNvPr id="199" name="Google Shape;199;p17"/>
          <p:cNvSpPr txBox="1"/>
          <p:nvPr>
            <p:ph idx="11" type="ftr"/>
          </p:nvPr>
        </p:nvSpPr>
        <p:spPr>
          <a:xfrm>
            <a:off x="779189" y="6121605"/>
            <a:ext cx="1524000" cy="153035"/>
          </a:xfrm>
          <a:prstGeom prst="rect">
            <a:avLst/>
          </a:prstGeom>
          <a:noFill/>
          <a:ln>
            <a:noFill/>
          </a:ln>
        </p:spPr>
        <p:txBody>
          <a:bodyPr anchorCtr="0" anchor="t" bIns="0" lIns="0" spcFirstLastPara="1" rIns="0" wrap="square" tIns="1900">
            <a:spAutoFit/>
          </a:bodyPr>
          <a:lstStyle/>
          <a:p>
            <a:pPr indent="0" lvl="0" marL="12700" rtl="0" algn="l">
              <a:lnSpc>
                <a:spcPct val="100000"/>
              </a:lnSpc>
              <a:spcBef>
                <a:spcPts val="0"/>
              </a:spcBef>
              <a:spcAft>
                <a:spcPts val="0"/>
              </a:spcAft>
              <a:buNone/>
            </a:pPr>
            <a:r>
              <a:rPr lang="en-US"/>
              <a:t>Swedish National Data Service</a:t>
            </a:r>
            <a:endParaRPr/>
          </a:p>
        </p:txBody>
      </p:sp>
      <p:sp>
        <p:nvSpPr>
          <p:cNvPr id="200" name="Google Shape;200;p17"/>
          <p:cNvSpPr txBox="1"/>
          <p:nvPr>
            <p:ph idx="12" type="sldNum"/>
          </p:nvPr>
        </p:nvSpPr>
        <p:spPr>
          <a:xfrm>
            <a:off x="9605759" y="6121605"/>
            <a:ext cx="213563" cy="153035"/>
          </a:xfrm>
          <a:prstGeom prst="rect">
            <a:avLst/>
          </a:prstGeom>
          <a:noFill/>
          <a:ln>
            <a:noFill/>
          </a:ln>
        </p:spPr>
        <p:txBody>
          <a:bodyPr anchorCtr="0" anchor="t" bIns="0" lIns="0" spcFirstLastPara="1" rIns="0" wrap="square" tIns="1900">
            <a:spAutoFit/>
          </a:bodyPr>
          <a:lstStyle/>
          <a:p>
            <a:pPr indent="0" lvl="0" marL="38100" rtl="0" algn="l">
              <a:lnSpc>
                <a:spcPct val="100000"/>
              </a:lnSpc>
              <a:spcBef>
                <a:spcPts val="0"/>
              </a:spcBef>
              <a:spcAft>
                <a:spcPts val="0"/>
              </a:spcAft>
              <a:buNone/>
            </a:pPr>
            <a:r>
              <a:rPr lang="en-US"/>
              <a:t>18</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8"/>
          <p:cNvSpPr txBox="1"/>
          <p:nvPr/>
        </p:nvSpPr>
        <p:spPr>
          <a:xfrm>
            <a:off x="1037126" y="2330625"/>
            <a:ext cx="8782200" cy="3376800"/>
          </a:xfrm>
          <a:prstGeom prst="rect">
            <a:avLst/>
          </a:prstGeom>
          <a:noFill/>
          <a:ln>
            <a:noFill/>
          </a:ln>
        </p:spPr>
        <p:txBody>
          <a:bodyPr anchorCtr="0" anchor="t" bIns="0" lIns="0" spcFirstLastPara="1" rIns="0" wrap="square" tIns="17125">
            <a:spAutoFit/>
          </a:bodyPr>
          <a:lstStyle/>
          <a:p>
            <a:pPr indent="-177165" lvl="0" marL="189230" marR="263525" rtl="0" algn="l">
              <a:lnSpc>
                <a:spcPct val="98400"/>
              </a:lnSpc>
              <a:spcBef>
                <a:spcPts val="0"/>
              </a:spcBef>
              <a:spcAft>
                <a:spcPts val="0"/>
              </a:spcAft>
              <a:buClr>
                <a:srgbClr val="E4472B"/>
              </a:buClr>
              <a:buSzPts val="1900"/>
              <a:buFont typeface="Arial"/>
              <a:buChar char="•"/>
            </a:pPr>
            <a:r>
              <a:rPr lang="en-US" sz="1900">
                <a:solidFill>
                  <a:srgbClr val="262626"/>
                </a:solidFill>
                <a:latin typeface="Arial"/>
                <a:ea typeface="Arial"/>
                <a:cs typeface="Arial"/>
                <a:sym typeface="Arial"/>
              </a:rPr>
              <a:t>Create an Elevator Pitch about 1) your own research, </a:t>
            </a:r>
            <a:r>
              <a:rPr lang="en-US" sz="1900" u="sng">
                <a:solidFill>
                  <a:srgbClr val="262626"/>
                </a:solidFill>
                <a:latin typeface="Arial"/>
                <a:ea typeface="Arial"/>
                <a:cs typeface="Arial"/>
                <a:sym typeface="Arial"/>
              </a:rPr>
              <a:t>or</a:t>
            </a:r>
            <a:r>
              <a:rPr lang="en-US" sz="1900" u="none">
                <a:solidFill>
                  <a:srgbClr val="262626"/>
                </a:solidFill>
                <a:latin typeface="Arial"/>
                <a:ea typeface="Arial"/>
                <a:cs typeface="Arial"/>
                <a:sym typeface="Arial"/>
              </a:rPr>
              <a:t> 2) research you 	are involved with, e.g. at your work place, </a:t>
            </a:r>
            <a:r>
              <a:rPr lang="en-US" sz="1900" u="sng">
                <a:solidFill>
                  <a:srgbClr val="262626"/>
                </a:solidFill>
                <a:latin typeface="Arial"/>
                <a:ea typeface="Arial"/>
                <a:cs typeface="Arial"/>
                <a:sym typeface="Arial"/>
              </a:rPr>
              <a:t>or</a:t>
            </a:r>
            <a:r>
              <a:rPr lang="en-US" sz="1900" u="none">
                <a:solidFill>
                  <a:srgbClr val="262626"/>
                </a:solidFill>
                <a:latin typeface="Arial"/>
                <a:ea typeface="Arial"/>
                <a:cs typeface="Arial"/>
                <a:sym typeface="Arial"/>
              </a:rPr>
              <a:t> 3) research you are very 	interested in.</a:t>
            </a:r>
            <a:endParaRPr sz="1900">
              <a:latin typeface="Arial"/>
              <a:ea typeface="Arial"/>
              <a:cs typeface="Arial"/>
              <a:sym typeface="Arial"/>
            </a:endParaRPr>
          </a:p>
          <a:p>
            <a:pPr indent="-177165" lvl="0" marL="189865" rtl="0" algn="l">
              <a:lnSpc>
                <a:spcPct val="100000"/>
              </a:lnSpc>
              <a:spcBef>
                <a:spcPts val="720"/>
              </a:spcBef>
              <a:spcAft>
                <a:spcPts val="0"/>
              </a:spcAft>
              <a:buClr>
                <a:srgbClr val="E4472B"/>
              </a:buClr>
              <a:buSzPts val="1900"/>
              <a:buFont typeface="Arial"/>
              <a:buChar char="•"/>
            </a:pPr>
            <a:r>
              <a:rPr lang="en-US" sz="1900">
                <a:solidFill>
                  <a:srgbClr val="262626"/>
                </a:solidFill>
                <a:latin typeface="Arial"/>
                <a:ea typeface="Arial"/>
                <a:cs typeface="Arial"/>
                <a:sym typeface="Arial"/>
              </a:rPr>
              <a:t>Rules:</a:t>
            </a:r>
            <a:endParaRPr sz="1900">
              <a:latin typeface="Arial"/>
              <a:ea typeface="Arial"/>
              <a:cs typeface="Arial"/>
              <a:sym typeface="Arial"/>
            </a:endParaRPr>
          </a:p>
          <a:p>
            <a:pPr indent="-140335" lvl="1" marL="360045" rtl="0" algn="l">
              <a:lnSpc>
                <a:spcPct val="100000"/>
              </a:lnSpc>
              <a:spcBef>
                <a:spcPts val="335"/>
              </a:spcBef>
              <a:spcAft>
                <a:spcPts val="0"/>
              </a:spcAft>
              <a:buClr>
                <a:srgbClr val="E4472B"/>
              </a:buClr>
              <a:buSzPts val="1900"/>
              <a:buFont typeface="Arial"/>
              <a:buChar char="•"/>
            </a:pPr>
            <a:r>
              <a:rPr lang="en-US" sz="1900">
                <a:solidFill>
                  <a:srgbClr val="262626"/>
                </a:solidFill>
                <a:latin typeface="Arial"/>
                <a:ea typeface="Arial"/>
                <a:cs typeface="Arial"/>
                <a:sym typeface="Arial"/>
              </a:rPr>
              <a:t>The pitch should last no longer than 60 seconds, preferably less.</a:t>
            </a:r>
            <a:endParaRPr sz="1900">
              <a:latin typeface="Arial"/>
              <a:ea typeface="Arial"/>
              <a:cs typeface="Arial"/>
              <a:sym typeface="Arial"/>
            </a:endParaRPr>
          </a:p>
          <a:p>
            <a:pPr indent="-140970" lvl="1" marL="360680" marR="151130" rtl="0" algn="l">
              <a:lnSpc>
                <a:spcPct val="116315"/>
              </a:lnSpc>
              <a:spcBef>
                <a:spcPts val="540"/>
              </a:spcBef>
              <a:spcAft>
                <a:spcPts val="0"/>
              </a:spcAft>
              <a:buClr>
                <a:srgbClr val="E4472B"/>
              </a:buClr>
              <a:buSzPts val="1900"/>
              <a:buFont typeface="Arial"/>
              <a:buChar char="•"/>
            </a:pPr>
            <a:r>
              <a:rPr lang="en-US" sz="1900">
                <a:solidFill>
                  <a:srgbClr val="262626"/>
                </a:solidFill>
                <a:latin typeface="Arial"/>
                <a:ea typeface="Arial"/>
                <a:cs typeface="Arial"/>
                <a:sym typeface="Arial"/>
              </a:rPr>
              <a:t>Your audience are an </a:t>
            </a:r>
            <a:r>
              <a:rPr b="1" lang="en-US" sz="1900">
                <a:solidFill>
                  <a:srgbClr val="262626"/>
                </a:solidFill>
                <a:latin typeface="Arial"/>
                <a:ea typeface="Arial"/>
                <a:cs typeface="Arial"/>
                <a:sym typeface="Arial"/>
              </a:rPr>
              <a:t>Attentive public</a:t>
            </a:r>
            <a:r>
              <a:rPr lang="en-US" sz="1900">
                <a:solidFill>
                  <a:srgbClr val="262626"/>
                </a:solidFill>
                <a:latin typeface="Arial"/>
                <a:ea typeface="Arial"/>
                <a:cs typeface="Arial"/>
                <a:sym typeface="Arial"/>
              </a:rPr>
              <a:t>, i.e. people already interested in (and reasonably well-informed about) science and scientific activities.</a:t>
            </a:r>
            <a:endParaRPr sz="1900">
              <a:latin typeface="Arial"/>
              <a:ea typeface="Arial"/>
              <a:cs typeface="Arial"/>
              <a:sym typeface="Arial"/>
            </a:endParaRPr>
          </a:p>
          <a:p>
            <a:pPr indent="-140335" lvl="1" marL="360045" rtl="0" algn="l">
              <a:lnSpc>
                <a:spcPct val="100000"/>
              </a:lnSpc>
              <a:spcBef>
                <a:spcPts val="250"/>
              </a:spcBef>
              <a:spcAft>
                <a:spcPts val="0"/>
              </a:spcAft>
              <a:buClr>
                <a:srgbClr val="E4472B"/>
              </a:buClr>
              <a:buSzPts val="1900"/>
              <a:buFont typeface="Arial"/>
              <a:buChar char="•"/>
            </a:pPr>
            <a:r>
              <a:rPr lang="en-US" sz="1900">
                <a:solidFill>
                  <a:srgbClr val="262626"/>
                </a:solidFill>
                <a:latin typeface="Arial"/>
                <a:ea typeface="Arial"/>
                <a:cs typeface="Arial"/>
                <a:sym typeface="Arial"/>
              </a:rPr>
              <a:t>Use simple language, no scientific jargon.</a:t>
            </a:r>
            <a:endParaRPr sz="1900">
              <a:latin typeface="Arial"/>
              <a:ea typeface="Arial"/>
              <a:cs typeface="Arial"/>
              <a:sym typeface="Arial"/>
            </a:endParaRPr>
          </a:p>
          <a:p>
            <a:pPr indent="-140970" lvl="1" marL="360680" marR="5080" rtl="0" algn="l">
              <a:lnSpc>
                <a:spcPct val="116315"/>
              </a:lnSpc>
              <a:spcBef>
                <a:spcPts val="540"/>
              </a:spcBef>
              <a:spcAft>
                <a:spcPts val="0"/>
              </a:spcAft>
              <a:buClr>
                <a:srgbClr val="E4472B"/>
              </a:buClr>
              <a:buSzPts val="1900"/>
              <a:buFont typeface="Arial"/>
              <a:buChar char="•"/>
            </a:pPr>
            <a:r>
              <a:rPr lang="en-US" sz="1900">
                <a:solidFill>
                  <a:srgbClr val="262626"/>
                </a:solidFill>
                <a:latin typeface="Arial"/>
                <a:ea typeface="Arial"/>
                <a:cs typeface="Arial"/>
                <a:sym typeface="Arial"/>
              </a:rPr>
              <a:t>Remember, the Elevator Pitch is the </a:t>
            </a:r>
            <a:r>
              <a:rPr b="1" lang="en-US" sz="1900" u="sng">
                <a:solidFill>
                  <a:srgbClr val="262626"/>
                </a:solidFill>
                <a:latin typeface="Arial"/>
                <a:ea typeface="Arial"/>
                <a:cs typeface="Arial"/>
                <a:sym typeface="Arial"/>
              </a:rPr>
              <a:t>BEGINNING</a:t>
            </a:r>
            <a:r>
              <a:rPr b="1" lang="en-US" sz="1900" u="none">
                <a:solidFill>
                  <a:srgbClr val="262626"/>
                </a:solidFill>
                <a:latin typeface="Arial"/>
                <a:ea typeface="Arial"/>
                <a:cs typeface="Arial"/>
                <a:sym typeface="Arial"/>
              </a:rPr>
              <a:t> </a:t>
            </a:r>
            <a:r>
              <a:rPr lang="en-US" sz="1900" u="none">
                <a:solidFill>
                  <a:srgbClr val="262626"/>
                </a:solidFill>
                <a:latin typeface="Arial"/>
                <a:ea typeface="Arial"/>
                <a:cs typeface="Arial"/>
                <a:sym typeface="Arial"/>
              </a:rPr>
              <a:t>of a conversation. Your task is to make your audience interested enough to ask questions.</a:t>
            </a:r>
            <a:endParaRPr sz="1900">
              <a:latin typeface="Arial"/>
              <a:ea typeface="Arial"/>
              <a:cs typeface="Arial"/>
              <a:sym typeface="Arial"/>
            </a:endParaRPr>
          </a:p>
        </p:txBody>
      </p:sp>
      <p:sp>
        <p:nvSpPr>
          <p:cNvPr id="206" name="Google Shape;206;p18"/>
          <p:cNvSpPr txBox="1"/>
          <p:nvPr>
            <p:ph idx="11" type="ftr"/>
          </p:nvPr>
        </p:nvSpPr>
        <p:spPr>
          <a:xfrm>
            <a:off x="779189" y="6121605"/>
            <a:ext cx="1524000" cy="153035"/>
          </a:xfrm>
          <a:prstGeom prst="rect">
            <a:avLst/>
          </a:prstGeom>
          <a:noFill/>
          <a:ln>
            <a:noFill/>
          </a:ln>
        </p:spPr>
        <p:txBody>
          <a:bodyPr anchorCtr="0" anchor="t" bIns="0" lIns="0" spcFirstLastPara="1" rIns="0" wrap="square" tIns="1900">
            <a:spAutoFit/>
          </a:bodyPr>
          <a:lstStyle/>
          <a:p>
            <a:pPr indent="0" lvl="0" marL="12700" rtl="0" algn="l">
              <a:lnSpc>
                <a:spcPct val="100000"/>
              </a:lnSpc>
              <a:spcBef>
                <a:spcPts val="0"/>
              </a:spcBef>
              <a:spcAft>
                <a:spcPts val="0"/>
              </a:spcAft>
              <a:buNone/>
            </a:pPr>
            <a:r>
              <a:rPr lang="en-US"/>
              <a:t>Swedish National Data Service</a:t>
            </a:r>
            <a:endParaRPr/>
          </a:p>
        </p:txBody>
      </p:sp>
      <p:sp>
        <p:nvSpPr>
          <p:cNvPr id="207" name="Google Shape;207;p18"/>
          <p:cNvSpPr txBox="1"/>
          <p:nvPr>
            <p:ph idx="12" type="sldNum"/>
          </p:nvPr>
        </p:nvSpPr>
        <p:spPr>
          <a:xfrm>
            <a:off x="9605759" y="6121605"/>
            <a:ext cx="213563" cy="153035"/>
          </a:xfrm>
          <a:prstGeom prst="rect">
            <a:avLst/>
          </a:prstGeom>
          <a:noFill/>
          <a:ln>
            <a:noFill/>
          </a:ln>
        </p:spPr>
        <p:txBody>
          <a:bodyPr anchorCtr="0" anchor="t" bIns="0" lIns="0" spcFirstLastPara="1" rIns="0" wrap="square" tIns="1900">
            <a:spAutoFit/>
          </a:bodyPr>
          <a:lstStyle/>
          <a:p>
            <a:pPr indent="0" lvl="0" marL="38100" rtl="0" algn="l">
              <a:lnSpc>
                <a:spcPct val="100000"/>
              </a:lnSpc>
              <a:spcBef>
                <a:spcPts val="0"/>
              </a:spcBef>
              <a:spcAft>
                <a:spcPts val="0"/>
              </a:spcAft>
              <a:buNone/>
            </a:pPr>
            <a:r>
              <a:rPr lang="en-US"/>
              <a:t>20</a:t>
            </a:r>
            <a:endParaRPr/>
          </a:p>
        </p:txBody>
      </p:sp>
      <p:sp>
        <p:nvSpPr>
          <p:cNvPr descr="$PPTXTitle" id="208" name="Google Shape;208;p18"/>
          <p:cNvSpPr txBox="1"/>
          <p:nvPr>
            <p:ph type="title"/>
          </p:nvPr>
        </p:nvSpPr>
        <p:spPr>
          <a:xfrm>
            <a:off x="1305416" y="1414955"/>
            <a:ext cx="8082567" cy="915669"/>
          </a:xfrm>
          <a:prstGeom prst="rect">
            <a:avLst/>
          </a:prstGeom>
          <a:noFill/>
          <a:ln>
            <a:noFill/>
          </a:ln>
        </p:spPr>
        <p:txBody>
          <a:bodyPr anchorCtr="0" anchor="t" bIns="0" lIns="0" spcFirstLastPara="1" rIns="0" wrap="square" tIns="225425">
            <a:spAutoFit/>
          </a:bodyPr>
          <a:lstStyle/>
          <a:p>
            <a:pPr indent="0" lvl="0" marL="12700" rtl="0" algn="l">
              <a:lnSpc>
                <a:spcPct val="100000"/>
              </a:lnSpc>
              <a:spcBef>
                <a:spcPts val="0"/>
              </a:spcBef>
              <a:spcAft>
                <a:spcPts val="0"/>
              </a:spcAft>
              <a:buNone/>
            </a:pPr>
            <a:r>
              <a:rPr lang="en-US"/>
              <a:t>The Elevator Pitch</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descr="$PPTXTitle" id="213" name="Google Shape;213;p19"/>
          <p:cNvSpPr txBox="1"/>
          <p:nvPr>
            <p:ph type="title"/>
          </p:nvPr>
        </p:nvSpPr>
        <p:spPr>
          <a:xfrm>
            <a:off x="1305416" y="1414955"/>
            <a:ext cx="8082567" cy="915669"/>
          </a:xfrm>
          <a:prstGeom prst="rect">
            <a:avLst/>
          </a:prstGeom>
          <a:noFill/>
          <a:ln>
            <a:noFill/>
          </a:ln>
        </p:spPr>
        <p:txBody>
          <a:bodyPr anchorCtr="0" anchor="t" bIns="0" lIns="0" spcFirstLastPara="1" rIns="0" wrap="square" tIns="225425">
            <a:spAutoFit/>
          </a:bodyPr>
          <a:lstStyle/>
          <a:p>
            <a:pPr indent="0" lvl="0" marL="12700" rtl="0" algn="l">
              <a:lnSpc>
                <a:spcPct val="100000"/>
              </a:lnSpc>
              <a:spcBef>
                <a:spcPts val="0"/>
              </a:spcBef>
              <a:spcAft>
                <a:spcPts val="0"/>
              </a:spcAft>
              <a:buNone/>
            </a:pPr>
            <a:r>
              <a:rPr lang="en-US"/>
              <a:t>Crafting a strong elevator pitch</a:t>
            </a:r>
            <a:endParaRPr/>
          </a:p>
        </p:txBody>
      </p:sp>
      <p:pic>
        <p:nvPicPr>
          <p:cNvPr id="214" name="Google Shape;214;p19"/>
          <p:cNvPicPr preferRelativeResize="0"/>
          <p:nvPr/>
        </p:nvPicPr>
        <p:blipFill rotWithShape="1">
          <a:blip r:embed="rId3">
            <a:alphaModFix/>
          </a:blip>
          <a:srcRect b="0" l="0" r="0" t="0"/>
          <a:stretch/>
        </p:blipFill>
        <p:spPr>
          <a:xfrm>
            <a:off x="2531148" y="2274525"/>
            <a:ext cx="5614085" cy="1608079"/>
          </a:xfrm>
          <a:prstGeom prst="rect">
            <a:avLst/>
          </a:prstGeom>
          <a:noFill/>
          <a:ln>
            <a:noFill/>
          </a:ln>
        </p:spPr>
      </p:pic>
      <p:sp>
        <p:nvSpPr>
          <p:cNvPr id="215" name="Google Shape;215;p19"/>
          <p:cNvSpPr txBox="1"/>
          <p:nvPr/>
        </p:nvSpPr>
        <p:spPr>
          <a:xfrm>
            <a:off x="1682625" y="4130126"/>
            <a:ext cx="6665700" cy="18237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400">
                <a:solidFill>
                  <a:srgbClr val="262626"/>
                </a:solidFill>
                <a:latin typeface="Calibri"/>
                <a:ea typeface="Calibri"/>
                <a:cs typeface="Calibri"/>
                <a:sym typeface="Calibri"/>
              </a:rPr>
              <a:t>The Basic Formula</a:t>
            </a:r>
            <a:endParaRPr sz="1400">
              <a:latin typeface="Calibri"/>
              <a:ea typeface="Calibri"/>
              <a:cs typeface="Calibri"/>
              <a:sym typeface="Calibri"/>
            </a:endParaRPr>
          </a:p>
          <a:p>
            <a:pPr indent="-170180" lvl="0" marL="182880" rtl="0" algn="l">
              <a:lnSpc>
                <a:spcPct val="100000"/>
              </a:lnSpc>
              <a:spcBef>
                <a:spcPts val="20"/>
              </a:spcBef>
              <a:spcAft>
                <a:spcPts val="0"/>
              </a:spcAft>
              <a:buClr>
                <a:srgbClr val="821527"/>
              </a:buClr>
              <a:buSzPts val="1400"/>
              <a:buFont typeface="Calibri"/>
              <a:buAutoNum type="arabicPeriod"/>
            </a:pPr>
            <a:r>
              <a:rPr b="1" lang="en-US" sz="1400">
                <a:solidFill>
                  <a:srgbClr val="821527"/>
                </a:solidFill>
                <a:latin typeface="Calibri"/>
                <a:ea typeface="Calibri"/>
                <a:cs typeface="Calibri"/>
                <a:sym typeface="Calibri"/>
              </a:rPr>
              <a:t>Greeting</a:t>
            </a:r>
            <a:r>
              <a:rPr lang="en-US" sz="1400">
                <a:solidFill>
                  <a:srgbClr val="414042"/>
                </a:solidFill>
                <a:latin typeface="Calibri"/>
                <a:ea typeface="Calibri"/>
                <a:cs typeface="Calibri"/>
                <a:sym typeface="Calibri"/>
              </a:rPr>
              <a:t>: Have a warm greeting. If in person, consider a handshake.</a:t>
            </a:r>
            <a:endParaRPr sz="1400">
              <a:latin typeface="Calibri"/>
              <a:ea typeface="Calibri"/>
              <a:cs typeface="Calibri"/>
              <a:sym typeface="Calibri"/>
            </a:endParaRPr>
          </a:p>
          <a:p>
            <a:pPr indent="-194945" lvl="0" marL="207645" rtl="0" algn="l">
              <a:lnSpc>
                <a:spcPct val="100000"/>
              </a:lnSpc>
              <a:spcBef>
                <a:spcPts val="25"/>
              </a:spcBef>
              <a:spcAft>
                <a:spcPts val="0"/>
              </a:spcAft>
              <a:buClr>
                <a:srgbClr val="821527"/>
              </a:buClr>
              <a:buSzPts val="1400"/>
              <a:buFont typeface="Calibri"/>
              <a:buAutoNum type="arabicPeriod"/>
            </a:pPr>
            <a:r>
              <a:rPr b="1" lang="en-US" sz="1400">
                <a:solidFill>
                  <a:srgbClr val="821527"/>
                </a:solidFill>
                <a:latin typeface="Calibri"/>
                <a:ea typeface="Calibri"/>
                <a:cs typeface="Calibri"/>
                <a:sym typeface="Calibri"/>
              </a:rPr>
              <a:t>Name</a:t>
            </a:r>
            <a:r>
              <a:rPr lang="en-US" sz="1400">
                <a:solidFill>
                  <a:srgbClr val="414042"/>
                </a:solidFill>
                <a:latin typeface="Calibri"/>
                <a:ea typeface="Calibri"/>
                <a:cs typeface="Calibri"/>
                <a:sym typeface="Calibri"/>
              </a:rPr>
              <a:t>: State your name.</a:t>
            </a:r>
            <a:endParaRPr sz="1400">
              <a:latin typeface="Calibri"/>
              <a:ea typeface="Calibri"/>
              <a:cs typeface="Calibri"/>
              <a:sym typeface="Calibri"/>
            </a:endParaRPr>
          </a:p>
          <a:p>
            <a:pPr indent="-198755" lvl="0" marL="211454" rtl="0" algn="l">
              <a:lnSpc>
                <a:spcPct val="100000"/>
              </a:lnSpc>
              <a:spcBef>
                <a:spcPts val="25"/>
              </a:spcBef>
              <a:spcAft>
                <a:spcPts val="0"/>
              </a:spcAft>
              <a:buClr>
                <a:srgbClr val="821527"/>
              </a:buClr>
              <a:buSzPts val="1400"/>
              <a:buFont typeface="Calibri"/>
              <a:buAutoNum type="arabicPeriod"/>
            </a:pPr>
            <a:r>
              <a:rPr b="1" lang="en-US" sz="1400">
                <a:solidFill>
                  <a:srgbClr val="821527"/>
                </a:solidFill>
                <a:latin typeface="Calibri"/>
                <a:ea typeface="Calibri"/>
                <a:cs typeface="Calibri"/>
                <a:sym typeface="Calibri"/>
              </a:rPr>
              <a:t>Organization and title</a:t>
            </a:r>
            <a:r>
              <a:rPr lang="en-US" sz="1400">
                <a:solidFill>
                  <a:srgbClr val="414042"/>
                </a:solidFill>
                <a:latin typeface="Calibri"/>
                <a:ea typeface="Calibri"/>
                <a:cs typeface="Calibri"/>
                <a:sym typeface="Calibri"/>
              </a:rPr>
              <a:t>: Share your organizational affiliation and title.</a:t>
            </a:r>
            <a:endParaRPr sz="1400">
              <a:latin typeface="Calibri"/>
              <a:ea typeface="Calibri"/>
              <a:cs typeface="Calibri"/>
              <a:sym typeface="Calibri"/>
            </a:endParaRPr>
          </a:p>
          <a:p>
            <a:pPr indent="-201930" lvl="0" marL="214629" rtl="0" algn="l">
              <a:lnSpc>
                <a:spcPct val="117499"/>
              </a:lnSpc>
              <a:spcBef>
                <a:spcPts val="0"/>
              </a:spcBef>
              <a:spcAft>
                <a:spcPts val="0"/>
              </a:spcAft>
              <a:buClr>
                <a:srgbClr val="821527"/>
              </a:buClr>
              <a:buSzPts val="1400"/>
              <a:buFont typeface="Calibri"/>
              <a:buAutoNum type="arabicPeriod"/>
            </a:pPr>
            <a:r>
              <a:rPr b="1" lang="en-US" sz="1400">
                <a:solidFill>
                  <a:srgbClr val="821527"/>
                </a:solidFill>
                <a:latin typeface="Calibri"/>
                <a:ea typeface="Calibri"/>
                <a:cs typeface="Calibri"/>
                <a:sym typeface="Calibri"/>
              </a:rPr>
              <a:t>What your organization does</a:t>
            </a:r>
            <a:r>
              <a:rPr lang="en-US" sz="1400">
                <a:solidFill>
                  <a:srgbClr val="414042"/>
                </a:solidFill>
                <a:latin typeface="Calibri"/>
                <a:ea typeface="Calibri"/>
                <a:cs typeface="Calibri"/>
                <a:sym typeface="Calibri"/>
              </a:rPr>
              <a:t>: Provide a simple explanation of the research.</a:t>
            </a:r>
            <a:endParaRPr sz="1400">
              <a:latin typeface="Calibri"/>
              <a:ea typeface="Calibri"/>
              <a:cs typeface="Calibri"/>
              <a:sym typeface="Calibri"/>
            </a:endParaRPr>
          </a:p>
          <a:p>
            <a:pPr indent="-200025" lvl="0" marL="212725" rtl="0" algn="l">
              <a:lnSpc>
                <a:spcPct val="117499"/>
              </a:lnSpc>
              <a:spcBef>
                <a:spcPts val="0"/>
              </a:spcBef>
              <a:spcAft>
                <a:spcPts val="0"/>
              </a:spcAft>
              <a:buClr>
                <a:srgbClr val="821527"/>
              </a:buClr>
              <a:buSzPts val="1400"/>
              <a:buFont typeface="Calibri"/>
              <a:buAutoNum type="arabicPeriod"/>
            </a:pPr>
            <a:r>
              <a:rPr b="1" lang="en-US" sz="1400">
                <a:solidFill>
                  <a:srgbClr val="821527"/>
                </a:solidFill>
                <a:latin typeface="Calibri"/>
                <a:ea typeface="Calibri"/>
                <a:cs typeface="Calibri"/>
                <a:sym typeface="Calibri"/>
              </a:rPr>
              <a:t>Why it matters</a:t>
            </a:r>
            <a:r>
              <a:rPr lang="en-US" sz="1400">
                <a:solidFill>
                  <a:srgbClr val="414042"/>
                </a:solidFill>
                <a:latin typeface="Calibri"/>
                <a:ea typeface="Calibri"/>
                <a:cs typeface="Calibri"/>
                <a:sym typeface="Calibri"/>
              </a:rPr>
              <a:t>: Explain this. What problem are you/your organization solving?</a:t>
            </a:r>
            <a:endParaRPr sz="1400">
              <a:latin typeface="Calibri"/>
              <a:ea typeface="Calibri"/>
              <a:cs typeface="Calibri"/>
              <a:sym typeface="Calibri"/>
            </a:endParaRPr>
          </a:p>
          <a:p>
            <a:pPr indent="0" lvl="0" marL="0" rtl="0" algn="l">
              <a:lnSpc>
                <a:spcPct val="100000"/>
              </a:lnSpc>
              <a:spcBef>
                <a:spcPts val="20"/>
              </a:spcBef>
              <a:spcAft>
                <a:spcPts val="0"/>
              </a:spcAft>
              <a:buNone/>
            </a:pPr>
            <a:r>
              <a:t/>
            </a:r>
            <a:endParaRPr sz="1400">
              <a:latin typeface="Calibri"/>
              <a:ea typeface="Calibri"/>
              <a:cs typeface="Calibri"/>
              <a:sym typeface="Calibri"/>
            </a:endParaRPr>
          </a:p>
          <a:p>
            <a:pPr indent="0" lvl="0" marL="12700" rtl="0" algn="l">
              <a:lnSpc>
                <a:spcPct val="100000"/>
              </a:lnSpc>
              <a:spcBef>
                <a:spcPts val="0"/>
              </a:spcBef>
              <a:spcAft>
                <a:spcPts val="0"/>
              </a:spcAft>
              <a:buNone/>
            </a:pPr>
            <a:r>
              <a:rPr lang="en-US" sz="1400">
                <a:solidFill>
                  <a:srgbClr val="414042"/>
                </a:solidFill>
                <a:latin typeface="Calibri"/>
                <a:ea typeface="Calibri"/>
                <a:cs typeface="Calibri"/>
                <a:sym typeface="Calibri"/>
              </a:rPr>
              <a:t>For more advice, see </a:t>
            </a:r>
            <a:r>
              <a:rPr lang="en-US" sz="1400" u="sng">
                <a:solidFill>
                  <a:schemeClr val="hlink"/>
                </a:solidFill>
                <a:latin typeface="Calibri"/>
                <a:ea typeface="Calibri"/>
                <a:cs typeface="Calibri"/>
                <a:sym typeface="Calibri"/>
                <a:hlinkClick r:id="rId4"/>
              </a:rPr>
              <a:t>Elevator Pitches</a:t>
            </a:r>
            <a:r>
              <a:rPr lang="en-US" sz="1400" u="none">
                <a:solidFill>
                  <a:srgbClr val="659DD2"/>
                </a:solidFill>
                <a:latin typeface="Calibri"/>
                <a:ea typeface="Calibri"/>
                <a:cs typeface="Calibri"/>
                <a:sym typeface="Calibri"/>
              </a:rPr>
              <a:t> </a:t>
            </a:r>
            <a:r>
              <a:rPr lang="en-US" sz="1400" u="none">
                <a:solidFill>
                  <a:srgbClr val="414042"/>
                </a:solidFill>
                <a:latin typeface="Calibri"/>
                <a:ea typeface="Calibri"/>
                <a:cs typeface="Calibri"/>
                <a:sym typeface="Calibri"/>
              </a:rPr>
              <a:t>(Catalyst.Harvard.edu)</a:t>
            </a:r>
            <a:endParaRPr sz="1400">
              <a:latin typeface="Calibri"/>
              <a:ea typeface="Calibri"/>
              <a:cs typeface="Calibri"/>
              <a:sym typeface="Calibri"/>
            </a:endParaRPr>
          </a:p>
        </p:txBody>
      </p:sp>
      <p:sp>
        <p:nvSpPr>
          <p:cNvPr id="216" name="Google Shape;216;p19"/>
          <p:cNvSpPr txBox="1"/>
          <p:nvPr>
            <p:ph idx="11" type="ftr"/>
          </p:nvPr>
        </p:nvSpPr>
        <p:spPr>
          <a:xfrm>
            <a:off x="779189" y="6121605"/>
            <a:ext cx="1524000" cy="153035"/>
          </a:xfrm>
          <a:prstGeom prst="rect">
            <a:avLst/>
          </a:prstGeom>
          <a:noFill/>
          <a:ln>
            <a:noFill/>
          </a:ln>
        </p:spPr>
        <p:txBody>
          <a:bodyPr anchorCtr="0" anchor="t" bIns="0" lIns="0" spcFirstLastPara="1" rIns="0" wrap="square" tIns="1900">
            <a:spAutoFit/>
          </a:bodyPr>
          <a:lstStyle/>
          <a:p>
            <a:pPr indent="0" lvl="0" marL="12700" rtl="0" algn="l">
              <a:lnSpc>
                <a:spcPct val="100000"/>
              </a:lnSpc>
              <a:spcBef>
                <a:spcPts val="0"/>
              </a:spcBef>
              <a:spcAft>
                <a:spcPts val="0"/>
              </a:spcAft>
              <a:buNone/>
            </a:pPr>
            <a:r>
              <a:rPr lang="en-US"/>
              <a:t>Swedish National Data Service</a:t>
            </a:r>
            <a:endParaRPr/>
          </a:p>
        </p:txBody>
      </p:sp>
      <p:sp>
        <p:nvSpPr>
          <p:cNvPr id="217" name="Google Shape;217;p19"/>
          <p:cNvSpPr txBox="1"/>
          <p:nvPr>
            <p:ph idx="12" type="sldNum"/>
          </p:nvPr>
        </p:nvSpPr>
        <p:spPr>
          <a:xfrm>
            <a:off x="9605759" y="6121605"/>
            <a:ext cx="213563" cy="153035"/>
          </a:xfrm>
          <a:prstGeom prst="rect">
            <a:avLst/>
          </a:prstGeom>
          <a:noFill/>
          <a:ln>
            <a:noFill/>
          </a:ln>
        </p:spPr>
        <p:txBody>
          <a:bodyPr anchorCtr="0" anchor="t" bIns="0" lIns="0" spcFirstLastPara="1" rIns="0" wrap="square" tIns="1900">
            <a:spAutoFit/>
          </a:bodyPr>
          <a:lstStyle/>
          <a:p>
            <a:pPr indent="0" lvl="0" marL="38100" rtl="0" algn="l">
              <a:lnSpc>
                <a:spcPct val="100000"/>
              </a:lnSpc>
              <a:spcBef>
                <a:spcPts val="0"/>
              </a:spcBef>
              <a:spcAft>
                <a:spcPts val="0"/>
              </a:spcAft>
              <a:buNone/>
            </a:pPr>
            <a:r>
              <a:rPr lang="en-US"/>
              <a:t>21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2" name="Shape 52"/>
        <p:cNvGrpSpPr/>
        <p:nvPr/>
      </p:nvGrpSpPr>
      <p:grpSpPr>
        <a:xfrm>
          <a:off x="0" y="0"/>
          <a:ext cx="0" cy="0"/>
          <a:chOff x="0" y="0"/>
          <a:chExt cx="0" cy="0"/>
        </a:xfrm>
      </p:grpSpPr>
      <p:sp>
        <p:nvSpPr>
          <p:cNvPr id="53" name="Google Shape;53;p2"/>
          <p:cNvSpPr txBox="1"/>
          <p:nvPr/>
        </p:nvSpPr>
        <p:spPr>
          <a:xfrm>
            <a:off x="1165100" y="1730400"/>
            <a:ext cx="8724900" cy="4164900"/>
          </a:xfrm>
          <a:prstGeom prst="rect">
            <a:avLst/>
          </a:prstGeom>
          <a:noFill/>
          <a:ln>
            <a:noFill/>
          </a:ln>
        </p:spPr>
        <p:txBody>
          <a:bodyPr anchorCtr="0" anchor="t" bIns="0" lIns="0" spcFirstLastPara="1" rIns="0" wrap="square" tIns="12050">
            <a:spAutoFit/>
          </a:bodyPr>
          <a:lstStyle/>
          <a:p>
            <a:pPr indent="-635" lvl="0" marL="12700" marR="5080" rtl="0" algn="ctr">
              <a:lnSpc>
                <a:spcPct val="100000"/>
              </a:lnSpc>
              <a:spcBef>
                <a:spcPts val="0"/>
              </a:spcBef>
              <a:spcAft>
                <a:spcPts val="0"/>
              </a:spcAft>
              <a:buNone/>
            </a:pPr>
            <a:r>
              <a:rPr lang="en-US" sz="2800">
                <a:solidFill>
                  <a:srgbClr val="262626"/>
                </a:solidFill>
                <a:latin typeface="Arial"/>
                <a:ea typeface="Arial"/>
                <a:cs typeface="Arial"/>
                <a:sym typeface="Arial"/>
              </a:rPr>
              <a:t>”Knowledge is like fine wine. The researcher brews it, the scientific paper bottles it, the peer review tastes it, the journal sticks a label on it, and archive systems store it carefully in a cellar. Splendid! Just one small problem: wine is only useful when somebody drinks it. Wine in a bottle does not quench thirst.</a:t>
            </a:r>
            <a:endParaRPr sz="2800">
              <a:latin typeface="Arial"/>
              <a:ea typeface="Arial"/>
              <a:cs typeface="Arial"/>
              <a:sym typeface="Arial"/>
            </a:endParaRPr>
          </a:p>
          <a:p>
            <a:pPr indent="0" lvl="0" marL="208279" marR="200660" rtl="0" algn="ctr">
              <a:lnSpc>
                <a:spcPct val="117499"/>
              </a:lnSpc>
              <a:spcBef>
                <a:spcPts val="219"/>
              </a:spcBef>
              <a:spcAft>
                <a:spcPts val="0"/>
              </a:spcAft>
              <a:buNone/>
            </a:pPr>
            <a:r>
              <a:rPr b="1" lang="en-US" sz="2800">
                <a:solidFill>
                  <a:srgbClr val="262626"/>
                </a:solidFill>
                <a:latin typeface="Arial"/>
                <a:ea typeface="Arial"/>
                <a:cs typeface="Arial"/>
                <a:sym typeface="Arial"/>
              </a:rPr>
              <a:t>Knowledge Translation </a:t>
            </a:r>
            <a:r>
              <a:rPr lang="en-US" sz="2800">
                <a:latin typeface="Arial"/>
                <a:ea typeface="Arial"/>
                <a:cs typeface="Arial"/>
                <a:sym typeface="Arial"/>
              </a:rPr>
              <a:t>… </a:t>
            </a:r>
            <a:r>
              <a:rPr lang="en-US" sz="2800">
                <a:solidFill>
                  <a:srgbClr val="262626"/>
                </a:solidFill>
                <a:latin typeface="Arial"/>
                <a:ea typeface="Arial"/>
                <a:cs typeface="Arial"/>
                <a:sym typeface="Arial"/>
              </a:rPr>
              <a:t>opens the bottle, pours the wine into a glass, and serves it.”</a:t>
            </a:r>
            <a:endParaRPr sz="2800">
              <a:latin typeface="Arial"/>
              <a:ea typeface="Arial"/>
              <a:cs typeface="Arial"/>
              <a:sym typeface="Arial"/>
            </a:endParaRPr>
          </a:p>
          <a:p>
            <a:pPr indent="0" lvl="0" marL="0" rtl="0" algn="ctr">
              <a:lnSpc>
                <a:spcPct val="100000"/>
              </a:lnSpc>
              <a:spcBef>
                <a:spcPts val="740"/>
              </a:spcBef>
              <a:spcAft>
                <a:spcPts val="0"/>
              </a:spcAft>
              <a:buNone/>
            </a:pPr>
            <a:r>
              <a:rPr lang="en-US" sz="2800">
                <a:solidFill>
                  <a:srgbClr val="262626"/>
                </a:solidFill>
                <a:latin typeface="Arial"/>
                <a:ea typeface="Arial"/>
                <a:cs typeface="Arial"/>
                <a:sym typeface="Arial"/>
              </a:rPr>
              <a:t>(</a:t>
            </a:r>
            <a:r>
              <a:rPr lang="en-US" sz="2800" u="sng">
                <a:solidFill>
                  <a:schemeClr val="hlink"/>
                </a:solidFill>
                <a:latin typeface="Arial"/>
                <a:ea typeface="Arial"/>
                <a:cs typeface="Arial"/>
                <a:sym typeface="Arial"/>
                <a:hlinkClick r:id="rId3"/>
              </a:rPr>
              <a:t>Bennett and Jessani, 2011</a:t>
            </a:r>
            <a:r>
              <a:rPr lang="en-US" sz="2800" u="none">
                <a:solidFill>
                  <a:srgbClr val="262626"/>
                </a:solidFill>
                <a:latin typeface="Arial"/>
                <a:ea typeface="Arial"/>
                <a:cs typeface="Arial"/>
                <a:sym typeface="Arial"/>
              </a:rPr>
              <a:t>, p. 1)</a:t>
            </a:r>
            <a:endParaRPr sz="280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0"/>
          <p:cNvSpPr txBox="1"/>
          <p:nvPr>
            <p:ph idx="1" type="body"/>
          </p:nvPr>
        </p:nvSpPr>
        <p:spPr>
          <a:xfrm>
            <a:off x="1196500" y="2460225"/>
            <a:ext cx="8300400" cy="2532300"/>
          </a:xfrm>
          <a:prstGeom prst="rect">
            <a:avLst/>
          </a:prstGeom>
          <a:noFill/>
          <a:ln>
            <a:noFill/>
          </a:ln>
        </p:spPr>
        <p:txBody>
          <a:bodyPr anchorCtr="0" anchor="t" bIns="0" lIns="0" spcFirstLastPara="1" rIns="0" wrap="square" tIns="104125">
            <a:spAutoFit/>
          </a:bodyPr>
          <a:lstStyle/>
          <a:p>
            <a:pPr indent="-177165" lvl="0" marL="189865" rtl="0" algn="l">
              <a:lnSpc>
                <a:spcPct val="100000"/>
              </a:lnSpc>
              <a:spcBef>
                <a:spcPts val="0"/>
              </a:spcBef>
              <a:spcAft>
                <a:spcPts val="0"/>
              </a:spcAft>
              <a:buClr>
                <a:srgbClr val="E4472B"/>
              </a:buClr>
              <a:buSzPts val="1900"/>
              <a:buFont typeface="Arial"/>
              <a:buChar char="•"/>
            </a:pPr>
            <a:r>
              <a:rPr lang="en-US"/>
              <a:t>0-15 sec</a:t>
            </a:r>
            <a:r>
              <a:rPr b="0" lang="en-US">
                <a:latin typeface="Arial"/>
                <a:ea typeface="Arial"/>
                <a:cs typeface="Arial"/>
                <a:sym typeface="Arial"/>
              </a:rPr>
              <a:t>: </a:t>
            </a:r>
            <a:r>
              <a:rPr lang="en-US"/>
              <a:t>Introduce yourself </a:t>
            </a:r>
            <a:r>
              <a:rPr b="0" lang="en-US">
                <a:latin typeface="Arial"/>
                <a:ea typeface="Arial"/>
                <a:cs typeface="Arial"/>
                <a:sym typeface="Arial"/>
              </a:rPr>
              <a:t>and </a:t>
            </a:r>
            <a:r>
              <a:rPr lang="en-US"/>
              <a:t>your idea </a:t>
            </a:r>
            <a:r>
              <a:rPr b="0" lang="en-US">
                <a:latin typeface="Arial"/>
                <a:ea typeface="Arial"/>
                <a:cs typeface="Arial"/>
                <a:sym typeface="Arial"/>
              </a:rPr>
              <a:t>in a few words</a:t>
            </a:r>
            <a:endParaRPr/>
          </a:p>
          <a:p>
            <a:pPr indent="-177165" lvl="0" marL="189230" marR="5080" rtl="0" algn="l">
              <a:lnSpc>
                <a:spcPct val="101099"/>
              </a:lnSpc>
              <a:spcBef>
                <a:spcPts val="695"/>
              </a:spcBef>
              <a:spcAft>
                <a:spcPts val="0"/>
              </a:spcAft>
              <a:buClr>
                <a:srgbClr val="E4472B"/>
              </a:buClr>
              <a:buSzPts val="1900"/>
              <a:buFont typeface="Arial"/>
              <a:buChar char="•"/>
            </a:pPr>
            <a:r>
              <a:rPr lang="en-US"/>
              <a:t>15–35 sec</a:t>
            </a:r>
            <a:r>
              <a:rPr b="0" lang="en-US">
                <a:latin typeface="Arial"/>
                <a:ea typeface="Arial"/>
                <a:cs typeface="Arial"/>
                <a:sym typeface="Arial"/>
              </a:rPr>
              <a:t>: </a:t>
            </a:r>
            <a:r>
              <a:rPr lang="en-US"/>
              <a:t>Expand on the idea </a:t>
            </a:r>
            <a:r>
              <a:rPr b="0" lang="en-US" u="sng">
                <a:latin typeface="Arial"/>
                <a:ea typeface="Arial"/>
                <a:cs typeface="Arial"/>
                <a:sym typeface="Arial"/>
              </a:rPr>
              <a:t>with information on the problem it solves</a:t>
            </a:r>
            <a:r>
              <a:rPr b="0" lang="en-US"/>
              <a:t> </a:t>
            </a:r>
            <a:r>
              <a:rPr b="0" lang="en-US" u="none">
                <a:latin typeface="Arial"/>
                <a:ea typeface="Arial"/>
                <a:cs typeface="Arial"/>
                <a:sym typeface="Arial"/>
              </a:rPr>
              <a:t>or </a:t>
            </a:r>
            <a:r>
              <a:rPr b="0" lang="en-US" u="sng">
                <a:latin typeface="Arial"/>
                <a:ea typeface="Arial"/>
                <a:cs typeface="Arial"/>
                <a:sym typeface="Arial"/>
              </a:rPr>
              <a:t>the need it meets</a:t>
            </a:r>
            <a:r>
              <a:rPr b="0" lang="en-US" u="none">
                <a:latin typeface="Arial"/>
                <a:ea typeface="Arial"/>
                <a:cs typeface="Arial"/>
                <a:sym typeface="Arial"/>
              </a:rPr>
              <a:t>.</a:t>
            </a:r>
            <a:endParaRPr/>
          </a:p>
          <a:p>
            <a:pPr indent="-177165" lvl="0" marL="189230" marR="136525" rtl="0" algn="l">
              <a:lnSpc>
                <a:spcPct val="114736"/>
              </a:lnSpc>
              <a:spcBef>
                <a:spcPts val="875"/>
              </a:spcBef>
              <a:spcAft>
                <a:spcPts val="0"/>
              </a:spcAft>
              <a:buClr>
                <a:srgbClr val="E4472B"/>
              </a:buClr>
              <a:buSzPts val="1900"/>
              <a:buFont typeface="Arial"/>
              <a:buChar char="•"/>
            </a:pPr>
            <a:r>
              <a:rPr lang="en-US"/>
              <a:t>35–50 sec</a:t>
            </a:r>
            <a:r>
              <a:rPr b="0" lang="en-US">
                <a:latin typeface="Arial"/>
                <a:ea typeface="Arial"/>
                <a:cs typeface="Arial"/>
                <a:sym typeface="Arial"/>
              </a:rPr>
              <a:t>: </a:t>
            </a:r>
            <a:r>
              <a:rPr lang="en-US"/>
              <a:t>Specify what sets you apart from others</a:t>
            </a:r>
            <a:r>
              <a:rPr b="0" lang="en-US">
                <a:latin typeface="Arial"/>
                <a:ea typeface="Arial"/>
                <a:cs typeface="Arial"/>
                <a:sym typeface="Arial"/>
              </a:rPr>
              <a:t>, and explain </a:t>
            </a:r>
            <a:r>
              <a:rPr b="0" lang="en-US" u="sng">
                <a:latin typeface="Arial"/>
                <a:ea typeface="Arial"/>
                <a:cs typeface="Arial"/>
                <a:sym typeface="Arial"/>
              </a:rPr>
              <a:t>why</a:t>
            </a:r>
            <a:r>
              <a:rPr b="0" lang="en-US" u="sng"/>
              <a:t> </a:t>
            </a:r>
            <a:r>
              <a:rPr b="0" lang="en-US" u="sng">
                <a:latin typeface="Arial"/>
                <a:ea typeface="Arial"/>
                <a:cs typeface="Arial"/>
                <a:sym typeface="Arial"/>
              </a:rPr>
              <a:t>your idea is guaranteed to succeed</a:t>
            </a:r>
            <a:r>
              <a:rPr b="0" lang="en-US" u="none">
                <a:latin typeface="Arial"/>
                <a:ea typeface="Arial"/>
                <a:cs typeface="Arial"/>
                <a:sym typeface="Arial"/>
              </a:rPr>
              <a:t>.</a:t>
            </a:r>
            <a:endParaRPr/>
          </a:p>
          <a:p>
            <a:pPr indent="-177165" lvl="0" marL="189230" marR="377825" rtl="0" algn="l">
              <a:lnSpc>
                <a:spcPct val="101099"/>
              </a:lnSpc>
              <a:spcBef>
                <a:spcPts val="645"/>
              </a:spcBef>
              <a:spcAft>
                <a:spcPts val="0"/>
              </a:spcAft>
              <a:buClr>
                <a:srgbClr val="E4472B"/>
              </a:buClr>
              <a:buSzPts val="1900"/>
              <a:buFont typeface="Arial"/>
              <a:buChar char="•"/>
            </a:pPr>
            <a:r>
              <a:rPr lang="en-US"/>
              <a:t>50–60 sec</a:t>
            </a:r>
            <a:r>
              <a:rPr b="0" lang="en-US">
                <a:latin typeface="Arial"/>
                <a:ea typeface="Arial"/>
                <a:cs typeface="Arial"/>
                <a:sym typeface="Arial"/>
              </a:rPr>
              <a:t>: </a:t>
            </a:r>
            <a:r>
              <a:rPr lang="en-US"/>
              <a:t>Repeat the strong point of your idea </a:t>
            </a:r>
            <a:r>
              <a:rPr b="0" lang="en-US">
                <a:latin typeface="Arial"/>
                <a:ea typeface="Arial"/>
                <a:cs typeface="Arial"/>
                <a:sym typeface="Arial"/>
              </a:rPr>
              <a:t>and </a:t>
            </a:r>
            <a:r>
              <a:rPr b="0" lang="en-US" u="sng">
                <a:latin typeface="Arial"/>
                <a:ea typeface="Arial"/>
                <a:cs typeface="Arial"/>
                <a:sym typeface="Arial"/>
              </a:rPr>
              <a:t>leave the door</a:t>
            </a:r>
            <a:r>
              <a:rPr b="0" lang="en-US" u="none">
                <a:latin typeface="Arial"/>
                <a:ea typeface="Arial"/>
                <a:cs typeface="Arial"/>
                <a:sym typeface="Arial"/>
              </a:rPr>
              <a:t> 	</a:t>
            </a:r>
            <a:r>
              <a:rPr b="0" lang="en-US" u="sng">
                <a:latin typeface="Arial"/>
                <a:ea typeface="Arial"/>
                <a:cs typeface="Arial"/>
                <a:sym typeface="Arial"/>
              </a:rPr>
              <a:t>open for questions for more information</a:t>
            </a:r>
            <a:r>
              <a:rPr b="0" lang="en-US" u="none">
                <a:latin typeface="Arial"/>
                <a:ea typeface="Arial"/>
                <a:cs typeface="Arial"/>
                <a:sym typeface="Arial"/>
              </a:rPr>
              <a:t>.</a:t>
            </a:r>
            <a:endParaRPr/>
          </a:p>
        </p:txBody>
      </p:sp>
      <p:sp>
        <p:nvSpPr>
          <p:cNvPr id="223" name="Google Shape;223;p20"/>
          <p:cNvSpPr txBox="1"/>
          <p:nvPr>
            <p:ph idx="11" type="ftr"/>
          </p:nvPr>
        </p:nvSpPr>
        <p:spPr>
          <a:xfrm>
            <a:off x="779189" y="6121605"/>
            <a:ext cx="1524000" cy="153035"/>
          </a:xfrm>
          <a:prstGeom prst="rect">
            <a:avLst/>
          </a:prstGeom>
          <a:noFill/>
          <a:ln>
            <a:noFill/>
          </a:ln>
        </p:spPr>
        <p:txBody>
          <a:bodyPr anchorCtr="0" anchor="t" bIns="0" lIns="0" spcFirstLastPara="1" rIns="0" wrap="square" tIns="1900">
            <a:spAutoFit/>
          </a:bodyPr>
          <a:lstStyle/>
          <a:p>
            <a:pPr indent="0" lvl="0" marL="12700" rtl="0" algn="l">
              <a:lnSpc>
                <a:spcPct val="100000"/>
              </a:lnSpc>
              <a:spcBef>
                <a:spcPts val="0"/>
              </a:spcBef>
              <a:spcAft>
                <a:spcPts val="0"/>
              </a:spcAft>
              <a:buNone/>
            </a:pPr>
            <a:r>
              <a:rPr lang="en-US"/>
              <a:t>Swedish National Data Service</a:t>
            </a:r>
            <a:endParaRPr/>
          </a:p>
        </p:txBody>
      </p:sp>
      <p:sp>
        <p:nvSpPr>
          <p:cNvPr id="224" name="Google Shape;224;p20"/>
          <p:cNvSpPr txBox="1"/>
          <p:nvPr>
            <p:ph idx="12" type="sldNum"/>
          </p:nvPr>
        </p:nvSpPr>
        <p:spPr>
          <a:xfrm>
            <a:off x="9605759" y="6121605"/>
            <a:ext cx="213563" cy="153035"/>
          </a:xfrm>
          <a:prstGeom prst="rect">
            <a:avLst/>
          </a:prstGeom>
          <a:noFill/>
          <a:ln>
            <a:noFill/>
          </a:ln>
        </p:spPr>
        <p:txBody>
          <a:bodyPr anchorCtr="0" anchor="t" bIns="0" lIns="0" spcFirstLastPara="1" rIns="0" wrap="square" tIns="1900">
            <a:spAutoFit/>
          </a:bodyPr>
          <a:lstStyle/>
          <a:p>
            <a:pPr indent="0" lvl="0" marL="38100" rtl="0" algn="l">
              <a:lnSpc>
                <a:spcPct val="100000"/>
              </a:lnSpc>
              <a:spcBef>
                <a:spcPts val="0"/>
              </a:spcBef>
              <a:spcAft>
                <a:spcPts val="0"/>
              </a:spcAft>
              <a:buNone/>
            </a:pPr>
            <a:r>
              <a:rPr lang="en-US"/>
              <a:t>22</a:t>
            </a:r>
            <a:endParaRPr/>
          </a:p>
        </p:txBody>
      </p:sp>
      <p:sp>
        <p:nvSpPr>
          <p:cNvPr descr="$PPTXTitle" id="225" name="Google Shape;225;p20"/>
          <p:cNvSpPr txBox="1"/>
          <p:nvPr>
            <p:ph type="title"/>
          </p:nvPr>
        </p:nvSpPr>
        <p:spPr>
          <a:xfrm>
            <a:off x="1305416" y="1414955"/>
            <a:ext cx="8082567" cy="915669"/>
          </a:xfrm>
          <a:prstGeom prst="rect">
            <a:avLst/>
          </a:prstGeom>
          <a:noFill/>
          <a:ln>
            <a:noFill/>
          </a:ln>
        </p:spPr>
        <p:txBody>
          <a:bodyPr anchorCtr="0" anchor="t" bIns="0" lIns="0" spcFirstLastPara="1" rIns="0" wrap="square" tIns="225425">
            <a:spAutoFit/>
          </a:bodyPr>
          <a:lstStyle/>
          <a:p>
            <a:pPr indent="0" lvl="0" marL="12700" rtl="0" algn="l">
              <a:lnSpc>
                <a:spcPct val="100000"/>
              </a:lnSpc>
              <a:spcBef>
                <a:spcPts val="0"/>
              </a:spcBef>
              <a:spcAft>
                <a:spcPts val="0"/>
              </a:spcAft>
              <a:buNone/>
            </a:pPr>
            <a:r>
              <a:rPr lang="en-US"/>
              <a:t>The Pitch Pattern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9" name="Shape 229"/>
        <p:cNvGrpSpPr/>
        <p:nvPr/>
      </p:nvGrpSpPr>
      <p:grpSpPr>
        <a:xfrm>
          <a:off x="0" y="0"/>
          <a:ext cx="0" cy="0"/>
          <a:chOff x="0" y="0"/>
          <a:chExt cx="0" cy="0"/>
        </a:xfrm>
      </p:grpSpPr>
      <p:pic>
        <p:nvPicPr>
          <p:cNvPr id="230" name="Google Shape;230;p21"/>
          <p:cNvPicPr preferRelativeResize="0"/>
          <p:nvPr/>
        </p:nvPicPr>
        <p:blipFill rotWithShape="1">
          <a:blip r:embed="rId3">
            <a:alphaModFix/>
          </a:blip>
          <a:srcRect b="0" l="0" r="0" t="0"/>
          <a:stretch/>
        </p:blipFill>
        <p:spPr>
          <a:xfrm>
            <a:off x="594740" y="1104900"/>
            <a:ext cx="9486898" cy="5333999"/>
          </a:xfrm>
          <a:prstGeom prst="rect">
            <a:avLst/>
          </a:prstGeom>
          <a:noFill/>
          <a:ln>
            <a:noFill/>
          </a:ln>
        </p:spPr>
      </p:pic>
      <p:sp>
        <p:nvSpPr>
          <p:cNvPr descr="$PPTXTitle" id="231" name="Google Shape;231;p21"/>
          <p:cNvSpPr txBox="1"/>
          <p:nvPr>
            <p:ph type="title"/>
          </p:nvPr>
        </p:nvSpPr>
        <p:spPr>
          <a:xfrm>
            <a:off x="2184175" y="2352975"/>
            <a:ext cx="6626100" cy="11667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7500">
                <a:solidFill>
                  <a:srgbClr val="FFFFFF"/>
                </a:solidFill>
              </a:rPr>
              <a:t>GOOD LUCK!</a:t>
            </a:r>
            <a:endParaRPr sz="7500"/>
          </a:p>
        </p:txBody>
      </p:sp>
      <p:sp>
        <p:nvSpPr>
          <p:cNvPr id="232" name="Google Shape;232;p21"/>
          <p:cNvSpPr txBox="1"/>
          <p:nvPr/>
        </p:nvSpPr>
        <p:spPr>
          <a:xfrm>
            <a:off x="3873251" y="3628728"/>
            <a:ext cx="2921635" cy="359410"/>
          </a:xfrm>
          <a:prstGeom prst="rect">
            <a:avLst/>
          </a:prstGeom>
          <a:solidFill>
            <a:srgbClr val="FFFFFF"/>
          </a:solidFill>
          <a:ln>
            <a:noFill/>
          </a:ln>
        </p:spPr>
        <p:txBody>
          <a:bodyPr anchorCtr="0" anchor="t" bIns="0" lIns="0" spcFirstLastPara="1" rIns="0" wrap="square" tIns="20300">
            <a:spAutoFit/>
          </a:bodyPr>
          <a:lstStyle/>
          <a:p>
            <a:pPr indent="0" lvl="0" marL="172085" rtl="0" algn="l">
              <a:lnSpc>
                <a:spcPct val="100000"/>
              </a:lnSpc>
              <a:spcBef>
                <a:spcPts val="0"/>
              </a:spcBef>
              <a:spcAft>
                <a:spcPts val="0"/>
              </a:spcAft>
              <a:buNone/>
            </a:pPr>
            <a:r>
              <a:rPr b="1" lang="en-US" sz="1900" u="sng">
                <a:solidFill>
                  <a:srgbClr val="262626"/>
                </a:solidFill>
                <a:latin typeface="Arial"/>
                <a:ea typeface="Arial"/>
                <a:cs typeface="Arial"/>
                <a:sym typeface="Arial"/>
                <a:hlinkClick r:id="rId4">
                  <a:extLst>
                    <a:ext uri="{A12FA001-AC4F-418D-AE19-62706E023703}">
                      <ahyp:hlinkClr val="tx"/>
                    </a:ext>
                  </a:extLst>
                </a:hlinkClick>
              </a:rPr>
              <a:t>karin.tikkanen@snd.se</a:t>
            </a:r>
            <a:endParaRPr sz="19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7" name="Shape 57"/>
        <p:cNvGrpSpPr/>
        <p:nvPr/>
      </p:nvGrpSpPr>
      <p:grpSpPr>
        <a:xfrm>
          <a:off x="0" y="0"/>
          <a:ext cx="0" cy="0"/>
          <a:chOff x="0" y="0"/>
          <a:chExt cx="0" cy="0"/>
        </a:xfrm>
      </p:grpSpPr>
      <p:sp>
        <p:nvSpPr>
          <p:cNvPr id="58" name="Google Shape;58;p3"/>
          <p:cNvSpPr/>
          <p:nvPr/>
        </p:nvSpPr>
        <p:spPr>
          <a:xfrm>
            <a:off x="594741" y="1551577"/>
            <a:ext cx="514984" cy="610870"/>
          </a:xfrm>
          <a:custGeom>
            <a:rect b="b" l="l" r="r" t="t"/>
            <a:pathLst>
              <a:path extrusionOk="0" h="610869" w="514984">
                <a:moveTo>
                  <a:pt x="0" y="0"/>
                </a:moveTo>
                <a:lnTo>
                  <a:pt x="0" y="610750"/>
                </a:lnTo>
                <a:lnTo>
                  <a:pt x="514941" y="305375"/>
                </a:lnTo>
                <a:lnTo>
                  <a:pt x="0" y="0"/>
                </a:lnTo>
                <a:close/>
              </a:path>
            </a:pathLst>
          </a:custGeom>
          <a:solidFill>
            <a:srgbClr val="E3462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9" name="Google Shape;59;p3"/>
          <p:cNvSpPr txBox="1"/>
          <p:nvPr/>
        </p:nvSpPr>
        <p:spPr>
          <a:xfrm>
            <a:off x="779189" y="6110782"/>
            <a:ext cx="1524000" cy="1625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900">
                <a:solidFill>
                  <a:srgbClr val="B4B4B4"/>
                </a:solidFill>
                <a:latin typeface="Arial"/>
                <a:ea typeface="Arial"/>
                <a:cs typeface="Arial"/>
                <a:sym typeface="Arial"/>
              </a:rPr>
              <a:t>Swedish National Data Service</a:t>
            </a:r>
            <a:endParaRPr sz="900">
              <a:latin typeface="Arial"/>
              <a:ea typeface="Arial"/>
              <a:cs typeface="Arial"/>
              <a:sym typeface="Arial"/>
            </a:endParaRPr>
          </a:p>
        </p:txBody>
      </p:sp>
      <p:sp>
        <p:nvSpPr>
          <p:cNvPr id="60" name="Google Shape;60;p3"/>
          <p:cNvSpPr txBox="1"/>
          <p:nvPr/>
        </p:nvSpPr>
        <p:spPr>
          <a:xfrm>
            <a:off x="9691687" y="6110782"/>
            <a:ext cx="89535" cy="1625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900">
                <a:solidFill>
                  <a:srgbClr val="B4B4B4"/>
                </a:solidFill>
                <a:latin typeface="Arial"/>
                <a:ea typeface="Arial"/>
                <a:cs typeface="Arial"/>
                <a:sym typeface="Arial"/>
              </a:rPr>
              <a:t>3</a:t>
            </a:r>
            <a:endParaRPr sz="900">
              <a:latin typeface="Arial"/>
              <a:ea typeface="Arial"/>
              <a:cs typeface="Arial"/>
              <a:sym typeface="Arial"/>
            </a:endParaRPr>
          </a:p>
        </p:txBody>
      </p:sp>
      <p:sp>
        <p:nvSpPr>
          <p:cNvPr id="61" name="Google Shape;61;p3"/>
          <p:cNvSpPr/>
          <p:nvPr/>
        </p:nvSpPr>
        <p:spPr>
          <a:xfrm>
            <a:off x="2456654" y="6201833"/>
            <a:ext cx="7022465" cy="18415"/>
          </a:xfrm>
          <a:custGeom>
            <a:rect b="b" l="l" r="r" t="t"/>
            <a:pathLst>
              <a:path extrusionOk="0" h="18414" w="7022465">
                <a:moveTo>
                  <a:pt x="0" y="17958"/>
                </a:moveTo>
                <a:lnTo>
                  <a:pt x="7022357" y="0"/>
                </a:lnTo>
              </a:path>
            </a:pathLst>
          </a:custGeom>
          <a:noFill/>
          <a:ln cap="flat" cmpd="sng" w="9525">
            <a:solidFill>
              <a:srgbClr val="B4B4B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2" name="Google Shape;62;p3"/>
          <p:cNvSpPr txBox="1"/>
          <p:nvPr/>
        </p:nvSpPr>
        <p:spPr>
          <a:xfrm>
            <a:off x="1305425" y="2460225"/>
            <a:ext cx="7491600" cy="2345700"/>
          </a:xfrm>
          <a:prstGeom prst="rect">
            <a:avLst/>
          </a:prstGeom>
          <a:noFill/>
          <a:ln>
            <a:noFill/>
          </a:ln>
        </p:spPr>
        <p:txBody>
          <a:bodyPr anchorCtr="0" anchor="t" bIns="0" lIns="0" spcFirstLastPara="1" rIns="0" wrap="square" tIns="104125">
            <a:spAutoFit/>
          </a:bodyPr>
          <a:lstStyle/>
          <a:p>
            <a:pPr indent="-177165" lvl="0" marL="189865" rtl="0" algn="l">
              <a:lnSpc>
                <a:spcPct val="100000"/>
              </a:lnSpc>
              <a:spcBef>
                <a:spcPts val="0"/>
              </a:spcBef>
              <a:spcAft>
                <a:spcPts val="0"/>
              </a:spcAft>
              <a:buClr>
                <a:srgbClr val="E4472B"/>
              </a:buClr>
              <a:buSzPts val="1900"/>
              <a:buFont typeface="Arial"/>
              <a:buChar char="•"/>
            </a:pPr>
            <a:r>
              <a:rPr b="1" lang="en-US" sz="1900">
                <a:solidFill>
                  <a:srgbClr val="262626"/>
                </a:solidFill>
                <a:latin typeface="Arial"/>
                <a:ea typeface="Arial"/>
                <a:cs typeface="Arial"/>
                <a:sym typeface="Arial"/>
              </a:rPr>
              <a:t>1. Definition of science communication</a:t>
            </a:r>
            <a:endParaRPr sz="1900">
              <a:latin typeface="Arial"/>
              <a:ea typeface="Arial"/>
              <a:cs typeface="Arial"/>
              <a:sym typeface="Arial"/>
            </a:endParaRPr>
          </a:p>
          <a:p>
            <a:pPr indent="-177165" lvl="0" marL="189865" rtl="0" algn="l">
              <a:lnSpc>
                <a:spcPct val="100000"/>
              </a:lnSpc>
              <a:spcBef>
                <a:spcPts val="720"/>
              </a:spcBef>
              <a:spcAft>
                <a:spcPts val="0"/>
              </a:spcAft>
              <a:buClr>
                <a:srgbClr val="E4472B"/>
              </a:buClr>
              <a:buSzPts val="1900"/>
              <a:buFont typeface="Arial"/>
              <a:buChar char="•"/>
            </a:pPr>
            <a:r>
              <a:rPr b="1" lang="en-US" sz="1900">
                <a:solidFill>
                  <a:srgbClr val="262626"/>
                </a:solidFill>
                <a:latin typeface="Arial"/>
                <a:ea typeface="Arial"/>
                <a:cs typeface="Arial"/>
                <a:sym typeface="Arial"/>
              </a:rPr>
              <a:t>2. Different models for science communication</a:t>
            </a:r>
            <a:endParaRPr sz="1900">
              <a:latin typeface="Arial"/>
              <a:ea typeface="Arial"/>
              <a:cs typeface="Arial"/>
              <a:sym typeface="Arial"/>
            </a:endParaRPr>
          </a:p>
          <a:p>
            <a:pPr indent="-177165" lvl="0" marL="189230" marR="5080" rtl="0" algn="l">
              <a:lnSpc>
                <a:spcPct val="116315"/>
              </a:lnSpc>
              <a:spcBef>
                <a:spcPts val="944"/>
              </a:spcBef>
              <a:spcAft>
                <a:spcPts val="0"/>
              </a:spcAft>
              <a:buClr>
                <a:srgbClr val="E4472B"/>
              </a:buClr>
              <a:buSzPts val="1900"/>
              <a:buFont typeface="Arial"/>
              <a:buChar char="•"/>
            </a:pPr>
            <a:r>
              <a:rPr b="1" lang="en-US" sz="1900">
                <a:solidFill>
                  <a:srgbClr val="262626"/>
                </a:solidFill>
                <a:latin typeface="Arial"/>
                <a:ea typeface="Arial"/>
                <a:cs typeface="Arial"/>
                <a:sym typeface="Arial"/>
              </a:rPr>
              <a:t>3. Differences between scholarly communication and science 	communication</a:t>
            </a:r>
            <a:endParaRPr sz="1900">
              <a:latin typeface="Arial"/>
              <a:ea typeface="Arial"/>
              <a:cs typeface="Arial"/>
              <a:sym typeface="Arial"/>
            </a:endParaRPr>
          </a:p>
          <a:p>
            <a:pPr indent="-177165" lvl="0" marL="189865" rtl="0" algn="l">
              <a:lnSpc>
                <a:spcPct val="100000"/>
              </a:lnSpc>
              <a:spcBef>
                <a:spcPts val="660"/>
              </a:spcBef>
              <a:spcAft>
                <a:spcPts val="0"/>
              </a:spcAft>
              <a:buClr>
                <a:srgbClr val="E4472B"/>
              </a:buClr>
              <a:buSzPts val="1900"/>
              <a:buFont typeface="Arial"/>
              <a:buChar char="•"/>
            </a:pPr>
            <a:r>
              <a:rPr b="1" lang="en-US" sz="1900">
                <a:solidFill>
                  <a:srgbClr val="262626"/>
                </a:solidFill>
                <a:latin typeface="Arial"/>
                <a:ea typeface="Arial"/>
                <a:cs typeface="Arial"/>
                <a:sym typeface="Arial"/>
              </a:rPr>
              <a:t>4. Principles for (good) science communication</a:t>
            </a:r>
            <a:endParaRPr sz="1900">
              <a:latin typeface="Arial"/>
              <a:ea typeface="Arial"/>
              <a:cs typeface="Arial"/>
              <a:sym typeface="Arial"/>
            </a:endParaRPr>
          </a:p>
          <a:p>
            <a:pPr indent="-177165" lvl="0" marL="189865" rtl="0" algn="l">
              <a:lnSpc>
                <a:spcPct val="100000"/>
              </a:lnSpc>
              <a:spcBef>
                <a:spcPts val="720"/>
              </a:spcBef>
              <a:spcAft>
                <a:spcPts val="0"/>
              </a:spcAft>
              <a:buClr>
                <a:srgbClr val="E4472B"/>
              </a:buClr>
              <a:buSzPts val="1900"/>
              <a:buFont typeface="Arial"/>
              <a:buChar char="•"/>
            </a:pPr>
            <a:r>
              <a:rPr b="1" lang="en-US" sz="1900">
                <a:solidFill>
                  <a:srgbClr val="262626"/>
                </a:solidFill>
                <a:latin typeface="Arial"/>
                <a:ea typeface="Arial"/>
                <a:cs typeface="Arial"/>
                <a:sym typeface="Arial"/>
              </a:rPr>
              <a:t>5. Assignment for the Grand Final: the Elevator Pitch!</a:t>
            </a:r>
            <a:endParaRPr sz="1900">
              <a:latin typeface="Arial"/>
              <a:ea typeface="Arial"/>
              <a:cs typeface="Arial"/>
              <a:sym typeface="Arial"/>
            </a:endParaRPr>
          </a:p>
        </p:txBody>
      </p:sp>
      <p:sp>
        <p:nvSpPr>
          <p:cNvPr descr="$PPTXTitle" id="63" name="Google Shape;63;p3"/>
          <p:cNvSpPr txBox="1"/>
          <p:nvPr>
            <p:ph type="title"/>
          </p:nvPr>
        </p:nvSpPr>
        <p:spPr>
          <a:xfrm>
            <a:off x="1305416" y="1414955"/>
            <a:ext cx="8082567" cy="915669"/>
          </a:xfrm>
          <a:prstGeom prst="rect">
            <a:avLst/>
          </a:prstGeom>
          <a:noFill/>
          <a:ln>
            <a:noFill/>
          </a:ln>
        </p:spPr>
        <p:txBody>
          <a:bodyPr anchorCtr="0" anchor="t" bIns="0" lIns="0" spcFirstLastPara="1" rIns="0" wrap="square" tIns="225425">
            <a:spAutoFit/>
          </a:bodyPr>
          <a:lstStyle/>
          <a:p>
            <a:pPr indent="0" lvl="0" marL="12700" rtl="0" algn="l">
              <a:lnSpc>
                <a:spcPct val="100000"/>
              </a:lnSpc>
              <a:spcBef>
                <a:spcPts val="0"/>
              </a:spcBef>
              <a:spcAft>
                <a:spcPts val="0"/>
              </a:spcAft>
              <a:buNone/>
            </a:pPr>
            <a:r>
              <a:rPr lang="en-US"/>
              <a:t>This presentation in 5 steps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7" name="Shape 67"/>
        <p:cNvGrpSpPr/>
        <p:nvPr/>
      </p:nvGrpSpPr>
      <p:grpSpPr>
        <a:xfrm>
          <a:off x="0" y="0"/>
          <a:ext cx="0" cy="0"/>
          <a:chOff x="0" y="0"/>
          <a:chExt cx="0" cy="0"/>
        </a:xfrm>
      </p:grpSpPr>
      <p:sp>
        <p:nvSpPr>
          <p:cNvPr id="68" name="Google Shape;68;p4"/>
          <p:cNvSpPr txBox="1"/>
          <p:nvPr/>
        </p:nvSpPr>
        <p:spPr>
          <a:xfrm>
            <a:off x="1516254" y="2071279"/>
            <a:ext cx="7498715" cy="577215"/>
          </a:xfrm>
          <a:prstGeom prst="rect">
            <a:avLst/>
          </a:prstGeom>
          <a:noFill/>
          <a:ln>
            <a:noFill/>
          </a:ln>
        </p:spPr>
        <p:txBody>
          <a:bodyPr anchorCtr="0" anchor="t" bIns="0" lIns="0" spcFirstLastPara="1" rIns="0" wrap="square" tIns="43175">
            <a:spAutoFit/>
          </a:bodyPr>
          <a:lstStyle/>
          <a:p>
            <a:pPr indent="-3270885" lvl="0" marL="3270885" rtl="0" algn="l">
              <a:lnSpc>
                <a:spcPct val="79100"/>
              </a:lnSpc>
              <a:spcBef>
                <a:spcPts val="0"/>
              </a:spcBef>
              <a:spcAft>
                <a:spcPts val="0"/>
              </a:spcAft>
              <a:buNone/>
            </a:pPr>
            <a:r>
              <a:rPr b="1" lang="en-US" sz="2200">
                <a:solidFill>
                  <a:srgbClr val="262626"/>
                </a:solidFill>
                <a:latin typeface="Arial"/>
                <a:ea typeface="Arial"/>
                <a:cs typeface="Arial"/>
                <a:sym typeface="Arial"/>
              </a:rPr>
              <a:t>7. Open Science in the project lifecycle – communicate &amp; involve</a:t>
            </a:r>
            <a:endParaRPr sz="2200">
              <a:latin typeface="Arial"/>
              <a:ea typeface="Arial"/>
              <a:cs typeface="Arial"/>
              <a:sym typeface="Arial"/>
            </a:endParaRPr>
          </a:p>
        </p:txBody>
      </p:sp>
      <p:sp>
        <p:nvSpPr>
          <p:cNvPr descr="$PPTXTitle" id="69" name="Google Shape;69;p4"/>
          <p:cNvSpPr txBox="1"/>
          <p:nvPr>
            <p:ph type="title"/>
          </p:nvPr>
        </p:nvSpPr>
        <p:spPr>
          <a:xfrm>
            <a:off x="1683261" y="2919262"/>
            <a:ext cx="7164070" cy="81788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b="0" lang="en-US" sz="5200">
                <a:latin typeface="Arial"/>
                <a:ea typeface="Arial"/>
                <a:cs typeface="Arial"/>
                <a:sym typeface="Arial"/>
              </a:rPr>
              <a:t>Science Communication</a:t>
            </a:r>
            <a:endParaRPr sz="5200">
              <a:latin typeface="Arial"/>
              <a:ea typeface="Arial"/>
              <a:cs typeface="Arial"/>
              <a:sym typeface="Arial"/>
            </a:endParaRPr>
          </a:p>
        </p:txBody>
      </p:sp>
      <p:sp>
        <p:nvSpPr>
          <p:cNvPr id="70" name="Google Shape;70;p4"/>
          <p:cNvSpPr txBox="1"/>
          <p:nvPr/>
        </p:nvSpPr>
        <p:spPr>
          <a:xfrm>
            <a:off x="2996112" y="4101247"/>
            <a:ext cx="4536440" cy="1442085"/>
          </a:xfrm>
          <a:prstGeom prst="rect">
            <a:avLst/>
          </a:prstGeom>
          <a:noFill/>
          <a:ln>
            <a:noFill/>
          </a:ln>
        </p:spPr>
        <p:txBody>
          <a:bodyPr anchorCtr="0" anchor="t" bIns="0" lIns="0" spcFirstLastPara="1" rIns="0" wrap="square" tIns="0">
            <a:spAutoFit/>
          </a:bodyPr>
          <a:lstStyle/>
          <a:p>
            <a:pPr indent="0" lvl="0" marL="1270" rtl="0" algn="ctr">
              <a:lnSpc>
                <a:spcPct val="110454"/>
              </a:lnSpc>
              <a:spcBef>
                <a:spcPts val="0"/>
              </a:spcBef>
              <a:spcAft>
                <a:spcPts val="0"/>
              </a:spcAft>
              <a:buNone/>
            </a:pPr>
            <a:r>
              <a:rPr b="1" lang="en-US" sz="2200">
                <a:solidFill>
                  <a:srgbClr val="2F2F2F"/>
                </a:solidFill>
                <a:latin typeface="Arial"/>
                <a:ea typeface="Arial"/>
                <a:cs typeface="Arial"/>
                <a:sym typeface="Arial"/>
              </a:rPr>
              <a:t>Karin Westin Tikkanen</a:t>
            </a:r>
            <a:endParaRPr sz="2200">
              <a:latin typeface="Arial"/>
              <a:ea typeface="Arial"/>
              <a:cs typeface="Arial"/>
              <a:sym typeface="Arial"/>
            </a:endParaRPr>
          </a:p>
          <a:p>
            <a:pPr indent="0" lvl="0" marL="635" rtl="0" algn="ctr">
              <a:lnSpc>
                <a:spcPct val="100000"/>
              </a:lnSpc>
              <a:spcBef>
                <a:spcPts val="355"/>
              </a:spcBef>
              <a:spcAft>
                <a:spcPts val="0"/>
              </a:spcAft>
              <a:buNone/>
            </a:pPr>
            <a:r>
              <a:rPr lang="en-US" sz="1700">
                <a:solidFill>
                  <a:srgbClr val="5C5C5C"/>
                </a:solidFill>
                <a:latin typeface="Arial"/>
                <a:ea typeface="Arial"/>
                <a:cs typeface="Arial"/>
                <a:sym typeface="Arial"/>
              </a:rPr>
              <a:t>Senior advisor, SND</a:t>
            </a:r>
            <a:endParaRPr sz="1700">
              <a:latin typeface="Arial"/>
              <a:ea typeface="Arial"/>
              <a:cs typeface="Arial"/>
              <a:sym typeface="Arial"/>
            </a:endParaRPr>
          </a:p>
          <a:p>
            <a:pPr indent="0" lvl="0" marL="0" rtl="0" algn="ctr">
              <a:lnSpc>
                <a:spcPct val="100000"/>
              </a:lnSpc>
              <a:spcBef>
                <a:spcPts val="700"/>
              </a:spcBef>
              <a:spcAft>
                <a:spcPts val="0"/>
              </a:spcAft>
              <a:buNone/>
            </a:pPr>
            <a:r>
              <a:rPr lang="en-US" sz="1700">
                <a:solidFill>
                  <a:srgbClr val="5C5C5C"/>
                </a:solidFill>
                <a:latin typeface="Arial"/>
                <a:ea typeface="Arial"/>
                <a:cs typeface="Arial"/>
                <a:sym typeface="Arial"/>
              </a:rPr>
              <a:t>Chair of Minerva, section for non-fiction writing, Swedish Writers’ Union</a:t>
            </a:r>
            <a:endParaRPr sz="1700">
              <a:latin typeface="Arial"/>
              <a:ea typeface="Arial"/>
              <a:cs typeface="Arial"/>
              <a:sym typeface="Arial"/>
            </a:endParaRPr>
          </a:p>
          <a:p>
            <a:pPr indent="0" lvl="0" marL="0" rtl="0" algn="ctr">
              <a:lnSpc>
                <a:spcPct val="100000"/>
              </a:lnSpc>
              <a:spcBef>
                <a:spcPts val="365"/>
              </a:spcBef>
              <a:spcAft>
                <a:spcPts val="0"/>
              </a:spcAft>
              <a:buNone/>
            </a:pPr>
            <a:r>
              <a:rPr lang="en-US" sz="1700" u="sng">
                <a:solidFill>
                  <a:srgbClr val="659DD2"/>
                </a:solidFill>
                <a:latin typeface="Arial"/>
                <a:ea typeface="Arial"/>
                <a:cs typeface="Arial"/>
                <a:sym typeface="Arial"/>
                <a:hlinkClick r:id="rId3">
                  <a:extLst>
                    <a:ext uri="{A12FA001-AC4F-418D-AE19-62706E023703}">
                      <ahyp:hlinkClr val="tx"/>
                    </a:ext>
                  </a:extLst>
                </a:hlinkClick>
              </a:rPr>
              <a:t>karin.tikkanen@snd.se</a:t>
            </a:r>
            <a:endParaRPr sz="1700">
              <a:latin typeface="Arial"/>
              <a:ea typeface="Arial"/>
              <a:cs typeface="Arial"/>
              <a:sym typeface="Arial"/>
            </a:endParaRPr>
          </a:p>
        </p:txBody>
      </p:sp>
      <p:sp>
        <p:nvSpPr>
          <p:cNvPr id="71" name="Google Shape;71;p4"/>
          <p:cNvSpPr/>
          <p:nvPr/>
        </p:nvSpPr>
        <p:spPr>
          <a:xfrm>
            <a:off x="594740" y="1165860"/>
            <a:ext cx="9413240" cy="1705610"/>
          </a:xfrm>
          <a:custGeom>
            <a:rect b="b" l="l" r="r" t="t"/>
            <a:pathLst>
              <a:path extrusionOk="0" h="1705610" w="9413240">
                <a:moveTo>
                  <a:pt x="9412942" y="0"/>
                </a:moveTo>
                <a:lnTo>
                  <a:pt x="0" y="0"/>
                </a:lnTo>
                <a:lnTo>
                  <a:pt x="0" y="1705114"/>
                </a:lnTo>
                <a:lnTo>
                  <a:pt x="9412942" y="1705114"/>
                </a:lnTo>
                <a:lnTo>
                  <a:pt x="9412942"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2" name="Google Shape;72;p4"/>
          <p:cNvSpPr/>
          <p:nvPr/>
        </p:nvSpPr>
        <p:spPr>
          <a:xfrm>
            <a:off x="594740" y="4050426"/>
            <a:ext cx="9486900" cy="2388870"/>
          </a:xfrm>
          <a:custGeom>
            <a:rect b="b" l="l" r="r" t="t"/>
            <a:pathLst>
              <a:path extrusionOk="0" h="2388870" w="9486900">
                <a:moveTo>
                  <a:pt x="9486900" y="0"/>
                </a:moveTo>
                <a:lnTo>
                  <a:pt x="0" y="0"/>
                </a:lnTo>
                <a:lnTo>
                  <a:pt x="0" y="2388474"/>
                </a:lnTo>
                <a:lnTo>
                  <a:pt x="9486900" y="2388474"/>
                </a:lnTo>
                <a:lnTo>
                  <a:pt x="94869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3" name="Google Shape;73;p4"/>
          <p:cNvSpPr txBox="1"/>
          <p:nvPr/>
        </p:nvSpPr>
        <p:spPr>
          <a:xfrm>
            <a:off x="1802987" y="3718639"/>
            <a:ext cx="2148840" cy="2387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solidFill>
                  <a:srgbClr val="262626"/>
                </a:solidFill>
                <a:latin typeface="Arial"/>
                <a:ea typeface="Arial"/>
                <a:cs typeface="Arial"/>
                <a:sym typeface="Arial"/>
              </a:rPr>
              <a:t>&lt; Lat. </a:t>
            </a:r>
            <a:r>
              <a:rPr i="1" lang="en-US" sz="1400">
                <a:solidFill>
                  <a:srgbClr val="262626"/>
                </a:solidFill>
                <a:latin typeface="Arial"/>
                <a:ea typeface="Arial"/>
                <a:cs typeface="Arial"/>
                <a:sym typeface="Arial"/>
              </a:rPr>
              <a:t>scientia </a:t>
            </a:r>
            <a:r>
              <a:rPr lang="en-US" sz="1400">
                <a:solidFill>
                  <a:srgbClr val="262626"/>
                </a:solidFill>
                <a:latin typeface="Arial"/>
                <a:ea typeface="Arial"/>
                <a:cs typeface="Arial"/>
                <a:sym typeface="Arial"/>
              </a:rPr>
              <a:t>”knowledge"</a:t>
            </a:r>
            <a:endParaRPr sz="1400">
              <a:latin typeface="Arial"/>
              <a:ea typeface="Arial"/>
              <a:cs typeface="Arial"/>
              <a:sym typeface="Arial"/>
            </a:endParaRPr>
          </a:p>
        </p:txBody>
      </p:sp>
      <p:sp>
        <p:nvSpPr>
          <p:cNvPr id="74" name="Google Shape;74;p4"/>
          <p:cNvSpPr txBox="1"/>
          <p:nvPr/>
        </p:nvSpPr>
        <p:spPr>
          <a:xfrm>
            <a:off x="4832883" y="3736927"/>
            <a:ext cx="3429635" cy="440055"/>
          </a:xfrm>
          <a:prstGeom prst="rect">
            <a:avLst/>
          </a:prstGeom>
          <a:noFill/>
          <a:ln>
            <a:noFill/>
          </a:ln>
        </p:spPr>
        <p:txBody>
          <a:bodyPr anchorCtr="0" anchor="t" bIns="0" lIns="0" spcFirstLastPara="1" rIns="0" wrap="square" tIns="12700">
            <a:spAutoFit/>
          </a:bodyPr>
          <a:lstStyle/>
          <a:p>
            <a:pPr indent="0" lvl="0" marL="12700" rtl="0" algn="l">
              <a:lnSpc>
                <a:spcPct val="116428"/>
              </a:lnSpc>
              <a:spcBef>
                <a:spcPts val="0"/>
              </a:spcBef>
              <a:spcAft>
                <a:spcPts val="0"/>
              </a:spcAft>
              <a:buNone/>
            </a:pPr>
            <a:r>
              <a:rPr lang="en-US" sz="1400">
                <a:solidFill>
                  <a:srgbClr val="262626"/>
                </a:solidFill>
                <a:latin typeface="Arial"/>
                <a:ea typeface="Arial"/>
                <a:cs typeface="Arial"/>
                <a:sym typeface="Arial"/>
              </a:rPr>
              <a:t>&lt; Lat. </a:t>
            </a:r>
            <a:r>
              <a:rPr i="1" lang="en-US" sz="1400">
                <a:solidFill>
                  <a:srgbClr val="262626"/>
                </a:solidFill>
                <a:latin typeface="Arial"/>
                <a:ea typeface="Arial"/>
                <a:cs typeface="Arial"/>
                <a:sym typeface="Arial"/>
              </a:rPr>
              <a:t>com- </a:t>
            </a:r>
            <a:r>
              <a:rPr lang="en-US" sz="1400">
                <a:solidFill>
                  <a:srgbClr val="262626"/>
                </a:solidFill>
                <a:latin typeface="Arial"/>
                <a:ea typeface="Arial"/>
                <a:cs typeface="Arial"/>
                <a:sym typeface="Arial"/>
              </a:rPr>
              <a:t>”together”, </a:t>
            </a:r>
            <a:r>
              <a:rPr i="1" lang="en-US" sz="1400">
                <a:solidFill>
                  <a:srgbClr val="262626"/>
                </a:solidFill>
                <a:latin typeface="Arial"/>
                <a:ea typeface="Arial"/>
                <a:cs typeface="Arial"/>
                <a:sym typeface="Arial"/>
              </a:rPr>
              <a:t>munus </a:t>
            </a:r>
            <a:r>
              <a:rPr lang="en-US" sz="1400">
                <a:solidFill>
                  <a:srgbClr val="262626"/>
                </a:solidFill>
                <a:latin typeface="Arial"/>
                <a:ea typeface="Arial"/>
                <a:cs typeface="Arial"/>
                <a:sym typeface="Arial"/>
              </a:rPr>
              <a:t>”gift; burden”</a:t>
            </a:r>
            <a:endParaRPr sz="1400">
              <a:latin typeface="Arial"/>
              <a:ea typeface="Arial"/>
              <a:cs typeface="Arial"/>
              <a:sym typeface="Arial"/>
            </a:endParaRPr>
          </a:p>
          <a:p>
            <a:pPr indent="0" lvl="0" marL="723900" rtl="0" algn="l">
              <a:lnSpc>
                <a:spcPct val="116428"/>
              </a:lnSpc>
              <a:spcBef>
                <a:spcPts val="0"/>
              </a:spcBef>
              <a:spcAft>
                <a:spcPts val="0"/>
              </a:spcAft>
              <a:buNone/>
            </a:pPr>
            <a:r>
              <a:rPr lang="en-US" sz="1400">
                <a:solidFill>
                  <a:srgbClr val="262626"/>
                </a:solidFill>
                <a:latin typeface="Cambria Math"/>
                <a:ea typeface="Cambria Math"/>
                <a:cs typeface="Cambria Math"/>
                <a:sym typeface="Cambria Math"/>
              </a:rPr>
              <a:t>⇒ </a:t>
            </a:r>
            <a:r>
              <a:rPr i="1" lang="en-US" sz="1400">
                <a:solidFill>
                  <a:srgbClr val="262626"/>
                </a:solidFill>
                <a:latin typeface="Arial"/>
                <a:ea typeface="Arial"/>
                <a:cs typeface="Arial"/>
                <a:sym typeface="Arial"/>
              </a:rPr>
              <a:t>communis </a:t>
            </a:r>
            <a:r>
              <a:rPr lang="en-US" sz="1400">
                <a:solidFill>
                  <a:srgbClr val="262626"/>
                </a:solidFill>
                <a:latin typeface="Arial"/>
                <a:ea typeface="Arial"/>
                <a:cs typeface="Arial"/>
                <a:sym typeface="Arial"/>
              </a:rPr>
              <a:t>”something shared”</a:t>
            </a:r>
            <a:endParaRPr sz="1400">
              <a:latin typeface="Arial"/>
              <a:ea typeface="Arial"/>
              <a:cs typeface="Arial"/>
              <a:sym typeface="Arial"/>
            </a:endParaRPr>
          </a:p>
        </p:txBody>
      </p:sp>
      <p:sp>
        <p:nvSpPr>
          <p:cNvPr id="75" name="Google Shape;75;p4"/>
          <p:cNvSpPr txBox="1"/>
          <p:nvPr/>
        </p:nvSpPr>
        <p:spPr>
          <a:xfrm>
            <a:off x="2001225" y="4572000"/>
            <a:ext cx="6526200" cy="880500"/>
          </a:xfrm>
          <a:prstGeom prst="rect">
            <a:avLst/>
          </a:prstGeom>
          <a:noFill/>
          <a:ln>
            <a:noFill/>
          </a:ln>
        </p:spPr>
        <p:txBody>
          <a:bodyPr anchorCtr="0" anchor="t" bIns="0" lIns="0" spcFirstLastPara="1" rIns="0" wrap="square" tIns="17125">
            <a:spAutoFit/>
          </a:bodyPr>
          <a:lstStyle/>
          <a:p>
            <a:pPr indent="-76835" lvl="0" marL="88900" marR="5080" rtl="0" algn="just">
              <a:lnSpc>
                <a:spcPct val="98400"/>
              </a:lnSpc>
              <a:spcBef>
                <a:spcPts val="0"/>
              </a:spcBef>
              <a:spcAft>
                <a:spcPts val="0"/>
              </a:spcAft>
              <a:buNone/>
            </a:pPr>
            <a:r>
              <a:rPr b="1" lang="en-US" sz="1900">
                <a:solidFill>
                  <a:srgbClr val="262626"/>
                </a:solidFill>
                <a:latin typeface="Arial"/>
                <a:ea typeface="Arial"/>
                <a:cs typeface="Arial"/>
                <a:sym typeface="Arial"/>
              </a:rPr>
              <a:t>SCIENCE COMMUNICATION (or knowledge translation) is the sharing of knowledge and research results with an audicence located </a:t>
            </a:r>
            <a:r>
              <a:rPr b="1" lang="en-US" sz="1900" u="sng">
                <a:solidFill>
                  <a:srgbClr val="262626"/>
                </a:solidFill>
                <a:latin typeface="Arial"/>
                <a:ea typeface="Arial"/>
                <a:cs typeface="Arial"/>
                <a:sym typeface="Arial"/>
              </a:rPr>
              <a:t>outside</a:t>
            </a:r>
            <a:r>
              <a:rPr b="1" lang="en-US" sz="1900" u="none">
                <a:solidFill>
                  <a:srgbClr val="262626"/>
                </a:solidFill>
                <a:latin typeface="Arial"/>
                <a:ea typeface="Arial"/>
                <a:cs typeface="Arial"/>
                <a:sym typeface="Arial"/>
              </a:rPr>
              <a:t> of the research context.</a:t>
            </a:r>
            <a:endParaRPr sz="19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5"/>
          <p:cNvSpPr txBox="1"/>
          <p:nvPr/>
        </p:nvSpPr>
        <p:spPr>
          <a:xfrm>
            <a:off x="1708900" y="2521801"/>
            <a:ext cx="6882000" cy="3343800"/>
          </a:xfrm>
          <a:prstGeom prst="rect">
            <a:avLst/>
          </a:prstGeom>
          <a:noFill/>
          <a:ln>
            <a:noFill/>
          </a:ln>
        </p:spPr>
        <p:txBody>
          <a:bodyPr anchorCtr="0" anchor="t" bIns="0" lIns="0" spcFirstLastPara="1" rIns="0" wrap="square" tIns="12700">
            <a:spAutoFit/>
          </a:bodyPr>
          <a:lstStyle/>
          <a:p>
            <a:pPr indent="-260350" lvl="0" marL="279400" rtl="0" algn="l">
              <a:lnSpc>
                <a:spcPct val="118470"/>
              </a:lnSpc>
              <a:spcBef>
                <a:spcPts val="0"/>
              </a:spcBef>
              <a:spcAft>
                <a:spcPts val="0"/>
              </a:spcAft>
              <a:buClr>
                <a:srgbClr val="262626"/>
              </a:buClr>
              <a:buSzPts val="1600"/>
              <a:buFont typeface="Arial"/>
              <a:buChar char="•"/>
            </a:pPr>
            <a:r>
              <a:rPr b="1" lang="en-US" sz="1600">
                <a:solidFill>
                  <a:srgbClr val="262626"/>
                </a:solidFill>
                <a:latin typeface="Arial"/>
                <a:ea typeface="Arial"/>
                <a:cs typeface="Arial"/>
                <a:sym typeface="Arial"/>
              </a:rPr>
              <a:t>Scientists</a:t>
            </a:r>
            <a:r>
              <a:rPr lang="en-US" sz="1600">
                <a:solidFill>
                  <a:srgbClr val="262626"/>
                </a:solidFill>
                <a:latin typeface="Arial"/>
                <a:ea typeface="Arial"/>
                <a:cs typeface="Arial"/>
                <a:sym typeface="Arial"/>
              </a:rPr>
              <a:t>: The academic community and government. Industry.</a:t>
            </a:r>
            <a:endParaRPr sz="1600">
              <a:latin typeface="Arial"/>
              <a:ea typeface="Arial"/>
              <a:cs typeface="Arial"/>
              <a:sym typeface="Arial"/>
            </a:endParaRPr>
          </a:p>
          <a:p>
            <a:pPr indent="-260350" lvl="0" marL="279400" rtl="0" algn="l">
              <a:lnSpc>
                <a:spcPct val="118470"/>
              </a:lnSpc>
              <a:spcBef>
                <a:spcPts val="0"/>
              </a:spcBef>
              <a:spcAft>
                <a:spcPts val="0"/>
              </a:spcAft>
              <a:buClr>
                <a:srgbClr val="262626"/>
              </a:buClr>
              <a:buSzPts val="1600"/>
              <a:buFont typeface="Arial"/>
              <a:buChar char="•"/>
            </a:pPr>
            <a:r>
              <a:rPr b="1" lang="en-US" sz="1600">
                <a:solidFill>
                  <a:srgbClr val="262626"/>
                </a:solidFill>
                <a:latin typeface="Arial"/>
                <a:ea typeface="Arial"/>
                <a:cs typeface="Arial"/>
                <a:sym typeface="Arial"/>
              </a:rPr>
              <a:t>Mediators</a:t>
            </a:r>
            <a:r>
              <a:rPr lang="en-US" sz="1600">
                <a:solidFill>
                  <a:srgbClr val="262626"/>
                </a:solidFill>
                <a:latin typeface="Arial"/>
                <a:ea typeface="Arial"/>
                <a:cs typeface="Arial"/>
                <a:sym typeface="Arial"/>
              </a:rPr>
              <a:t>: communicators (including science communicators,</a:t>
            </a:r>
            <a:endParaRPr sz="1600">
              <a:latin typeface="Arial"/>
              <a:ea typeface="Arial"/>
              <a:cs typeface="Arial"/>
              <a:sym typeface="Arial"/>
            </a:endParaRPr>
          </a:p>
          <a:p>
            <a:pPr indent="0" lvl="0" marL="279400" rtl="0" algn="l">
              <a:lnSpc>
                <a:spcPct val="118470"/>
              </a:lnSpc>
              <a:spcBef>
                <a:spcPts val="70"/>
              </a:spcBef>
              <a:spcAft>
                <a:spcPts val="0"/>
              </a:spcAft>
              <a:buNone/>
            </a:pPr>
            <a:r>
              <a:rPr lang="en-US" sz="1600">
                <a:solidFill>
                  <a:srgbClr val="262626"/>
                </a:solidFill>
                <a:latin typeface="Arial"/>
                <a:ea typeface="Arial"/>
                <a:cs typeface="Arial"/>
                <a:sym typeface="Arial"/>
              </a:rPr>
              <a:t>journalists)</a:t>
            </a:r>
            <a:endParaRPr sz="1600">
              <a:latin typeface="Arial"/>
              <a:ea typeface="Arial"/>
              <a:cs typeface="Arial"/>
              <a:sym typeface="Arial"/>
            </a:endParaRPr>
          </a:p>
          <a:p>
            <a:pPr indent="-260985" lvl="0" marL="279400" marR="70485" rtl="0" algn="l">
              <a:lnSpc>
                <a:spcPct val="122941"/>
              </a:lnSpc>
              <a:spcBef>
                <a:spcPts val="5"/>
              </a:spcBef>
              <a:spcAft>
                <a:spcPts val="0"/>
              </a:spcAft>
              <a:buClr>
                <a:srgbClr val="262626"/>
              </a:buClr>
              <a:buSzPts val="1600"/>
              <a:buFont typeface="Arial"/>
              <a:buChar char="•"/>
            </a:pPr>
            <a:r>
              <a:rPr b="1" lang="en-US" sz="1600">
                <a:solidFill>
                  <a:srgbClr val="262626"/>
                </a:solidFill>
                <a:latin typeface="Arial"/>
                <a:ea typeface="Arial"/>
                <a:cs typeface="Arial"/>
                <a:sym typeface="Arial"/>
              </a:rPr>
              <a:t>Decision-makers</a:t>
            </a:r>
            <a:r>
              <a:rPr lang="en-US" sz="1600">
                <a:solidFill>
                  <a:srgbClr val="262626"/>
                </a:solidFill>
                <a:latin typeface="Arial"/>
                <a:ea typeface="Arial"/>
                <a:cs typeface="Arial"/>
                <a:sym typeface="Arial"/>
              </a:rPr>
              <a:t>: policy makers in government, and scientific and learned institutions.</a:t>
            </a:r>
            <a:endParaRPr sz="1600">
              <a:latin typeface="Arial"/>
              <a:ea typeface="Arial"/>
              <a:cs typeface="Arial"/>
              <a:sym typeface="Arial"/>
            </a:endParaRPr>
          </a:p>
          <a:p>
            <a:pPr indent="-260350" lvl="0" marL="279400" rtl="0" algn="l">
              <a:lnSpc>
                <a:spcPct val="113823"/>
              </a:lnSpc>
              <a:spcBef>
                <a:spcPts val="0"/>
              </a:spcBef>
              <a:spcAft>
                <a:spcPts val="0"/>
              </a:spcAft>
              <a:buClr>
                <a:srgbClr val="262626"/>
              </a:buClr>
              <a:buSzPts val="1600"/>
              <a:buFont typeface="Arial"/>
              <a:buChar char="•"/>
            </a:pPr>
            <a:r>
              <a:rPr b="1" lang="en-US" sz="1600">
                <a:solidFill>
                  <a:srgbClr val="262626"/>
                </a:solidFill>
                <a:latin typeface="Arial"/>
                <a:ea typeface="Arial"/>
                <a:cs typeface="Arial"/>
                <a:sym typeface="Arial"/>
              </a:rPr>
              <a:t>General public</a:t>
            </a:r>
            <a:r>
              <a:rPr lang="en-US" sz="1600">
                <a:solidFill>
                  <a:srgbClr val="262626"/>
                </a:solidFill>
                <a:latin typeface="Arial"/>
                <a:ea typeface="Arial"/>
                <a:cs typeface="Arial"/>
                <a:sym typeface="Arial"/>
              </a:rPr>
              <a:t>: the three groups above, plus other sectors and</a:t>
            </a:r>
            <a:endParaRPr sz="1600">
              <a:latin typeface="Arial"/>
              <a:ea typeface="Arial"/>
              <a:cs typeface="Arial"/>
              <a:sym typeface="Arial"/>
            </a:endParaRPr>
          </a:p>
          <a:p>
            <a:pPr indent="0" lvl="0" marL="279400" rtl="0" algn="l">
              <a:lnSpc>
                <a:spcPct val="100000"/>
              </a:lnSpc>
              <a:spcBef>
                <a:spcPts val="45"/>
              </a:spcBef>
              <a:spcAft>
                <a:spcPts val="0"/>
              </a:spcAft>
              <a:buNone/>
            </a:pPr>
            <a:r>
              <a:rPr lang="en-US" sz="1600">
                <a:solidFill>
                  <a:srgbClr val="262626"/>
                </a:solidFill>
                <a:latin typeface="Arial"/>
                <a:ea typeface="Arial"/>
                <a:cs typeface="Arial"/>
                <a:sym typeface="Arial"/>
              </a:rPr>
              <a:t>interest groups.</a:t>
            </a:r>
            <a:endParaRPr sz="1600">
              <a:latin typeface="Arial"/>
              <a:ea typeface="Arial"/>
              <a:cs typeface="Arial"/>
              <a:sym typeface="Arial"/>
            </a:endParaRPr>
          </a:p>
          <a:p>
            <a:pPr indent="0" lvl="0" marL="0" rtl="0" algn="l">
              <a:lnSpc>
                <a:spcPct val="100000"/>
              </a:lnSpc>
              <a:spcBef>
                <a:spcPts val="60"/>
              </a:spcBef>
              <a:spcAft>
                <a:spcPts val="0"/>
              </a:spcAft>
              <a:buNone/>
            </a:pPr>
            <a:r>
              <a:t/>
            </a:r>
            <a:endParaRPr sz="1600">
              <a:latin typeface="Arial"/>
              <a:ea typeface="Arial"/>
              <a:cs typeface="Arial"/>
              <a:sym typeface="Arial"/>
            </a:endParaRPr>
          </a:p>
          <a:p>
            <a:pPr indent="-260985" lvl="1" marL="838835" marR="5080" rtl="0" algn="l">
              <a:lnSpc>
                <a:spcPct val="102400"/>
              </a:lnSpc>
              <a:spcBef>
                <a:spcPts val="0"/>
              </a:spcBef>
              <a:spcAft>
                <a:spcPts val="0"/>
              </a:spcAft>
              <a:buClr>
                <a:srgbClr val="262626"/>
              </a:buClr>
              <a:buSzPts val="1600"/>
              <a:buFont typeface="Courier New"/>
              <a:buChar char="o"/>
            </a:pPr>
            <a:r>
              <a:rPr b="1" lang="en-US" sz="1600">
                <a:solidFill>
                  <a:srgbClr val="262626"/>
                </a:solidFill>
                <a:latin typeface="Arial"/>
                <a:ea typeface="Arial"/>
                <a:cs typeface="Arial"/>
                <a:sym typeface="Arial"/>
              </a:rPr>
              <a:t>Attentive public</a:t>
            </a:r>
            <a:r>
              <a:rPr lang="en-US" sz="1600">
                <a:solidFill>
                  <a:srgbClr val="262626"/>
                </a:solidFill>
                <a:latin typeface="Arial"/>
                <a:ea typeface="Arial"/>
                <a:cs typeface="Arial"/>
                <a:sym typeface="Arial"/>
              </a:rPr>
              <a:t>: people already interested in (and reasonably well-informed about) science and scientific activities.</a:t>
            </a:r>
            <a:endParaRPr sz="1600">
              <a:latin typeface="Arial"/>
              <a:ea typeface="Arial"/>
              <a:cs typeface="Arial"/>
              <a:sym typeface="Arial"/>
            </a:endParaRPr>
          </a:p>
          <a:p>
            <a:pPr indent="-260985" lvl="1" marL="838835" marR="126364" rtl="0" algn="l">
              <a:lnSpc>
                <a:spcPct val="122941"/>
              </a:lnSpc>
              <a:spcBef>
                <a:spcPts val="5"/>
              </a:spcBef>
              <a:spcAft>
                <a:spcPts val="0"/>
              </a:spcAft>
              <a:buClr>
                <a:srgbClr val="262626"/>
              </a:buClr>
              <a:buSzPts val="1600"/>
              <a:buFont typeface="Courier New"/>
              <a:buChar char="o"/>
            </a:pPr>
            <a:r>
              <a:rPr b="1" lang="en-US" sz="1600">
                <a:solidFill>
                  <a:srgbClr val="262626"/>
                </a:solidFill>
                <a:latin typeface="Arial"/>
                <a:ea typeface="Arial"/>
                <a:cs typeface="Arial"/>
                <a:sym typeface="Arial"/>
              </a:rPr>
              <a:t>Interested public (”lay public”)</a:t>
            </a:r>
            <a:r>
              <a:rPr lang="en-US" sz="1600">
                <a:solidFill>
                  <a:srgbClr val="262626"/>
                </a:solidFill>
                <a:latin typeface="Arial"/>
                <a:ea typeface="Arial"/>
                <a:cs typeface="Arial"/>
                <a:sym typeface="Arial"/>
              </a:rPr>
              <a:t>: people interested in but not necessarily well informed about science and technology.</a:t>
            </a:r>
            <a:endParaRPr sz="1600">
              <a:latin typeface="Arial"/>
              <a:ea typeface="Arial"/>
              <a:cs typeface="Arial"/>
              <a:sym typeface="Arial"/>
            </a:endParaRPr>
          </a:p>
        </p:txBody>
      </p:sp>
      <p:sp>
        <p:nvSpPr>
          <p:cNvPr id="81" name="Google Shape;81;p5"/>
          <p:cNvSpPr txBox="1"/>
          <p:nvPr>
            <p:ph idx="11" type="ftr"/>
          </p:nvPr>
        </p:nvSpPr>
        <p:spPr>
          <a:xfrm>
            <a:off x="779189" y="6121605"/>
            <a:ext cx="1524000" cy="153035"/>
          </a:xfrm>
          <a:prstGeom prst="rect">
            <a:avLst/>
          </a:prstGeom>
          <a:noFill/>
          <a:ln>
            <a:noFill/>
          </a:ln>
        </p:spPr>
        <p:txBody>
          <a:bodyPr anchorCtr="0" anchor="t" bIns="0" lIns="0" spcFirstLastPara="1" rIns="0" wrap="square" tIns="1900">
            <a:spAutoFit/>
          </a:bodyPr>
          <a:lstStyle/>
          <a:p>
            <a:pPr indent="0" lvl="0" marL="12700" rtl="0" algn="l">
              <a:lnSpc>
                <a:spcPct val="100000"/>
              </a:lnSpc>
              <a:spcBef>
                <a:spcPts val="0"/>
              </a:spcBef>
              <a:spcAft>
                <a:spcPts val="0"/>
              </a:spcAft>
              <a:buNone/>
            </a:pPr>
            <a:r>
              <a:rPr lang="en-US"/>
              <a:t>Swedish National Data Service</a:t>
            </a:r>
            <a:endParaRPr/>
          </a:p>
        </p:txBody>
      </p:sp>
      <p:sp>
        <p:nvSpPr>
          <p:cNvPr id="82" name="Google Shape;82;p5"/>
          <p:cNvSpPr txBox="1"/>
          <p:nvPr>
            <p:ph idx="12" type="sldNum"/>
          </p:nvPr>
        </p:nvSpPr>
        <p:spPr>
          <a:xfrm>
            <a:off x="9605759" y="6121605"/>
            <a:ext cx="213563" cy="153035"/>
          </a:xfrm>
          <a:prstGeom prst="rect">
            <a:avLst/>
          </a:prstGeom>
          <a:noFill/>
          <a:ln>
            <a:noFill/>
          </a:ln>
        </p:spPr>
        <p:txBody>
          <a:bodyPr anchorCtr="0" anchor="t" bIns="0" lIns="0" spcFirstLastPara="1" rIns="0" wrap="square" tIns="1900">
            <a:spAutoFit/>
          </a:bodyPr>
          <a:lstStyle/>
          <a:p>
            <a:pPr indent="0" lvl="0" marL="98425" rtl="0" algn="l">
              <a:lnSpc>
                <a:spcPct val="100000"/>
              </a:lnSpc>
              <a:spcBef>
                <a:spcPts val="0"/>
              </a:spcBef>
              <a:spcAft>
                <a:spcPts val="0"/>
              </a:spcAft>
              <a:buNone/>
            </a:pPr>
            <a:fld id="{00000000-1234-1234-1234-123412341234}" type="slidenum">
              <a:rPr lang="en-US"/>
              <a:t>‹#›</a:t>
            </a:fld>
            <a:endParaRPr/>
          </a:p>
        </p:txBody>
      </p:sp>
      <p:sp>
        <p:nvSpPr>
          <p:cNvPr descr="$PPTXTitle" id="83" name="Google Shape;83;p5"/>
          <p:cNvSpPr txBox="1"/>
          <p:nvPr>
            <p:ph type="title"/>
          </p:nvPr>
        </p:nvSpPr>
        <p:spPr>
          <a:xfrm>
            <a:off x="1305416" y="1243757"/>
            <a:ext cx="8082600" cy="891000"/>
          </a:xfrm>
          <a:prstGeom prst="rect">
            <a:avLst/>
          </a:prstGeom>
          <a:noFill/>
          <a:ln>
            <a:noFill/>
          </a:ln>
        </p:spPr>
        <p:txBody>
          <a:bodyPr anchorCtr="0" anchor="t" bIns="0" lIns="0" spcFirstLastPara="1" rIns="0" wrap="square" tIns="455525">
            <a:spAutoFit/>
          </a:bodyPr>
          <a:lstStyle/>
          <a:p>
            <a:pPr indent="0" lvl="0" marL="2739390" rtl="0" algn="l">
              <a:lnSpc>
                <a:spcPct val="100000"/>
              </a:lnSpc>
              <a:spcBef>
                <a:spcPts val="0"/>
              </a:spcBef>
              <a:spcAft>
                <a:spcPts val="0"/>
              </a:spcAft>
              <a:buNone/>
            </a:pPr>
            <a:r>
              <a:rPr lang="en-US" sz="2800">
                <a:solidFill>
                  <a:srgbClr val="000000"/>
                </a:solidFill>
              </a:rPr>
              <a:t>”THE PUBLIC”</a:t>
            </a:r>
            <a:endParaRPr sz="2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6"/>
          <p:cNvSpPr txBox="1"/>
          <p:nvPr/>
        </p:nvSpPr>
        <p:spPr>
          <a:xfrm>
            <a:off x="1305425" y="2932800"/>
            <a:ext cx="8189700" cy="2603100"/>
          </a:xfrm>
          <a:prstGeom prst="rect">
            <a:avLst/>
          </a:prstGeom>
          <a:noFill/>
          <a:ln>
            <a:noFill/>
          </a:ln>
        </p:spPr>
        <p:txBody>
          <a:bodyPr anchorCtr="0" anchor="t" bIns="0" lIns="0" spcFirstLastPara="1" rIns="0" wrap="square" tIns="9525">
            <a:spAutoFit/>
          </a:bodyPr>
          <a:lstStyle/>
          <a:p>
            <a:pPr indent="-164465" lvl="0" marL="189230" marR="570230" rtl="0" algn="l">
              <a:lnSpc>
                <a:spcPct val="101099"/>
              </a:lnSpc>
              <a:spcBef>
                <a:spcPts val="0"/>
              </a:spcBef>
              <a:spcAft>
                <a:spcPts val="0"/>
              </a:spcAft>
              <a:buClr>
                <a:srgbClr val="E4472B"/>
              </a:buClr>
              <a:buSzPts val="1700"/>
              <a:buFont typeface="Arial"/>
              <a:buChar char="•"/>
            </a:pPr>
            <a:r>
              <a:rPr b="1" lang="en-US" sz="1700">
                <a:solidFill>
                  <a:srgbClr val="262626"/>
                </a:solidFill>
                <a:latin typeface="Arial"/>
                <a:ea typeface="Arial"/>
                <a:cs typeface="Arial"/>
                <a:sym typeface="Arial"/>
              </a:rPr>
              <a:t>PAS (public awareness of science) </a:t>
            </a:r>
            <a:r>
              <a:rPr lang="en-US" sz="1700">
                <a:solidFill>
                  <a:srgbClr val="262626"/>
                </a:solidFill>
                <a:latin typeface="Arial"/>
                <a:ea typeface="Arial"/>
                <a:cs typeface="Arial"/>
                <a:sym typeface="Arial"/>
              </a:rPr>
              <a:t>– transmitting positive attitudes toward science (and technology).</a:t>
            </a:r>
            <a:endParaRPr sz="1700">
              <a:latin typeface="Arial"/>
              <a:ea typeface="Arial"/>
              <a:cs typeface="Arial"/>
              <a:sym typeface="Arial"/>
            </a:endParaRPr>
          </a:p>
          <a:p>
            <a:pPr indent="-164465" lvl="0" marL="189865" rtl="0" algn="l">
              <a:lnSpc>
                <a:spcPct val="117368"/>
              </a:lnSpc>
              <a:spcBef>
                <a:spcPts val="720"/>
              </a:spcBef>
              <a:spcAft>
                <a:spcPts val="0"/>
              </a:spcAft>
              <a:buClr>
                <a:srgbClr val="E4472B"/>
              </a:buClr>
              <a:buSzPts val="1700"/>
              <a:buFont typeface="Arial"/>
              <a:buChar char="•"/>
            </a:pPr>
            <a:r>
              <a:rPr b="1" lang="en-US" sz="1700">
                <a:solidFill>
                  <a:srgbClr val="262626"/>
                </a:solidFill>
                <a:latin typeface="Arial"/>
                <a:ea typeface="Arial"/>
                <a:cs typeface="Arial"/>
                <a:sym typeface="Arial"/>
              </a:rPr>
              <a:t>PUS/POUS (public understanding of science) </a:t>
            </a:r>
            <a:r>
              <a:rPr lang="en-US" sz="1700">
                <a:solidFill>
                  <a:srgbClr val="262626"/>
                </a:solidFill>
                <a:latin typeface="Arial"/>
                <a:ea typeface="Arial"/>
                <a:cs typeface="Arial"/>
                <a:sym typeface="Arial"/>
              </a:rPr>
              <a:t>– ensuring the public can</a:t>
            </a:r>
            <a:r>
              <a:rPr lang="en-US" sz="1700"/>
              <a:t> </a:t>
            </a:r>
            <a:r>
              <a:rPr i="1" lang="en-US" sz="1700">
                <a:solidFill>
                  <a:srgbClr val="262626"/>
                </a:solidFill>
                <a:latin typeface="Arial"/>
                <a:ea typeface="Arial"/>
                <a:cs typeface="Arial"/>
                <a:sym typeface="Arial"/>
              </a:rPr>
              <a:t>understand </a:t>
            </a:r>
            <a:r>
              <a:rPr lang="en-US" sz="1700">
                <a:solidFill>
                  <a:srgbClr val="262626"/>
                </a:solidFill>
                <a:latin typeface="Arial"/>
                <a:ea typeface="Arial"/>
                <a:cs typeface="Arial"/>
                <a:sym typeface="Arial"/>
              </a:rPr>
              <a:t>scientific findings.</a:t>
            </a:r>
            <a:endParaRPr sz="1700">
              <a:latin typeface="Arial"/>
              <a:ea typeface="Arial"/>
              <a:cs typeface="Arial"/>
              <a:sym typeface="Arial"/>
            </a:endParaRPr>
          </a:p>
          <a:p>
            <a:pPr indent="0" lvl="0" marL="0" rtl="0" algn="l">
              <a:lnSpc>
                <a:spcPct val="100000"/>
              </a:lnSpc>
              <a:spcBef>
                <a:spcPts val="1760"/>
              </a:spcBef>
              <a:spcAft>
                <a:spcPts val="0"/>
              </a:spcAft>
              <a:buNone/>
            </a:pPr>
            <a:r>
              <a:t/>
            </a:r>
            <a:endParaRPr sz="1700">
              <a:latin typeface="Arial"/>
              <a:ea typeface="Arial"/>
              <a:cs typeface="Arial"/>
              <a:sym typeface="Arial"/>
            </a:endParaRPr>
          </a:p>
          <a:p>
            <a:pPr indent="-164465" lvl="0" marL="189230" marR="892175" rtl="0" algn="just">
              <a:lnSpc>
                <a:spcPct val="116315"/>
              </a:lnSpc>
              <a:spcBef>
                <a:spcPts val="0"/>
              </a:spcBef>
              <a:spcAft>
                <a:spcPts val="0"/>
              </a:spcAft>
              <a:buClr>
                <a:srgbClr val="E4472B"/>
              </a:buClr>
              <a:buSzPts val="1700"/>
              <a:buFont typeface="Arial"/>
              <a:buChar char="•"/>
            </a:pPr>
            <a:r>
              <a:rPr lang="en-US" sz="1700">
                <a:solidFill>
                  <a:srgbClr val="262626"/>
                </a:solidFill>
                <a:latin typeface="Arial"/>
                <a:ea typeface="Arial"/>
                <a:cs typeface="Arial"/>
                <a:sym typeface="Arial"/>
              </a:rPr>
              <a:t>Open Science considers not only the transmitting of attitudes and understanding but also what benefits people could get from active interaction in and with science.</a:t>
            </a:r>
            <a:endParaRPr sz="1700">
              <a:latin typeface="Arial"/>
              <a:ea typeface="Arial"/>
              <a:cs typeface="Arial"/>
              <a:sym typeface="Arial"/>
            </a:endParaRPr>
          </a:p>
        </p:txBody>
      </p:sp>
      <p:sp>
        <p:nvSpPr>
          <p:cNvPr id="89" name="Google Shape;89;p6"/>
          <p:cNvSpPr txBox="1"/>
          <p:nvPr>
            <p:ph idx="11" type="ftr"/>
          </p:nvPr>
        </p:nvSpPr>
        <p:spPr>
          <a:xfrm>
            <a:off x="779189" y="6121605"/>
            <a:ext cx="1524000" cy="153035"/>
          </a:xfrm>
          <a:prstGeom prst="rect">
            <a:avLst/>
          </a:prstGeom>
          <a:noFill/>
          <a:ln>
            <a:noFill/>
          </a:ln>
        </p:spPr>
        <p:txBody>
          <a:bodyPr anchorCtr="0" anchor="t" bIns="0" lIns="0" spcFirstLastPara="1" rIns="0" wrap="square" tIns="1900">
            <a:spAutoFit/>
          </a:bodyPr>
          <a:lstStyle/>
          <a:p>
            <a:pPr indent="0" lvl="0" marL="12700" rtl="0" algn="l">
              <a:lnSpc>
                <a:spcPct val="100000"/>
              </a:lnSpc>
              <a:spcBef>
                <a:spcPts val="0"/>
              </a:spcBef>
              <a:spcAft>
                <a:spcPts val="0"/>
              </a:spcAft>
              <a:buNone/>
            </a:pPr>
            <a:r>
              <a:rPr lang="en-US"/>
              <a:t>Swedish National Data Service</a:t>
            </a:r>
            <a:endParaRPr/>
          </a:p>
        </p:txBody>
      </p:sp>
      <p:sp>
        <p:nvSpPr>
          <p:cNvPr id="90" name="Google Shape;90;p6"/>
          <p:cNvSpPr txBox="1"/>
          <p:nvPr>
            <p:ph idx="12" type="sldNum"/>
          </p:nvPr>
        </p:nvSpPr>
        <p:spPr>
          <a:xfrm>
            <a:off x="9605759" y="6121605"/>
            <a:ext cx="213563" cy="153035"/>
          </a:xfrm>
          <a:prstGeom prst="rect">
            <a:avLst/>
          </a:prstGeom>
          <a:noFill/>
          <a:ln>
            <a:noFill/>
          </a:ln>
        </p:spPr>
        <p:txBody>
          <a:bodyPr anchorCtr="0" anchor="t" bIns="0" lIns="0" spcFirstLastPara="1" rIns="0" wrap="square" tIns="1900">
            <a:spAutoFit/>
          </a:bodyPr>
          <a:lstStyle/>
          <a:p>
            <a:pPr indent="0" lvl="0" marL="98425" rtl="0" algn="l">
              <a:lnSpc>
                <a:spcPct val="100000"/>
              </a:lnSpc>
              <a:spcBef>
                <a:spcPts val="0"/>
              </a:spcBef>
              <a:spcAft>
                <a:spcPts val="0"/>
              </a:spcAft>
              <a:buNone/>
            </a:pPr>
            <a:fld id="{00000000-1234-1234-1234-123412341234}" type="slidenum">
              <a:rPr lang="en-US"/>
              <a:t>‹#›</a:t>
            </a:fld>
            <a:endParaRPr/>
          </a:p>
        </p:txBody>
      </p:sp>
      <p:sp>
        <p:nvSpPr>
          <p:cNvPr descr="$PPTXTitle" id="91" name="Google Shape;91;p6"/>
          <p:cNvSpPr txBox="1"/>
          <p:nvPr>
            <p:ph type="title"/>
          </p:nvPr>
        </p:nvSpPr>
        <p:spPr>
          <a:xfrm>
            <a:off x="1305416" y="1414955"/>
            <a:ext cx="8082567" cy="915669"/>
          </a:xfrm>
          <a:prstGeom prst="rect">
            <a:avLst/>
          </a:prstGeom>
          <a:noFill/>
          <a:ln>
            <a:noFill/>
          </a:ln>
        </p:spPr>
        <p:txBody>
          <a:bodyPr anchorCtr="0" anchor="t" bIns="0" lIns="0" spcFirstLastPara="1" rIns="0" wrap="square" tIns="225425">
            <a:spAutoFit/>
          </a:bodyPr>
          <a:lstStyle/>
          <a:p>
            <a:pPr indent="0" lvl="0" marL="758190" rtl="0" algn="l">
              <a:lnSpc>
                <a:spcPct val="100000"/>
              </a:lnSpc>
              <a:spcBef>
                <a:spcPts val="0"/>
              </a:spcBef>
              <a:spcAft>
                <a:spcPts val="0"/>
              </a:spcAft>
              <a:buNone/>
            </a:pPr>
            <a:r>
              <a:rPr lang="en-US"/>
              <a:t>WHY SCIENCE COMMUNICATION?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7"/>
          <p:cNvPicPr preferRelativeResize="0"/>
          <p:nvPr/>
        </p:nvPicPr>
        <p:blipFill rotWithShape="1">
          <a:blip r:embed="rId3">
            <a:alphaModFix/>
          </a:blip>
          <a:srcRect b="0" l="0" r="0" t="0"/>
          <a:stretch/>
        </p:blipFill>
        <p:spPr>
          <a:xfrm>
            <a:off x="2406698" y="1288872"/>
            <a:ext cx="5789141" cy="4162467"/>
          </a:xfrm>
          <a:prstGeom prst="rect">
            <a:avLst/>
          </a:prstGeom>
          <a:noFill/>
          <a:ln>
            <a:noFill/>
          </a:ln>
        </p:spPr>
      </p:pic>
      <p:sp>
        <p:nvSpPr>
          <p:cNvPr id="97" name="Google Shape;97;p7"/>
          <p:cNvSpPr txBox="1"/>
          <p:nvPr/>
        </p:nvSpPr>
        <p:spPr>
          <a:xfrm>
            <a:off x="1364075" y="5545725"/>
            <a:ext cx="7874400" cy="447900"/>
          </a:xfrm>
          <a:prstGeom prst="rect">
            <a:avLst/>
          </a:prstGeom>
          <a:noFill/>
          <a:ln>
            <a:noFill/>
          </a:ln>
        </p:spPr>
        <p:txBody>
          <a:bodyPr anchorCtr="0" anchor="t" bIns="0" lIns="0" spcFirstLastPara="1" rIns="0" wrap="square" tIns="12700">
            <a:spAutoFit/>
          </a:bodyPr>
          <a:lstStyle/>
          <a:p>
            <a:pPr indent="0" lvl="0" marL="0" rtl="0" algn="ctr">
              <a:lnSpc>
                <a:spcPct val="117499"/>
              </a:lnSpc>
              <a:spcBef>
                <a:spcPts val="0"/>
              </a:spcBef>
              <a:spcAft>
                <a:spcPts val="0"/>
              </a:spcAft>
              <a:buNone/>
            </a:pPr>
            <a:r>
              <a:rPr lang="en-US" sz="1300">
                <a:solidFill>
                  <a:srgbClr val="262626"/>
                </a:solidFill>
                <a:latin typeface="Arial"/>
                <a:ea typeface="Arial"/>
                <a:cs typeface="Arial"/>
                <a:sym typeface="Arial"/>
              </a:rPr>
              <a:t>From Secko, David M.; Amend, Elyse &amp; Friday, Terrine (2013). Four models of science journalism,</a:t>
            </a:r>
            <a:endParaRPr sz="1300">
              <a:latin typeface="Arial"/>
              <a:ea typeface="Arial"/>
              <a:cs typeface="Arial"/>
              <a:sym typeface="Arial"/>
            </a:endParaRPr>
          </a:p>
          <a:p>
            <a:pPr indent="0" lvl="0" marL="0" rtl="0" algn="ctr">
              <a:lnSpc>
                <a:spcPct val="117499"/>
              </a:lnSpc>
              <a:spcBef>
                <a:spcPts val="0"/>
              </a:spcBef>
              <a:spcAft>
                <a:spcPts val="0"/>
              </a:spcAft>
              <a:buNone/>
            </a:pPr>
            <a:r>
              <a:rPr i="1" lang="en-US" sz="1300">
                <a:solidFill>
                  <a:srgbClr val="262626"/>
                </a:solidFill>
                <a:latin typeface="Arial"/>
                <a:ea typeface="Arial"/>
                <a:cs typeface="Arial"/>
                <a:sym typeface="Arial"/>
              </a:rPr>
              <a:t>Journalism Practice </a:t>
            </a:r>
            <a:r>
              <a:rPr lang="en-US" sz="1300">
                <a:solidFill>
                  <a:srgbClr val="262626"/>
                </a:solidFill>
                <a:latin typeface="Arial"/>
                <a:ea typeface="Arial"/>
                <a:cs typeface="Arial"/>
                <a:sym typeface="Arial"/>
              </a:rPr>
              <a:t>7(1), 62–80. DOI: </a:t>
            </a:r>
            <a:r>
              <a:rPr lang="en-US" sz="1300" u="sng">
                <a:solidFill>
                  <a:schemeClr val="hlink"/>
                </a:solidFill>
                <a:latin typeface="Arial"/>
                <a:ea typeface="Arial"/>
                <a:cs typeface="Arial"/>
                <a:sym typeface="Arial"/>
                <a:hlinkClick r:id="rId4"/>
              </a:rPr>
              <a:t>10.1080/17512786.2012.691351</a:t>
            </a:r>
            <a:endParaRPr sz="1300">
              <a:latin typeface="Arial"/>
              <a:ea typeface="Arial"/>
              <a:cs typeface="Arial"/>
              <a:sym typeface="Arial"/>
            </a:endParaRPr>
          </a:p>
        </p:txBody>
      </p:sp>
      <p:sp>
        <p:nvSpPr>
          <p:cNvPr id="98" name="Google Shape;98;p7"/>
          <p:cNvSpPr txBox="1"/>
          <p:nvPr>
            <p:ph idx="11" type="ftr"/>
          </p:nvPr>
        </p:nvSpPr>
        <p:spPr>
          <a:xfrm>
            <a:off x="779189" y="6121605"/>
            <a:ext cx="1524000" cy="153035"/>
          </a:xfrm>
          <a:prstGeom prst="rect">
            <a:avLst/>
          </a:prstGeom>
          <a:noFill/>
          <a:ln>
            <a:noFill/>
          </a:ln>
        </p:spPr>
        <p:txBody>
          <a:bodyPr anchorCtr="0" anchor="t" bIns="0" lIns="0" spcFirstLastPara="1" rIns="0" wrap="square" tIns="1900">
            <a:spAutoFit/>
          </a:bodyPr>
          <a:lstStyle/>
          <a:p>
            <a:pPr indent="0" lvl="0" marL="12700" rtl="0" algn="l">
              <a:lnSpc>
                <a:spcPct val="100000"/>
              </a:lnSpc>
              <a:spcBef>
                <a:spcPts val="0"/>
              </a:spcBef>
              <a:spcAft>
                <a:spcPts val="0"/>
              </a:spcAft>
              <a:buNone/>
            </a:pPr>
            <a:r>
              <a:rPr lang="en-US"/>
              <a:t>Swedish National Data Service</a:t>
            </a:r>
            <a:endParaRPr/>
          </a:p>
        </p:txBody>
      </p:sp>
      <p:sp>
        <p:nvSpPr>
          <p:cNvPr id="99" name="Google Shape;99;p7"/>
          <p:cNvSpPr txBox="1"/>
          <p:nvPr>
            <p:ph idx="12" type="sldNum"/>
          </p:nvPr>
        </p:nvSpPr>
        <p:spPr>
          <a:xfrm>
            <a:off x="9605759" y="6121605"/>
            <a:ext cx="213563" cy="153035"/>
          </a:xfrm>
          <a:prstGeom prst="rect">
            <a:avLst/>
          </a:prstGeom>
          <a:noFill/>
          <a:ln>
            <a:noFill/>
          </a:ln>
        </p:spPr>
        <p:txBody>
          <a:bodyPr anchorCtr="0" anchor="t" bIns="0" lIns="0" spcFirstLastPara="1" rIns="0" wrap="square" tIns="1900">
            <a:spAutoFit/>
          </a:bodyPr>
          <a:lstStyle/>
          <a:p>
            <a:pPr indent="0" lvl="0" marL="98425" rtl="0" algn="l">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descr="$PPTXTitle" id="104" name="Google Shape;104;p8"/>
          <p:cNvSpPr txBox="1"/>
          <p:nvPr>
            <p:ph type="title"/>
          </p:nvPr>
        </p:nvSpPr>
        <p:spPr>
          <a:xfrm>
            <a:off x="1461049" y="1556600"/>
            <a:ext cx="7362300" cy="243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500">
                <a:solidFill>
                  <a:srgbClr val="000000"/>
                </a:solidFill>
              </a:rPr>
              <a:t>SCHOLARLY COMMUNICATION: What do the scholarly community do?</a:t>
            </a:r>
            <a:endParaRPr sz="1500"/>
          </a:p>
        </p:txBody>
      </p:sp>
      <p:sp>
        <p:nvSpPr>
          <p:cNvPr id="105" name="Google Shape;105;p8"/>
          <p:cNvSpPr txBox="1"/>
          <p:nvPr>
            <p:ph idx="11" type="ftr"/>
          </p:nvPr>
        </p:nvSpPr>
        <p:spPr>
          <a:xfrm>
            <a:off x="779189" y="6121605"/>
            <a:ext cx="1524000" cy="153035"/>
          </a:xfrm>
          <a:prstGeom prst="rect">
            <a:avLst/>
          </a:prstGeom>
          <a:noFill/>
          <a:ln>
            <a:noFill/>
          </a:ln>
        </p:spPr>
        <p:txBody>
          <a:bodyPr anchorCtr="0" anchor="t" bIns="0" lIns="0" spcFirstLastPara="1" rIns="0" wrap="square" tIns="1900">
            <a:spAutoFit/>
          </a:bodyPr>
          <a:lstStyle/>
          <a:p>
            <a:pPr indent="0" lvl="0" marL="12700" rtl="0" algn="l">
              <a:lnSpc>
                <a:spcPct val="100000"/>
              </a:lnSpc>
              <a:spcBef>
                <a:spcPts val="0"/>
              </a:spcBef>
              <a:spcAft>
                <a:spcPts val="0"/>
              </a:spcAft>
              <a:buNone/>
            </a:pPr>
            <a:r>
              <a:rPr lang="en-US"/>
              <a:t>Swedish National Data Service</a:t>
            </a:r>
            <a:endParaRPr/>
          </a:p>
        </p:txBody>
      </p:sp>
      <p:sp>
        <p:nvSpPr>
          <p:cNvPr id="106" name="Google Shape;106;p8"/>
          <p:cNvSpPr txBox="1"/>
          <p:nvPr>
            <p:ph idx="12" type="sldNum"/>
          </p:nvPr>
        </p:nvSpPr>
        <p:spPr>
          <a:xfrm>
            <a:off x="9605759" y="6121605"/>
            <a:ext cx="213563" cy="153035"/>
          </a:xfrm>
          <a:prstGeom prst="rect">
            <a:avLst/>
          </a:prstGeom>
          <a:noFill/>
          <a:ln>
            <a:noFill/>
          </a:ln>
        </p:spPr>
        <p:txBody>
          <a:bodyPr anchorCtr="0" anchor="t" bIns="0" lIns="0" spcFirstLastPara="1" rIns="0" wrap="square" tIns="1900">
            <a:spAutoFit/>
          </a:bodyPr>
          <a:lstStyle/>
          <a:p>
            <a:pPr indent="0" lvl="0" marL="98425" rtl="0" algn="l">
              <a:lnSpc>
                <a:spcPct val="100000"/>
              </a:lnSpc>
              <a:spcBef>
                <a:spcPts val="0"/>
              </a:spcBef>
              <a:spcAft>
                <a:spcPts val="0"/>
              </a:spcAft>
              <a:buNone/>
            </a:pPr>
            <a:fld id="{00000000-1234-1234-1234-123412341234}" type="slidenum">
              <a:rPr lang="en-US"/>
              <a:t>‹#›</a:t>
            </a:fld>
            <a:endParaRPr/>
          </a:p>
        </p:txBody>
      </p:sp>
      <p:sp>
        <p:nvSpPr>
          <p:cNvPr id="107" name="Google Shape;107;p8"/>
          <p:cNvSpPr txBox="1"/>
          <p:nvPr/>
        </p:nvSpPr>
        <p:spPr>
          <a:xfrm>
            <a:off x="1461049" y="1788150"/>
            <a:ext cx="8205300" cy="3813900"/>
          </a:xfrm>
          <a:prstGeom prst="rect">
            <a:avLst/>
          </a:prstGeom>
          <a:noFill/>
          <a:ln>
            <a:noFill/>
          </a:ln>
        </p:spPr>
        <p:txBody>
          <a:bodyPr anchorCtr="0" anchor="t" bIns="0" lIns="0" spcFirstLastPara="1" rIns="0" wrap="square" tIns="73650">
            <a:spAutoFit/>
          </a:bodyPr>
          <a:lstStyle/>
          <a:p>
            <a:pPr indent="-260350" lvl="0" marL="279400" rtl="0" algn="l">
              <a:lnSpc>
                <a:spcPct val="100000"/>
              </a:lnSpc>
              <a:spcBef>
                <a:spcPts val="0"/>
              </a:spcBef>
              <a:spcAft>
                <a:spcPts val="0"/>
              </a:spcAft>
              <a:buSzPts val="1500"/>
              <a:buFont typeface="Noto Sans Symbols"/>
              <a:buChar char="□"/>
            </a:pPr>
            <a:r>
              <a:rPr lang="en-US" sz="1500">
                <a:latin typeface="Arial"/>
                <a:ea typeface="Arial"/>
                <a:cs typeface="Arial"/>
                <a:sym typeface="Arial"/>
              </a:rPr>
              <a:t>scientific process (primary research)</a:t>
            </a:r>
            <a:endParaRPr sz="1500">
              <a:latin typeface="Arial"/>
              <a:ea typeface="Arial"/>
              <a:cs typeface="Arial"/>
              <a:sym typeface="Arial"/>
            </a:endParaRPr>
          </a:p>
          <a:p>
            <a:pPr indent="-260350" lvl="0" marL="279400" rtl="0" algn="l">
              <a:lnSpc>
                <a:spcPct val="100000"/>
              </a:lnSpc>
              <a:spcBef>
                <a:spcPts val="480"/>
              </a:spcBef>
              <a:spcAft>
                <a:spcPts val="0"/>
              </a:spcAft>
              <a:buSzPts val="1500"/>
              <a:buFont typeface="Noto Sans Symbols"/>
              <a:buChar char="□"/>
            </a:pPr>
            <a:r>
              <a:rPr lang="en-US" sz="1500">
                <a:latin typeface="Arial"/>
                <a:ea typeface="Arial"/>
                <a:cs typeface="Arial"/>
                <a:sym typeface="Arial"/>
              </a:rPr>
              <a:t>results are examined (peer-review process)</a:t>
            </a:r>
            <a:endParaRPr sz="1500">
              <a:latin typeface="Arial"/>
              <a:ea typeface="Arial"/>
              <a:cs typeface="Arial"/>
              <a:sym typeface="Arial"/>
            </a:endParaRPr>
          </a:p>
          <a:p>
            <a:pPr indent="-260350" lvl="0" marL="279400" rtl="0" algn="l">
              <a:lnSpc>
                <a:spcPct val="100000"/>
              </a:lnSpc>
              <a:spcBef>
                <a:spcPts val="384"/>
              </a:spcBef>
              <a:spcAft>
                <a:spcPts val="0"/>
              </a:spcAft>
              <a:buSzPts val="1500"/>
              <a:buFont typeface="Noto Sans Symbols"/>
              <a:buChar char="□"/>
            </a:pPr>
            <a:r>
              <a:rPr lang="en-US" sz="1500">
                <a:latin typeface="Arial"/>
                <a:ea typeface="Arial"/>
                <a:cs typeface="Arial"/>
                <a:sym typeface="Arial"/>
              </a:rPr>
              <a:t>dissemination (articles and presentations)</a:t>
            </a:r>
            <a:endParaRPr sz="1500">
              <a:latin typeface="Arial"/>
              <a:ea typeface="Arial"/>
              <a:cs typeface="Arial"/>
              <a:sym typeface="Arial"/>
            </a:endParaRPr>
          </a:p>
          <a:p>
            <a:pPr indent="0" lvl="0" marL="457200" rtl="0" algn="l">
              <a:lnSpc>
                <a:spcPct val="100000"/>
              </a:lnSpc>
              <a:spcBef>
                <a:spcPts val="1675"/>
              </a:spcBef>
              <a:spcAft>
                <a:spcPts val="0"/>
              </a:spcAft>
              <a:buNone/>
            </a:pPr>
            <a:r>
              <a:rPr b="1" lang="en-US" sz="4600">
                <a:solidFill>
                  <a:srgbClr val="C00000"/>
                </a:solidFill>
                <a:latin typeface="Arial"/>
                <a:ea typeface="Arial"/>
                <a:cs typeface="Arial"/>
                <a:sym typeface="Arial"/>
              </a:rPr>
              <a:t>SCIENTIFIC </a:t>
            </a:r>
            <a:r>
              <a:rPr b="1" lang="en-US" sz="4600">
                <a:solidFill>
                  <a:srgbClr val="262626"/>
                </a:solidFill>
                <a:latin typeface="Arial"/>
                <a:ea typeface="Arial"/>
                <a:cs typeface="Arial"/>
                <a:sym typeface="Arial"/>
              </a:rPr>
              <a:t>LITERACY</a:t>
            </a:r>
            <a:endParaRPr sz="4600">
              <a:latin typeface="Arial"/>
              <a:ea typeface="Arial"/>
              <a:cs typeface="Arial"/>
              <a:sym typeface="Arial"/>
            </a:endParaRPr>
          </a:p>
          <a:p>
            <a:pPr indent="0" lvl="0" marL="12700" rtl="0" algn="l">
              <a:lnSpc>
                <a:spcPct val="100000"/>
              </a:lnSpc>
              <a:spcBef>
                <a:spcPts val="2570"/>
              </a:spcBef>
              <a:spcAft>
                <a:spcPts val="0"/>
              </a:spcAft>
              <a:buNone/>
            </a:pPr>
            <a:r>
              <a:rPr b="1" lang="en-US" sz="1500">
                <a:solidFill>
                  <a:srgbClr val="262626"/>
                </a:solidFill>
                <a:latin typeface="Arial"/>
                <a:ea typeface="Arial"/>
                <a:cs typeface="Arial"/>
                <a:sym typeface="Arial"/>
              </a:rPr>
              <a:t>SCIENCE COMMUNICATION: What strengthens public understanding of science?</a:t>
            </a:r>
            <a:endParaRPr sz="1500">
              <a:latin typeface="Arial"/>
              <a:ea typeface="Arial"/>
              <a:cs typeface="Arial"/>
              <a:sym typeface="Arial"/>
            </a:endParaRPr>
          </a:p>
          <a:p>
            <a:pPr indent="-216535" lvl="0" marL="234950" marR="185420" rtl="0" algn="l">
              <a:lnSpc>
                <a:spcPct val="118750"/>
              </a:lnSpc>
              <a:spcBef>
                <a:spcPts val="465"/>
              </a:spcBef>
              <a:spcAft>
                <a:spcPts val="0"/>
              </a:spcAft>
              <a:buClr>
                <a:srgbClr val="262626"/>
              </a:buClr>
              <a:buSzPts val="1500"/>
              <a:buFont typeface="Noto Sans Symbols"/>
              <a:buChar char="□"/>
            </a:pPr>
            <a:r>
              <a:rPr lang="en-US" sz="1500">
                <a:solidFill>
                  <a:srgbClr val="262626"/>
                </a:solidFill>
                <a:latin typeface="Arial"/>
                <a:ea typeface="Arial"/>
                <a:cs typeface="Arial"/>
                <a:sym typeface="Arial"/>
              </a:rPr>
              <a:t>a vocabulary of basic scientific constructs sufficient to read competing news stories in a newspaper or magazine (content)</a:t>
            </a:r>
            <a:endParaRPr sz="1500">
              <a:latin typeface="Arial"/>
              <a:ea typeface="Arial"/>
              <a:cs typeface="Arial"/>
              <a:sym typeface="Arial"/>
            </a:endParaRPr>
          </a:p>
          <a:p>
            <a:pPr indent="-215900" lvl="0" marL="234950" rtl="0" algn="l">
              <a:lnSpc>
                <a:spcPct val="100000"/>
              </a:lnSpc>
              <a:spcBef>
                <a:spcPts val="320"/>
              </a:spcBef>
              <a:spcAft>
                <a:spcPts val="0"/>
              </a:spcAft>
              <a:buClr>
                <a:srgbClr val="262626"/>
              </a:buClr>
              <a:buSzPts val="1500"/>
              <a:buFont typeface="Noto Sans Symbols"/>
              <a:buChar char="□"/>
            </a:pPr>
            <a:r>
              <a:rPr lang="en-US" sz="1500">
                <a:solidFill>
                  <a:srgbClr val="262626"/>
                </a:solidFill>
                <a:latin typeface="Arial"/>
                <a:ea typeface="Arial"/>
                <a:cs typeface="Arial"/>
                <a:sym typeface="Arial"/>
              </a:rPr>
              <a:t>an understanding of the process or nature of scientific inquiry (process)</a:t>
            </a:r>
            <a:endParaRPr sz="1500">
              <a:latin typeface="Arial"/>
              <a:ea typeface="Arial"/>
              <a:cs typeface="Arial"/>
              <a:sym typeface="Arial"/>
            </a:endParaRPr>
          </a:p>
          <a:p>
            <a:pPr indent="-216535" lvl="0" marL="234950" marR="175260" rtl="0" algn="l">
              <a:lnSpc>
                <a:spcPct val="112500"/>
              </a:lnSpc>
              <a:spcBef>
                <a:spcPts val="640"/>
              </a:spcBef>
              <a:spcAft>
                <a:spcPts val="0"/>
              </a:spcAft>
              <a:buClr>
                <a:srgbClr val="262626"/>
              </a:buClr>
              <a:buSzPts val="1500"/>
              <a:buFont typeface="Noto Sans Symbols"/>
              <a:buChar char="□"/>
            </a:pPr>
            <a:r>
              <a:rPr lang="en-US" sz="1500">
                <a:solidFill>
                  <a:srgbClr val="262626"/>
                </a:solidFill>
                <a:latin typeface="Arial"/>
                <a:ea typeface="Arial"/>
                <a:cs typeface="Arial"/>
                <a:sym typeface="Arial"/>
              </a:rPr>
              <a:t>some level of understanding of the impact of science and technology on individuals and on society (social factors)</a:t>
            </a:r>
            <a:endParaRPr sz="150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9"/>
          <p:cNvSpPr txBox="1"/>
          <p:nvPr/>
        </p:nvSpPr>
        <p:spPr>
          <a:xfrm>
            <a:off x="3286038" y="5669450"/>
            <a:ext cx="4748100" cy="383700"/>
          </a:xfrm>
          <a:prstGeom prst="rect">
            <a:avLst/>
          </a:prstGeom>
          <a:noFill/>
          <a:ln>
            <a:noFill/>
          </a:ln>
        </p:spPr>
        <p:txBody>
          <a:bodyPr anchorCtr="0" anchor="t" bIns="0" lIns="0" spcFirstLastPara="1" rIns="0" wrap="square" tIns="12700">
            <a:spAutoFit/>
          </a:bodyPr>
          <a:lstStyle/>
          <a:p>
            <a:pPr indent="0" lvl="0" marL="0" rtl="0" algn="ctr">
              <a:lnSpc>
                <a:spcPct val="119090"/>
              </a:lnSpc>
              <a:spcBef>
                <a:spcPts val="0"/>
              </a:spcBef>
              <a:spcAft>
                <a:spcPts val="0"/>
              </a:spcAft>
              <a:buNone/>
            </a:pPr>
            <a:r>
              <a:rPr lang="en-US" sz="1100" u="sng">
                <a:solidFill>
                  <a:schemeClr val="hlink"/>
                </a:solidFill>
                <a:latin typeface="Arial"/>
                <a:ea typeface="Arial"/>
                <a:cs typeface="Arial"/>
                <a:sym typeface="Arial"/>
                <a:hlinkClick r:id="rId3"/>
              </a:rPr>
              <a:t>Burns et al. (2003) Science communication: a contemporary definition.</a:t>
            </a:r>
            <a:endParaRPr sz="1100">
              <a:latin typeface="Arial"/>
              <a:ea typeface="Arial"/>
              <a:cs typeface="Arial"/>
              <a:sym typeface="Arial"/>
            </a:endParaRPr>
          </a:p>
          <a:p>
            <a:pPr indent="0" lvl="0" marL="0" rtl="0" algn="ctr">
              <a:lnSpc>
                <a:spcPct val="119090"/>
              </a:lnSpc>
              <a:spcBef>
                <a:spcPts val="0"/>
              </a:spcBef>
              <a:spcAft>
                <a:spcPts val="0"/>
              </a:spcAft>
              <a:buNone/>
            </a:pPr>
            <a:r>
              <a:rPr i="1" lang="en-US" sz="1100" u="sng">
                <a:solidFill>
                  <a:schemeClr val="hlink"/>
                </a:solidFill>
                <a:latin typeface="Arial"/>
                <a:ea typeface="Arial"/>
                <a:cs typeface="Arial"/>
                <a:sym typeface="Arial"/>
                <a:hlinkClick r:id="rId4"/>
              </a:rPr>
              <a:t>Public Understanding of Science </a:t>
            </a:r>
            <a:r>
              <a:rPr lang="en-US" sz="1100" u="sng">
                <a:solidFill>
                  <a:schemeClr val="hlink"/>
                </a:solidFill>
                <a:latin typeface="Arial"/>
                <a:ea typeface="Arial"/>
                <a:cs typeface="Arial"/>
                <a:sym typeface="Arial"/>
                <a:hlinkClick r:id="rId5"/>
              </a:rPr>
              <a:t>Vol 12(2)</a:t>
            </a:r>
            <a:r>
              <a:rPr lang="en-US" sz="1100" u="none">
                <a:solidFill>
                  <a:srgbClr val="262626"/>
                </a:solidFill>
                <a:latin typeface="Arial"/>
                <a:ea typeface="Arial"/>
                <a:cs typeface="Arial"/>
                <a:sym typeface="Arial"/>
              </a:rPr>
              <a:t>, p. 193</a:t>
            </a:r>
            <a:endParaRPr sz="1100">
              <a:latin typeface="Arial"/>
              <a:ea typeface="Arial"/>
              <a:cs typeface="Arial"/>
              <a:sym typeface="Arial"/>
            </a:endParaRPr>
          </a:p>
        </p:txBody>
      </p:sp>
      <p:grpSp>
        <p:nvGrpSpPr>
          <p:cNvPr id="113" name="Google Shape;113;p9"/>
          <p:cNvGrpSpPr/>
          <p:nvPr/>
        </p:nvGrpSpPr>
        <p:grpSpPr>
          <a:xfrm>
            <a:off x="1867452" y="1777887"/>
            <a:ext cx="7374566" cy="3891553"/>
            <a:chOff x="1867452" y="1777887"/>
            <a:chExt cx="7374566" cy="3891553"/>
          </a:xfrm>
        </p:grpSpPr>
        <p:pic>
          <p:nvPicPr>
            <p:cNvPr id="114" name="Google Shape;114;p9"/>
            <p:cNvPicPr preferRelativeResize="0"/>
            <p:nvPr/>
          </p:nvPicPr>
          <p:blipFill rotWithShape="1">
            <a:blip r:embed="rId6">
              <a:alphaModFix/>
            </a:blip>
            <a:srcRect b="0" l="0" r="0" t="0"/>
            <a:stretch/>
          </p:blipFill>
          <p:spPr>
            <a:xfrm>
              <a:off x="1867452" y="1777887"/>
              <a:ext cx="7374566" cy="3891553"/>
            </a:xfrm>
            <a:prstGeom prst="rect">
              <a:avLst/>
            </a:prstGeom>
            <a:noFill/>
            <a:ln>
              <a:noFill/>
            </a:ln>
          </p:spPr>
        </p:pic>
        <p:sp>
          <p:nvSpPr>
            <p:cNvPr id="115" name="Google Shape;115;p9"/>
            <p:cNvSpPr/>
            <p:nvPr/>
          </p:nvSpPr>
          <p:spPr>
            <a:xfrm>
              <a:off x="6219965" y="1941156"/>
              <a:ext cx="1165225" cy="802005"/>
            </a:xfrm>
            <a:custGeom>
              <a:rect b="b" l="l" r="r" t="t"/>
              <a:pathLst>
                <a:path extrusionOk="0" h="802005" w="1165225">
                  <a:moveTo>
                    <a:pt x="650989" y="400723"/>
                  </a:moveTo>
                  <a:lnTo>
                    <a:pt x="0" y="400723"/>
                  </a:lnTo>
                  <a:lnTo>
                    <a:pt x="0" y="590473"/>
                  </a:lnTo>
                  <a:lnTo>
                    <a:pt x="650989" y="590473"/>
                  </a:lnTo>
                  <a:lnTo>
                    <a:pt x="650989" y="400723"/>
                  </a:lnTo>
                  <a:close/>
                </a:path>
                <a:path extrusionOk="0" h="802005" w="1165225">
                  <a:moveTo>
                    <a:pt x="820902" y="200355"/>
                  </a:moveTo>
                  <a:lnTo>
                    <a:pt x="348678" y="200355"/>
                  </a:lnTo>
                  <a:lnTo>
                    <a:pt x="348678" y="390105"/>
                  </a:lnTo>
                  <a:lnTo>
                    <a:pt x="820902" y="390105"/>
                  </a:lnTo>
                  <a:lnTo>
                    <a:pt x="820902" y="200355"/>
                  </a:lnTo>
                  <a:close/>
                </a:path>
                <a:path extrusionOk="0" h="802005" w="1165225">
                  <a:moveTo>
                    <a:pt x="863384" y="611708"/>
                  </a:moveTo>
                  <a:lnTo>
                    <a:pt x="212394" y="611708"/>
                  </a:lnTo>
                  <a:lnTo>
                    <a:pt x="212394" y="801458"/>
                  </a:lnTo>
                  <a:lnTo>
                    <a:pt x="863384" y="801458"/>
                  </a:lnTo>
                  <a:lnTo>
                    <a:pt x="863384" y="611708"/>
                  </a:lnTo>
                  <a:close/>
                </a:path>
                <a:path extrusionOk="0" h="802005" w="1165225">
                  <a:moveTo>
                    <a:pt x="1164805" y="0"/>
                  </a:moveTo>
                  <a:lnTo>
                    <a:pt x="773112" y="0"/>
                  </a:lnTo>
                  <a:lnTo>
                    <a:pt x="773112" y="189738"/>
                  </a:lnTo>
                  <a:lnTo>
                    <a:pt x="1164805" y="189738"/>
                  </a:lnTo>
                  <a:lnTo>
                    <a:pt x="1164805" y="0"/>
                  </a:lnTo>
                  <a:close/>
                </a:path>
              </a:pathLst>
            </a:custGeom>
            <a:solidFill>
              <a:srgbClr val="EF9180">
                <a:alpha val="38039"/>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16" name="Google Shape;116;p9"/>
          <p:cNvSpPr txBox="1"/>
          <p:nvPr>
            <p:ph idx="11" type="ftr"/>
          </p:nvPr>
        </p:nvSpPr>
        <p:spPr>
          <a:xfrm>
            <a:off x="779189" y="6121605"/>
            <a:ext cx="1524000" cy="153035"/>
          </a:xfrm>
          <a:prstGeom prst="rect">
            <a:avLst/>
          </a:prstGeom>
          <a:noFill/>
          <a:ln>
            <a:noFill/>
          </a:ln>
        </p:spPr>
        <p:txBody>
          <a:bodyPr anchorCtr="0" anchor="t" bIns="0" lIns="0" spcFirstLastPara="1" rIns="0" wrap="square" tIns="1900">
            <a:spAutoFit/>
          </a:bodyPr>
          <a:lstStyle/>
          <a:p>
            <a:pPr indent="0" lvl="0" marL="12700" rtl="0" algn="l">
              <a:lnSpc>
                <a:spcPct val="100000"/>
              </a:lnSpc>
              <a:spcBef>
                <a:spcPts val="0"/>
              </a:spcBef>
              <a:spcAft>
                <a:spcPts val="0"/>
              </a:spcAft>
              <a:buNone/>
            </a:pPr>
            <a:r>
              <a:rPr lang="en-US"/>
              <a:t>Swedish National Data Service</a:t>
            </a:r>
            <a:endParaRPr/>
          </a:p>
        </p:txBody>
      </p:sp>
      <p:sp>
        <p:nvSpPr>
          <p:cNvPr id="117" name="Google Shape;117;p9"/>
          <p:cNvSpPr txBox="1"/>
          <p:nvPr>
            <p:ph idx="12" type="sldNum"/>
          </p:nvPr>
        </p:nvSpPr>
        <p:spPr>
          <a:xfrm>
            <a:off x="9605759" y="6121605"/>
            <a:ext cx="213563" cy="153035"/>
          </a:xfrm>
          <a:prstGeom prst="rect">
            <a:avLst/>
          </a:prstGeom>
          <a:noFill/>
          <a:ln>
            <a:noFill/>
          </a:ln>
        </p:spPr>
        <p:txBody>
          <a:bodyPr anchorCtr="0" anchor="t" bIns="0" lIns="0" spcFirstLastPara="1" rIns="0" wrap="square" tIns="1900">
            <a:spAutoFit/>
          </a:bodyPr>
          <a:lstStyle/>
          <a:p>
            <a:pPr indent="0" lvl="0" marL="98425" rtl="0" algn="l">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2026-05-26T09:45:56Z</dcterms:created>
  <dc:creator>Karin Westin Tikkanen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2026-05-08T00:00:00Z</vt:filetime>
  </property>
  <property fmtid="{D5CDD505-2E9C-101B-9397-08002B2CF9AE}" pid="3" name="Creator">
    <vt:lpwstr>PowerPoint</vt:lpwstr>
  </property>
  <property fmtid="{D5CDD505-2E9C-101B-9397-08002B2CF9AE}" pid="4" name="LastSaved">
    <vt:filetime>2026-05-26T00:00:00Z</vt:filetime>
  </property>
  <property fmtid="{D5CDD505-2E9C-101B-9397-08002B2CF9AE}" pid="5" name="Producer">
    <vt:lpwstr>macOS Version 26.4.1 (bygge 25E253) Quartz PDFContext</vt:lpwstr>
  </property>
</Properties>
</file>