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6858000" cx="12192000"/>
  <p:notesSz cx="12192000" cy="6858000"/>
  <p:embeddedFontLst>
    <p:embeddedFont>
      <p:font typeface="Tahoma"/>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000000"/>
          </p15:clr>
        </p15:guide>
        <p15:guide id="2" pos="2160">
          <p15:clr>
            <a:srgbClr val="000000"/>
          </p15:clr>
        </p15:guide>
      </p15:sldGuideLst>
    </p:ext>
    <p:ext uri="GoogleSlidesCustomDataVersion2">
      <go:slidesCustomData xmlns:go="http://customooxmlschemas.google.com/" r:id="rId37" roundtripDataSignature="AMtx7mjs3lL0dafKmBpwI/ZJuiKyFEk/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Tahoma-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customschemas.google.com/relationships/presentationmetadata" Target="metadata"/><Relationship Id="rId14" Type="http://schemas.openxmlformats.org/officeDocument/2006/relationships/slide" Target="slides/slide9.xml"/><Relationship Id="rId36" Type="http://schemas.openxmlformats.org/officeDocument/2006/relationships/font" Target="fonts/Tahoma-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p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1: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0: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2: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3: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4: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5: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5: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6: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7: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8: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9: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9: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0: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1: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2: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3: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4: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5: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5: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6: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7: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8: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9: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9: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4: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5: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5: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6: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7: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8: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9: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9: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1" name="Shape 11"/>
        <p:cNvGrpSpPr/>
        <p:nvPr/>
      </p:nvGrpSpPr>
      <p:grpSpPr>
        <a:xfrm>
          <a:off x="0" y="0"/>
          <a:ext cx="0" cy="0"/>
          <a:chOff x="0" y="0"/>
          <a:chExt cx="0" cy="0"/>
        </a:xfrm>
      </p:grpSpPr>
      <p:sp>
        <p:nvSpPr>
          <p:cNvPr id="12" name="Google Shape;12;p31"/>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1"/>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31"/>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sp>
        <p:nvSpPr>
          <p:cNvPr id="16" name="Google Shape;16;p32"/>
          <p:cNvSpPr txBox="1"/>
          <p:nvPr>
            <p:ph type="ctrTitle"/>
          </p:nvPr>
        </p:nvSpPr>
        <p:spPr>
          <a:xfrm>
            <a:off x="708468" y="2389123"/>
            <a:ext cx="10467975" cy="6350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2400">
                <a:solidFill>
                  <a:srgbClr val="21212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2"/>
          <p:cNvSpPr txBox="1"/>
          <p:nvPr>
            <p:ph idx="1" type="subTitle"/>
          </p:nvPr>
        </p:nvSpPr>
        <p:spPr>
          <a:xfrm>
            <a:off x="683068" y="4135225"/>
            <a:ext cx="8221980" cy="9398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2000">
                <a:solidFill>
                  <a:schemeClr val="dk1"/>
                </a:solidFill>
                <a:latin typeface="Tahoma"/>
                <a:ea typeface="Tahoma"/>
                <a:cs typeface="Tahoma"/>
                <a:sym typeface="Tahom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2"/>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2"/>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32"/>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bg>
      <p:bgPr>
        <a:solidFill>
          <a:schemeClr val="lt1"/>
        </a:solidFill>
      </p:bgPr>
    </p:bg>
    <p:spTree>
      <p:nvGrpSpPr>
        <p:cNvPr id="21" name="Shape 21"/>
        <p:cNvGrpSpPr/>
        <p:nvPr/>
      </p:nvGrpSpPr>
      <p:grpSpPr>
        <a:xfrm>
          <a:off x="0" y="0"/>
          <a:ext cx="0" cy="0"/>
          <a:chOff x="0" y="0"/>
          <a:chExt cx="0" cy="0"/>
        </a:xfrm>
      </p:grpSpPr>
      <p:sp>
        <p:nvSpPr>
          <p:cNvPr id="22" name="Google Shape;22;p33"/>
          <p:cNvSpPr/>
          <p:nvPr/>
        </p:nvSpPr>
        <p:spPr>
          <a:xfrm>
            <a:off x="0" y="0"/>
            <a:ext cx="12192000" cy="6064885"/>
          </a:xfrm>
          <a:custGeom>
            <a:rect b="b" l="l" r="r" t="t"/>
            <a:pathLst>
              <a:path extrusionOk="0" h="6064885" w="12192000">
                <a:moveTo>
                  <a:pt x="0" y="6064618"/>
                </a:moveTo>
                <a:lnTo>
                  <a:pt x="12192000" y="6064618"/>
                </a:lnTo>
                <a:lnTo>
                  <a:pt x="12192000" y="0"/>
                </a:lnTo>
                <a:lnTo>
                  <a:pt x="0" y="0"/>
                </a:lnTo>
                <a:lnTo>
                  <a:pt x="0" y="6064618"/>
                </a:lnTo>
                <a:close/>
              </a:path>
            </a:pathLst>
          </a:custGeom>
          <a:solidFill>
            <a:srgbClr val="F7DF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 name="Google Shape;23;p33"/>
          <p:cNvSpPr/>
          <p:nvPr/>
        </p:nvSpPr>
        <p:spPr>
          <a:xfrm>
            <a:off x="0" y="6064618"/>
            <a:ext cx="12192000" cy="793750"/>
          </a:xfrm>
          <a:custGeom>
            <a:rect b="b" l="l" r="r" t="t"/>
            <a:pathLst>
              <a:path extrusionOk="0" h="793750" w="12192000">
                <a:moveTo>
                  <a:pt x="12192000" y="0"/>
                </a:moveTo>
                <a:lnTo>
                  <a:pt x="0" y="0"/>
                </a:lnTo>
                <a:lnTo>
                  <a:pt x="0" y="793381"/>
                </a:lnTo>
                <a:lnTo>
                  <a:pt x="12192000" y="793381"/>
                </a:lnTo>
                <a:lnTo>
                  <a:pt x="12192000" y="0"/>
                </a:lnTo>
                <a:close/>
              </a:path>
            </a:pathLst>
          </a:custGeom>
          <a:solidFill>
            <a:srgbClr val="21212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4" name="Google Shape;24;p33"/>
          <p:cNvPicPr preferRelativeResize="0"/>
          <p:nvPr/>
        </p:nvPicPr>
        <p:blipFill rotWithShape="1">
          <a:blip r:embed="rId2">
            <a:alphaModFix/>
          </a:blip>
          <a:srcRect b="0" l="0" r="0" t="0"/>
          <a:stretch/>
        </p:blipFill>
        <p:spPr>
          <a:xfrm>
            <a:off x="10078570" y="6213970"/>
            <a:ext cx="1766034" cy="494686"/>
          </a:xfrm>
          <a:prstGeom prst="rect">
            <a:avLst/>
          </a:prstGeom>
          <a:noFill/>
          <a:ln>
            <a:noFill/>
          </a:ln>
        </p:spPr>
      </p:pic>
      <p:sp>
        <p:nvSpPr>
          <p:cNvPr id="25" name="Google Shape;25;p33"/>
          <p:cNvSpPr txBox="1"/>
          <p:nvPr>
            <p:ph type="title"/>
          </p:nvPr>
        </p:nvSpPr>
        <p:spPr>
          <a:xfrm>
            <a:off x="426124" y="626597"/>
            <a:ext cx="6947046" cy="138000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2400">
                <a:solidFill>
                  <a:srgbClr val="21212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33"/>
          <p:cNvSpPr txBox="1"/>
          <p:nvPr>
            <p:ph idx="1" type="body"/>
          </p:nvPr>
        </p:nvSpPr>
        <p:spPr>
          <a:xfrm>
            <a:off x="426124" y="1796318"/>
            <a:ext cx="10560685" cy="280035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sz="2000">
                <a:solidFill>
                  <a:schemeClr val="dk1"/>
                </a:solidFill>
                <a:latin typeface="Tahoma"/>
                <a:ea typeface="Tahoma"/>
                <a:cs typeface="Tahoma"/>
                <a:sym typeface="Tahoma"/>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7" name="Google Shape;27;p33"/>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33"/>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3"/>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30" name="Shape 30"/>
        <p:cNvGrpSpPr/>
        <p:nvPr/>
      </p:nvGrpSpPr>
      <p:grpSpPr>
        <a:xfrm>
          <a:off x="0" y="0"/>
          <a:ext cx="0" cy="0"/>
          <a:chOff x="0" y="0"/>
          <a:chExt cx="0" cy="0"/>
        </a:xfrm>
      </p:grpSpPr>
      <p:sp>
        <p:nvSpPr>
          <p:cNvPr id="31" name="Google Shape;31;p34"/>
          <p:cNvSpPr/>
          <p:nvPr/>
        </p:nvSpPr>
        <p:spPr>
          <a:xfrm>
            <a:off x="0" y="0"/>
            <a:ext cx="12192000" cy="6064885"/>
          </a:xfrm>
          <a:custGeom>
            <a:rect b="b" l="l" r="r" t="t"/>
            <a:pathLst>
              <a:path extrusionOk="0" h="6064885" w="12192000">
                <a:moveTo>
                  <a:pt x="0" y="6064618"/>
                </a:moveTo>
                <a:lnTo>
                  <a:pt x="12192000" y="6064618"/>
                </a:lnTo>
                <a:lnTo>
                  <a:pt x="12192000" y="0"/>
                </a:lnTo>
                <a:lnTo>
                  <a:pt x="0" y="0"/>
                </a:lnTo>
                <a:lnTo>
                  <a:pt x="0" y="6064618"/>
                </a:lnTo>
                <a:close/>
              </a:path>
            </a:pathLst>
          </a:custGeom>
          <a:solidFill>
            <a:srgbClr val="F7DF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2" name="Google Shape;32;p34"/>
          <p:cNvSpPr/>
          <p:nvPr/>
        </p:nvSpPr>
        <p:spPr>
          <a:xfrm>
            <a:off x="0" y="6064618"/>
            <a:ext cx="12192000" cy="793750"/>
          </a:xfrm>
          <a:custGeom>
            <a:rect b="b" l="l" r="r" t="t"/>
            <a:pathLst>
              <a:path extrusionOk="0" h="793750" w="12192000">
                <a:moveTo>
                  <a:pt x="12192000" y="0"/>
                </a:moveTo>
                <a:lnTo>
                  <a:pt x="0" y="0"/>
                </a:lnTo>
                <a:lnTo>
                  <a:pt x="0" y="793381"/>
                </a:lnTo>
                <a:lnTo>
                  <a:pt x="12192000" y="793381"/>
                </a:lnTo>
                <a:lnTo>
                  <a:pt x="12192000" y="0"/>
                </a:lnTo>
                <a:close/>
              </a:path>
            </a:pathLst>
          </a:custGeom>
          <a:solidFill>
            <a:srgbClr val="21212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33" name="Google Shape;33;p34"/>
          <p:cNvPicPr preferRelativeResize="0"/>
          <p:nvPr/>
        </p:nvPicPr>
        <p:blipFill rotWithShape="1">
          <a:blip r:embed="rId2">
            <a:alphaModFix/>
          </a:blip>
          <a:srcRect b="0" l="0" r="0" t="0"/>
          <a:stretch/>
        </p:blipFill>
        <p:spPr>
          <a:xfrm>
            <a:off x="10078570" y="6213970"/>
            <a:ext cx="1766034" cy="494686"/>
          </a:xfrm>
          <a:prstGeom prst="rect">
            <a:avLst/>
          </a:prstGeom>
          <a:noFill/>
          <a:ln>
            <a:noFill/>
          </a:ln>
        </p:spPr>
      </p:pic>
      <p:sp>
        <p:nvSpPr>
          <p:cNvPr id="34" name="Google Shape;34;p34"/>
          <p:cNvSpPr txBox="1"/>
          <p:nvPr>
            <p:ph type="title"/>
          </p:nvPr>
        </p:nvSpPr>
        <p:spPr>
          <a:xfrm>
            <a:off x="426124" y="626597"/>
            <a:ext cx="6947046" cy="138000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2400">
                <a:solidFill>
                  <a:srgbClr val="21212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4"/>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34"/>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34"/>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8" name="Shape 38"/>
        <p:cNvGrpSpPr/>
        <p:nvPr/>
      </p:nvGrpSpPr>
      <p:grpSpPr>
        <a:xfrm>
          <a:off x="0" y="0"/>
          <a:ext cx="0" cy="0"/>
          <a:chOff x="0" y="0"/>
          <a:chExt cx="0" cy="0"/>
        </a:xfrm>
      </p:grpSpPr>
      <p:sp>
        <p:nvSpPr>
          <p:cNvPr id="39" name="Google Shape;39;p35"/>
          <p:cNvSpPr txBox="1"/>
          <p:nvPr>
            <p:ph type="title"/>
          </p:nvPr>
        </p:nvSpPr>
        <p:spPr>
          <a:xfrm>
            <a:off x="426124" y="626597"/>
            <a:ext cx="6947046" cy="138000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2400">
                <a:solidFill>
                  <a:srgbClr val="21212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35"/>
          <p:cNvSpPr txBox="1"/>
          <p:nvPr>
            <p:ph idx="1" type="body"/>
          </p:nvPr>
        </p:nvSpPr>
        <p:spPr>
          <a:xfrm>
            <a:off x="609600" y="1577340"/>
            <a:ext cx="530352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1" name="Google Shape;41;p35"/>
          <p:cNvSpPr txBox="1"/>
          <p:nvPr>
            <p:ph idx="2" type="body"/>
          </p:nvPr>
        </p:nvSpPr>
        <p:spPr>
          <a:xfrm>
            <a:off x="6278880" y="1577340"/>
            <a:ext cx="530352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2" name="Google Shape;42;p35"/>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35"/>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35"/>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0"/>
          <p:cNvSpPr txBox="1"/>
          <p:nvPr>
            <p:ph type="title"/>
          </p:nvPr>
        </p:nvSpPr>
        <p:spPr>
          <a:xfrm>
            <a:off x="426124" y="626597"/>
            <a:ext cx="6947046" cy="1380009"/>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2400" u="none" cap="none" strike="noStrike">
                <a:solidFill>
                  <a:srgbClr val="212121"/>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0"/>
          <p:cNvSpPr txBox="1"/>
          <p:nvPr>
            <p:ph idx="1" type="body"/>
          </p:nvPr>
        </p:nvSpPr>
        <p:spPr>
          <a:xfrm>
            <a:off x="426124" y="1796318"/>
            <a:ext cx="10560685" cy="280035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2000" u="none" cap="none" strike="noStrike">
                <a:solidFill>
                  <a:schemeClr val="dk1"/>
                </a:solidFill>
                <a:latin typeface="Tahoma"/>
                <a:ea typeface="Tahoma"/>
                <a:cs typeface="Tahoma"/>
                <a:sym typeface="Tahoma"/>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8" name="Google Shape;8;p30"/>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 name="Google Shape;9;p30"/>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Google Shape;10;p30"/>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sz="1800">
                <a:solidFill>
                  <a:srgbClr val="888888"/>
                </a:solidFill>
              </a:defRPr>
            </a:lvl1pPr>
            <a:lvl2pPr indent="0" lvl="1" algn="r">
              <a:spcBef>
                <a:spcPts val="0"/>
              </a:spcBef>
              <a:buNone/>
              <a:defRPr sz="1800">
                <a:solidFill>
                  <a:srgbClr val="888888"/>
                </a:solidFill>
              </a:defRPr>
            </a:lvl2pPr>
            <a:lvl3pPr indent="0" lvl="2" algn="r">
              <a:spcBef>
                <a:spcPts val="0"/>
              </a:spcBef>
              <a:buNone/>
              <a:defRPr sz="1800">
                <a:solidFill>
                  <a:srgbClr val="888888"/>
                </a:solidFill>
              </a:defRPr>
            </a:lvl3pPr>
            <a:lvl4pPr indent="0" lvl="3" algn="r">
              <a:spcBef>
                <a:spcPts val="0"/>
              </a:spcBef>
              <a:buNone/>
              <a:defRPr sz="1800">
                <a:solidFill>
                  <a:srgbClr val="888888"/>
                </a:solidFill>
              </a:defRPr>
            </a:lvl4pPr>
            <a:lvl5pPr indent="0" lvl="4" algn="r">
              <a:spcBef>
                <a:spcPts val="0"/>
              </a:spcBef>
              <a:buNone/>
              <a:defRPr sz="1800">
                <a:solidFill>
                  <a:srgbClr val="888888"/>
                </a:solidFill>
              </a:defRPr>
            </a:lvl5pPr>
            <a:lvl6pPr indent="0" lvl="5" algn="r">
              <a:spcBef>
                <a:spcPts val="0"/>
              </a:spcBef>
              <a:buNone/>
              <a:defRPr sz="1800">
                <a:solidFill>
                  <a:srgbClr val="888888"/>
                </a:solidFill>
              </a:defRPr>
            </a:lvl6pPr>
            <a:lvl7pPr indent="0" lvl="6" algn="r">
              <a:spcBef>
                <a:spcPts val="0"/>
              </a:spcBef>
              <a:buNone/>
              <a:defRPr sz="1800">
                <a:solidFill>
                  <a:srgbClr val="888888"/>
                </a:solidFill>
              </a:defRPr>
            </a:lvl7pPr>
            <a:lvl8pPr indent="0" lvl="7" algn="r">
              <a:spcBef>
                <a:spcPts val="0"/>
              </a:spcBef>
              <a:buNone/>
              <a:defRPr sz="1800">
                <a:solidFill>
                  <a:srgbClr val="888888"/>
                </a:solidFill>
              </a:defRPr>
            </a:lvl8pPr>
            <a:lvl9pPr indent="0" lvl="8" algn="r">
              <a:spcBef>
                <a:spcPts val="0"/>
              </a:spcBef>
              <a:buNone/>
              <a:defRPr sz="1800">
                <a:solidFill>
                  <a:srgbClr val="888888"/>
                </a:solidFil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5.jpg"/><Relationship Id="rId9" Type="http://schemas.openxmlformats.org/officeDocument/2006/relationships/image" Target="../media/image21.jpg"/><Relationship Id="rId5" Type="http://schemas.openxmlformats.org/officeDocument/2006/relationships/image" Target="../media/image17.jpg"/><Relationship Id="rId6" Type="http://schemas.openxmlformats.org/officeDocument/2006/relationships/image" Target="../media/image20.jpg"/><Relationship Id="rId7" Type="http://schemas.openxmlformats.org/officeDocument/2006/relationships/image" Target="../media/image18.jpg"/><Relationship Id="rId8"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28.jpg"/><Relationship Id="rId5"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mailto:karl-magnus.johansson@riksarkivet.s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jpg"/><Relationship Id="rId5"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1.jpg"/><Relationship Id="rId5" Type="http://schemas.openxmlformats.org/officeDocument/2006/relationships/image" Target="../media/image7.jpg"/><Relationship Id="rId6"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 name="Shape 48"/>
        <p:cNvGrpSpPr/>
        <p:nvPr/>
      </p:nvGrpSpPr>
      <p:grpSpPr>
        <a:xfrm>
          <a:off x="0" y="0"/>
          <a:ext cx="0" cy="0"/>
          <a:chOff x="0" y="0"/>
          <a:chExt cx="0" cy="0"/>
        </a:xfrm>
      </p:grpSpPr>
      <p:sp>
        <p:nvSpPr>
          <p:cNvPr id="49" name="Google Shape;49;p1"/>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50" name="Google Shape;50;p1"/>
          <p:cNvGrpSpPr/>
          <p:nvPr/>
        </p:nvGrpSpPr>
        <p:grpSpPr>
          <a:xfrm>
            <a:off x="0" y="0"/>
            <a:ext cx="12192000" cy="6858000"/>
            <a:chOff x="0" y="0"/>
            <a:chExt cx="12192000" cy="6858000"/>
          </a:xfrm>
        </p:grpSpPr>
        <p:pic>
          <p:nvPicPr>
            <p:cNvPr id="51" name="Google Shape;51;p1"/>
            <p:cNvPicPr preferRelativeResize="0"/>
            <p:nvPr/>
          </p:nvPicPr>
          <p:blipFill rotWithShape="1">
            <a:blip r:embed="rId3">
              <a:alphaModFix/>
            </a:blip>
            <a:srcRect b="0" l="0" r="0" t="0"/>
            <a:stretch/>
          </p:blipFill>
          <p:spPr>
            <a:xfrm>
              <a:off x="2176387" y="450434"/>
              <a:ext cx="7839226" cy="5343272"/>
            </a:xfrm>
            <a:prstGeom prst="rect">
              <a:avLst/>
            </a:prstGeom>
            <a:noFill/>
            <a:ln>
              <a:noFill/>
            </a:ln>
          </p:spPr>
        </p:pic>
        <p:pic>
          <p:nvPicPr>
            <p:cNvPr id="52" name="Google Shape;52;p1"/>
            <p:cNvPicPr preferRelativeResize="0"/>
            <p:nvPr/>
          </p:nvPicPr>
          <p:blipFill rotWithShape="1">
            <a:blip r:embed="rId4">
              <a:alphaModFix/>
            </a:blip>
            <a:srcRect b="0" l="0" r="0" t="0"/>
            <a:stretch/>
          </p:blipFill>
          <p:spPr>
            <a:xfrm>
              <a:off x="0" y="0"/>
              <a:ext cx="12192000" cy="6858000"/>
            </a:xfrm>
            <a:prstGeom prst="rect">
              <a:avLst/>
            </a:prstGeom>
            <a:noFill/>
            <a:ln>
              <a:noFill/>
            </a:ln>
          </p:spPr>
        </p:pic>
      </p:gr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6" name="Shape 136"/>
        <p:cNvGrpSpPr/>
        <p:nvPr/>
      </p:nvGrpSpPr>
      <p:grpSpPr>
        <a:xfrm>
          <a:off x="0" y="0"/>
          <a:ext cx="0" cy="0"/>
          <a:chOff x="0" y="0"/>
          <a:chExt cx="0" cy="0"/>
        </a:xfrm>
      </p:grpSpPr>
      <p:grpSp>
        <p:nvGrpSpPr>
          <p:cNvPr id="137" name="Google Shape;137;p10"/>
          <p:cNvGrpSpPr/>
          <p:nvPr/>
        </p:nvGrpSpPr>
        <p:grpSpPr>
          <a:xfrm>
            <a:off x="0" y="0"/>
            <a:ext cx="12192000" cy="6858000"/>
            <a:chOff x="0" y="0"/>
            <a:chExt cx="12192000" cy="6858000"/>
          </a:xfrm>
        </p:grpSpPr>
        <p:pic>
          <p:nvPicPr>
            <p:cNvPr id="138" name="Google Shape;138;p10"/>
            <p:cNvPicPr preferRelativeResize="0"/>
            <p:nvPr/>
          </p:nvPicPr>
          <p:blipFill rotWithShape="1">
            <a:blip r:embed="rId3">
              <a:alphaModFix/>
            </a:blip>
            <a:srcRect b="0" l="0" r="0" t="0"/>
            <a:stretch/>
          </p:blipFill>
          <p:spPr>
            <a:xfrm>
              <a:off x="696384" y="6026150"/>
              <a:ext cx="2087023" cy="584199"/>
            </a:xfrm>
            <a:prstGeom prst="rect">
              <a:avLst/>
            </a:prstGeom>
            <a:noFill/>
            <a:ln>
              <a:noFill/>
            </a:ln>
          </p:spPr>
        </p:pic>
        <p:sp>
          <p:nvSpPr>
            <p:cNvPr id="139" name="Google Shape;139;p10"/>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1C51B1">
                <a:alpha val="36862"/>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40" name="Google Shape;140;p10"/>
            <p:cNvPicPr preferRelativeResize="0"/>
            <p:nvPr/>
          </p:nvPicPr>
          <p:blipFill rotWithShape="1">
            <a:blip r:embed="rId3">
              <a:alphaModFix/>
            </a:blip>
            <a:srcRect b="0" l="0" r="0" t="0"/>
            <a:stretch/>
          </p:blipFill>
          <p:spPr>
            <a:xfrm>
              <a:off x="696384" y="6026150"/>
              <a:ext cx="2087023" cy="584199"/>
            </a:xfrm>
            <a:prstGeom prst="rect">
              <a:avLst/>
            </a:prstGeom>
            <a:noFill/>
            <a:ln>
              <a:noFill/>
            </a:ln>
          </p:spPr>
        </p:pic>
      </p:grpSp>
      <p:pic>
        <p:nvPicPr>
          <p:cNvPr id="141" name="Google Shape;141;p10"/>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42" name="Google Shape;142;p10"/>
          <p:cNvSpPr txBox="1"/>
          <p:nvPr/>
        </p:nvSpPr>
        <p:spPr>
          <a:xfrm>
            <a:off x="6814651" y="630175"/>
            <a:ext cx="54825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Photo: Axel Leonard Svensson, 1900</a:t>
            </a:r>
            <a:endParaRPr sz="1200">
              <a:latin typeface="Arial"/>
              <a:ea typeface="Arial"/>
              <a:cs typeface="Arial"/>
              <a:sym typeface="Arial"/>
            </a:endParaRPr>
          </a:p>
          <a:p>
            <a:pPr indent="0" lvl="0" marL="12700" rtl="0" algn="l">
              <a:lnSpc>
                <a:spcPct val="100000"/>
              </a:lnSpc>
              <a:spcBef>
                <a:spcPts val="0"/>
              </a:spcBef>
              <a:spcAft>
                <a:spcPts val="0"/>
              </a:spcAft>
              <a:buNone/>
            </a:pPr>
            <a:r>
              <a:rPr lang="en-US" sz="1200">
                <a:latin typeface="Arial"/>
                <a:ea typeface="Arial"/>
                <a:cs typeface="Arial"/>
                <a:sym typeface="Arial"/>
              </a:rPr>
              <a:t>(Lena Carlssons bildarkiv, The Swedish National Archives, Gothenburg)</a:t>
            </a:r>
            <a:endParaRPr sz="1200">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6" name="Shape 146"/>
        <p:cNvGrpSpPr/>
        <p:nvPr/>
      </p:nvGrpSpPr>
      <p:grpSpPr>
        <a:xfrm>
          <a:off x="0" y="0"/>
          <a:ext cx="0" cy="0"/>
          <a:chOff x="0" y="0"/>
          <a:chExt cx="0" cy="0"/>
        </a:xfrm>
      </p:grpSpPr>
      <p:grpSp>
        <p:nvGrpSpPr>
          <p:cNvPr id="147" name="Google Shape;147;p11"/>
          <p:cNvGrpSpPr/>
          <p:nvPr/>
        </p:nvGrpSpPr>
        <p:grpSpPr>
          <a:xfrm>
            <a:off x="0" y="0"/>
            <a:ext cx="12192000" cy="6858000"/>
            <a:chOff x="0" y="0"/>
            <a:chExt cx="12192000" cy="6858000"/>
          </a:xfrm>
        </p:grpSpPr>
        <p:pic>
          <p:nvPicPr>
            <p:cNvPr id="148" name="Google Shape;148;p11"/>
            <p:cNvPicPr preferRelativeResize="0"/>
            <p:nvPr/>
          </p:nvPicPr>
          <p:blipFill rotWithShape="1">
            <a:blip r:embed="rId3">
              <a:alphaModFix/>
            </a:blip>
            <a:srcRect b="0" l="0" r="0" t="0"/>
            <a:stretch/>
          </p:blipFill>
          <p:spPr>
            <a:xfrm>
              <a:off x="696384" y="6026150"/>
              <a:ext cx="2087023" cy="584199"/>
            </a:xfrm>
            <a:prstGeom prst="rect">
              <a:avLst/>
            </a:prstGeom>
            <a:noFill/>
            <a:ln>
              <a:noFill/>
            </a:ln>
          </p:spPr>
        </p:pic>
        <p:sp>
          <p:nvSpPr>
            <p:cNvPr id="149" name="Google Shape;149;p11"/>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1C51B1">
                <a:alpha val="36862"/>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50" name="Google Shape;150;p11"/>
            <p:cNvPicPr preferRelativeResize="0"/>
            <p:nvPr/>
          </p:nvPicPr>
          <p:blipFill rotWithShape="1">
            <a:blip r:embed="rId3">
              <a:alphaModFix/>
            </a:blip>
            <a:srcRect b="0" l="0" r="0" t="0"/>
            <a:stretch/>
          </p:blipFill>
          <p:spPr>
            <a:xfrm>
              <a:off x="696384" y="6026150"/>
              <a:ext cx="2087023" cy="584199"/>
            </a:xfrm>
            <a:prstGeom prst="rect">
              <a:avLst/>
            </a:prstGeom>
            <a:noFill/>
            <a:ln>
              <a:noFill/>
            </a:ln>
          </p:spPr>
        </p:pic>
        <p:pic>
          <p:nvPicPr>
            <p:cNvPr id="151" name="Google Shape;151;p11"/>
            <p:cNvPicPr preferRelativeResize="0"/>
            <p:nvPr/>
          </p:nvPicPr>
          <p:blipFill rotWithShape="1">
            <a:blip r:embed="rId4">
              <a:alphaModFix/>
            </a:blip>
            <a:srcRect b="0" l="0" r="0" t="0"/>
            <a:stretch/>
          </p:blipFill>
          <p:spPr>
            <a:xfrm>
              <a:off x="0" y="0"/>
              <a:ext cx="12191999" cy="6857999"/>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5" name="Shape 155"/>
        <p:cNvGrpSpPr/>
        <p:nvPr/>
      </p:nvGrpSpPr>
      <p:grpSpPr>
        <a:xfrm>
          <a:off x="0" y="0"/>
          <a:ext cx="0" cy="0"/>
          <a:chOff x="0" y="0"/>
          <a:chExt cx="0" cy="0"/>
        </a:xfrm>
      </p:grpSpPr>
      <p:pic>
        <p:nvPicPr>
          <p:cNvPr id="156" name="Google Shape;156;p12"/>
          <p:cNvPicPr preferRelativeResize="0"/>
          <p:nvPr/>
        </p:nvPicPr>
        <p:blipFill rotWithShape="1">
          <a:blip r:embed="rId3">
            <a:alphaModFix/>
          </a:blip>
          <a:srcRect b="0" l="0" r="0" t="0"/>
          <a:stretch/>
        </p:blipFill>
        <p:spPr>
          <a:xfrm>
            <a:off x="2466444" y="48780"/>
            <a:ext cx="7216744" cy="6809219"/>
          </a:xfrm>
          <a:prstGeom prst="rect">
            <a:avLst/>
          </a:prstGeom>
          <a:noFill/>
          <a:ln>
            <a:noFill/>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0" name="Shape 160"/>
        <p:cNvGrpSpPr/>
        <p:nvPr/>
      </p:nvGrpSpPr>
      <p:grpSpPr>
        <a:xfrm>
          <a:off x="0" y="0"/>
          <a:ext cx="0" cy="0"/>
          <a:chOff x="0" y="0"/>
          <a:chExt cx="0" cy="0"/>
        </a:xfrm>
      </p:grpSpPr>
      <p:grpSp>
        <p:nvGrpSpPr>
          <p:cNvPr id="161" name="Google Shape;161;p13"/>
          <p:cNvGrpSpPr/>
          <p:nvPr/>
        </p:nvGrpSpPr>
        <p:grpSpPr>
          <a:xfrm>
            <a:off x="0" y="0"/>
            <a:ext cx="12192000" cy="6858368"/>
            <a:chOff x="0" y="0"/>
            <a:chExt cx="12192000" cy="6858368"/>
          </a:xfrm>
        </p:grpSpPr>
        <p:sp>
          <p:nvSpPr>
            <p:cNvPr id="162" name="Google Shape;162;p13"/>
            <p:cNvSpPr/>
            <p:nvPr/>
          </p:nvSpPr>
          <p:spPr>
            <a:xfrm>
              <a:off x="0" y="0"/>
              <a:ext cx="12192000" cy="6064885"/>
            </a:xfrm>
            <a:custGeom>
              <a:rect b="b" l="l" r="r" t="t"/>
              <a:pathLst>
                <a:path extrusionOk="0" h="6064885" w="12192000">
                  <a:moveTo>
                    <a:pt x="0" y="6064618"/>
                  </a:moveTo>
                  <a:lnTo>
                    <a:pt x="12192000" y="6064618"/>
                  </a:lnTo>
                  <a:lnTo>
                    <a:pt x="12192000" y="0"/>
                  </a:lnTo>
                  <a:lnTo>
                    <a:pt x="0" y="0"/>
                  </a:lnTo>
                  <a:lnTo>
                    <a:pt x="0" y="6064618"/>
                  </a:lnTo>
                  <a:close/>
                </a:path>
              </a:pathLst>
            </a:custGeom>
            <a:solidFill>
              <a:srgbClr val="B44A6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63" name="Google Shape;163;p13"/>
            <p:cNvSpPr/>
            <p:nvPr/>
          </p:nvSpPr>
          <p:spPr>
            <a:xfrm>
              <a:off x="0" y="6064618"/>
              <a:ext cx="12192000" cy="793750"/>
            </a:xfrm>
            <a:custGeom>
              <a:rect b="b" l="l" r="r" t="t"/>
              <a:pathLst>
                <a:path extrusionOk="0" h="793750" w="12192000">
                  <a:moveTo>
                    <a:pt x="12192000" y="0"/>
                  </a:moveTo>
                  <a:lnTo>
                    <a:pt x="0" y="0"/>
                  </a:lnTo>
                  <a:lnTo>
                    <a:pt x="0" y="793381"/>
                  </a:lnTo>
                  <a:lnTo>
                    <a:pt x="12192000" y="793381"/>
                  </a:lnTo>
                  <a:lnTo>
                    <a:pt x="12192000" y="0"/>
                  </a:lnTo>
                  <a:close/>
                </a:path>
              </a:pathLst>
            </a:custGeom>
            <a:solidFill>
              <a:srgbClr val="21212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64" name="Google Shape;164;p13"/>
            <p:cNvPicPr preferRelativeResize="0"/>
            <p:nvPr/>
          </p:nvPicPr>
          <p:blipFill rotWithShape="1">
            <a:blip r:embed="rId3">
              <a:alphaModFix/>
            </a:blip>
            <a:srcRect b="0" l="0" r="0" t="0"/>
            <a:stretch/>
          </p:blipFill>
          <p:spPr>
            <a:xfrm>
              <a:off x="10078570" y="6213970"/>
              <a:ext cx="1766034" cy="494687"/>
            </a:xfrm>
            <a:prstGeom prst="rect">
              <a:avLst/>
            </a:prstGeom>
            <a:noFill/>
            <a:ln>
              <a:noFill/>
            </a:ln>
          </p:spPr>
        </p:pic>
      </p:grpSp>
      <p:pic>
        <p:nvPicPr>
          <p:cNvPr id="165" name="Google Shape;165;p13"/>
          <p:cNvPicPr preferRelativeResize="0"/>
          <p:nvPr/>
        </p:nvPicPr>
        <p:blipFill rotWithShape="1">
          <a:blip r:embed="rId4">
            <a:alphaModFix/>
          </a:blip>
          <a:srcRect b="0" l="0" r="0" t="0"/>
          <a:stretch/>
        </p:blipFill>
        <p:spPr>
          <a:xfrm>
            <a:off x="756743" y="241127"/>
            <a:ext cx="4405069" cy="1881550"/>
          </a:xfrm>
          <a:prstGeom prst="rect">
            <a:avLst/>
          </a:prstGeom>
          <a:noFill/>
          <a:ln>
            <a:noFill/>
          </a:ln>
        </p:spPr>
      </p:pic>
      <p:pic>
        <p:nvPicPr>
          <p:cNvPr id="166" name="Google Shape;166;p13"/>
          <p:cNvPicPr preferRelativeResize="0"/>
          <p:nvPr/>
        </p:nvPicPr>
        <p:blipFill rotWithShape="1">
          <a:blip r:embed="rId5">
            <a:alphaModFix/>
          </a:blip>
          <a:srcRect b="0" l="0" r="0" t="0"/>
          <a:stretch/>
        </p:blipFill>
        <p:spPr>
          <a:xfrm>
            <a:off x="756743" y="2253417"/>
            <a:ext cx="4405069" cy="1619511"/>
          </a:xfrm>
          <a:prstGeom prst="rect">
            <a:avLst/>
          </a:prstGeom>
          <a:noFill/>
          <a:ln>
            <a:noFill/>
          </a:ln>
        </p:spPr>
      </p:pic>
      <p:pic>
        <p:nvPicPr>
          <p:cNvPr id="167" name="Google Shape;167;p13"/>
          <p:cNvPicPr preferRelativeResize="0"/>
          <p:nvPr/>
        </p:nvPicPr>
        <p:blipFill rotWithShape="1">
          <a:blip r:embed="rId6">
            <a:alphaModFix/>
          </a:blip>
          <a:srcRect b="0" l="0" r="0" t="0"/>
          <a:stretch/>
        </p:blipFill>
        <p:spPr>
          <a:xfrm>
            <a:off x="756744" y="4141914"/>
            <a:ext cx="4384215" cy="1541818"/>
          </a:xfrm>
          <a:prstGeom prst="rect">
            <a:avLst/>
          </a:prstGeom>
          <a:noFill/>
          <a:ln>
            <a:noFill/>
          </a:ln>
        </p:spPr>
      </p:pic>
      <p:pic>
        <p:nvPicPr>
          <p:cNvPr id="168" name="Google Shape;168;p13"/>
          <p:cNvPicPr preferRelativeResize="0"/>
          <p:nvPr/>
        </p:nvPicPr>
        <p:blipFill rotWithShape="1">
          <a:blip r:embed="rId7">
            <a:alphaModFix/>
          </a:blip>
          <a:srcRect b="0" l="0" r="0" t="0"/>
          <a:stretch/>
        </p:blipFill>
        <p:spPr>
          <a:xfrm>
            <a:off x="5734100" y="241125"/>
            <a:ext cx="5460301" cy="1498152"/>
          </a:xfrm>
          <a:prstGeom prst="rect">
            <a:avLst/>
          </a:prstGeom>
          <a:noFill/>
          <a:ln>
            <a:noFill/>
          </a:ln>
        </p:spPr>
      </p:pic>
      <p:pic>
        <p:nvPicPr>
          <p:cNvPr id="169" name="Google Shape;169;p13"/>
          <p:cNvPicPr preferRelativeResize="0"/>
          <p:nvPr/>
        </p:nvPicPr>
        <p:blipFill rotWithShape="1">
          <a:blip r:embed="rId8">
            <a:alphaModFix/>
          </a:blip>
          <a:srcRect b="0" l="0" r="0" t="0"/>
          <a:stretch/>
        </p:blipFill>
        <p:spPr>
          <a:xfrm>
            <a:off x="5734100" y="1904364"/>
            <a:ext cx="5482501" cy="1881555"/>
          </a:xfrm>
          <a:prstGeom prst="rect">
            <a:avLst/>
          </a:prstGeom>
          <a:noFill/>
          <a:ln>
            <a:noFill/>
          </a:ln>
        </p:spPr>
      </p:pic>
      <p:pic>
        <p:nvPicPr>
          <p:cNvPr id="170" name="Google Shape;170;p13"/>
          <p:cNvPicPr preferRelativeResize="0"/>
          <p:nvPr/>
        </p:nvPicPr>
        <p:blipFill rotWithShape="1">
          <a:blip r:embed="rId9">
            <a:alphaModFix/>
          </a:blip>
          <a:srcRect b="0" l="0" r="0" t="0"/>
          <a:stretch/>
        </p:blipFill>
        <p:spPr>
          <a:xfrm>
            <a:off x="5734094" y="4012858"/>
            <a:ext cx="5482507" cy="167087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4" name="Shape 174"/>
        <p:cNvGrpSpPr/>
        <p:nvPr/>
      </p:nvGrpSpPr>
      <p:grpSpPr>
        <a:xfrm>
          <a:off x="0" y="0"/>
          <a:ext cx="0" cy="0"/>
          <a:chOff x="0" y="0"/>
          <a:chExt cx="0" cy="0"/>
        </a:xfrm>
      </p:grpSpPr>
      <p:grpSp>
        <p:nvGrpSpPr>
          <p:cNvPr id="175" name="Google Shape;175;p14"/>
          <p:cNvGrpSpPr/>
          <p:nvPr/>
        </p:nvGrpSpPr>
        <p:grpSpPr>
          <a:xfrm>
            <a:off x="0" y="0"/>
            <a:ext cx="12192000" cy="6858000"/>
            <a:chOff x="0" y="0"/>
            <a:chExt cx="12192000" cy="6858000"/>
          </a:xfrm>
        </p:grpSpPr>
        <p:pic>
          <p:nvPicPr>
            <p:cNvPr id="176" name="Google Shape;176;p14"/>
            <p:cNvPicPr preferRelativeResize="0"/>
            <p:nvPr/>
          </p:nvPicPr>
          <p:blipFill rotWithShape="1">
            <a:blip r:embed="rId3">
              <a:alphaModFix/>
            </a:blip>
            <a:srcRect b="0" l="0" r="0" t="0"/>
            <a:stretch/>
          </p:blipFill>
          <p:spPr>
            <a:xfrm>
              <a:off x="696384" y="6026150"/>
              <a:ext cx="2087023" cy="584199"/>
            </a:xfrm>
            <a:prstGeom prst="rect">
              <a:avLst/>
            </a:prstGeom>
            <a:noFill/>
            <a:ln>
              <a:noFill/>
            </a:ln>
          </p:spPr>
        </p:pic>
        <p:sp>
          <p:nvSpPr>
            <p:cNvPr id="177" name="Google Shape;177;p14"/>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1C51B1">
                <a:alpha val="36862"/>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78" name="Google Shape;178;p14"/>
            <p:cNvPicPr preferRelativeResize="0"/>
            <p:nvPr/>
          </p:nvPicPr>
          <p:blipFill rotWithShape="1">
            <a:blip r:embed="rId3">
              <a:alphaModFix/>
            </a:blip>
            <a:srcRect b="0" l="0" r="0" t="0"/>
            <a:stretch/>
          </p:blipFill>
          <p:spPr>
            <a:xfrm>
              <a:off x="696384" y="6026150"/>
              <a:ext cx="2087023" cy="584199"/>
            </a:xfrm>
            <a:prstGeom prst="rect">
              <a:avLst/>
            </a:prstGeom>
            <a:noFill/>
            <a:ln>
              <a:noFill/>
            </a:ln>
          </p:spPr>
        </p:pic>
      </p:grpSp>
      <p:pic>
        <p:nvPicPr>
          <p:cNvPr id="179" name="Google Shape;179;p14"/>
          <p:cNvPicPr preferRelativeResize="0"/>
          <p:nvPr/>
        </p:nvPicPr>
        <p:blipFill rotWithShape="1">
          <a:blip r:embed="rId4">
            <a:alphaModFix/>
          </a:blip>
          <a:srcRect b="0" l="0" r="0" t="0"/>
          <a:stretch/>
        </p:blipFill>
        <p:spPr>
          <a:xfrm>
            <a:off x="0" y="0"/>
            <a:ext cx="12192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3" name="Shape 183"/>
        <p:cNvGrpSpPr/>
        <p:nvPr/>
      </p:nvGrpSpPr>
      <p:grpSpPr>
        <a:xfrm>
          <a:off x="0" y="0"/>
          <a:ext cx="0" cy="0"/>
          <a:chOff x="0" y="0"/>
          <a:chExt cx="0" cy="0"/>
        </a:xfrm>
      </p:grpSpPr>
      <p:grpSp>
        <p:nvGrpSpPr>
          <p:cNvPr id="184" name="Google Shape;184;p15"/>
          <p:cNvGrpSpPr/>
          <p:nvPr/>
        </p:nvGrpSpPr>
        <p:grpSpPr>
          <a:xfrm>
            <a:off x="0" y="0"/>
            <a:ext cx="12192000" cy="6858000"/>
            <a:chOff x="0" y="0"/>
            <a:chExt cx="12192000" cy="6858000"/>
          </a:xfrm>
        </p:grpSpPr>
        <p:pic>
          <p:nvPicPr>
            <p:cNvPr id="185" name="Google Shape;185;p15"/>
            <p:cNvPicPr preferRelativeResize="0"/>
            <p:nvPr/>
          </p:nvPicPr>
          <p:blipFill rotWithShape="1">
            <a:blip r:embed="rId3">
              <a:alphaModFix/>
            </a:blip>
            <a:srcRect b="0" l="0" r="0" t="0"/>
            <a:stretch/>
          </p:blipFill>
          <p:spPr>
            <a:xfrm>
              <a:off x="696384" y="6026150"/>
              <a:ext cx="2087023" cy="584199"/>
            </a:xfrm>
            <a:prstGeom prst="rect">
              <a:avLst/>
            </a:prstGeom>
            <a:noFill/>
            <a:ln>
              <a:noFill/>
            </a:ln>
          </p:spPr>
        </p:pic>
        <p:sp>
          <p:nvSpPr>
            <p:cNvPr id="186" name="Google Shape;186;p15"/>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1C51B1">
                <a:alpha val="36862"/>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87" name="Google Shape;187;p15"/>
            <p:cNvPicPr preferRelativeResize="0"/>
            <p:nvPr/>
          </p:nvPicPr>
          <p:blipFill rotWithShape="1">
            <a:blip r:embed="rId3">
              <a:alphaModFix/>
            </a:blip>
            <a:srcRect b="0" l="0" r="0" t="0"/>
            <a:stretch/>
          </p:blipFill>
          <p:spPr>
            <a:xfrm>
              <a:off x="696384" y="6026150"/>
              <a:ext cx="2087023" cy="584199"/>
            </a:xfrm>
            <a:prstGeom prst="rect">
              <a:avLst/>
            </a:prstGeom>
            <a:noFill/>
            <a:ln>
              <a:noFill/>
            </a:ln>
          </p:spPr>
        </p:pic>
      </p:grpSp>
      <p:pic>
        <p:nvPicPr>
          <p:cNvPr id="188" name="Google Shape;188;p15"/>
          <p:cNvPicPr preferRelativeResize="0"/>
          <p:nvPr/>
        </p:nvPicPr>
        <p:blipFill rotWithShape="1">
          <a:blip r:embed="rId4">
            <a:alphaModFix/>
          </a:blip>
          <a:srcRect b="0" l="0" r="0" t="0"/>
          <a:stretch/>
        </p:blipFill>
        <p:spPr>
          <a:xfrm>
            <a:off x="0" y="0"/>
            <a:ext cx="12191999" cy="6857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2" name="Shape 192"/>
        <p:cNvGrpSpPr/>
        <p:nvPr/>
      </p:nvGrpSpPr>
      <p:grpSpPr>
        <a:xfrm>
          <a:off x="0" y="0"/>
          <a:ext cx="0" cy="0"/>
          <a:chOff x="0" y="0"/>
          <a:chExt cx="0" cy="0"/>
        </a:xfrm>
      </p:grpSpPr>
      <p:grpSp>
        <p:nvGrpSpPr>
          <p:cNvPr id="193" name="Google Shape;193;p16"/>
          <p:cNvGrpSpPr/>
          <p:nvPr/>
        </p:nvGrpSpPr>
        <p:grpSpPr>
          <a:xfrm>
            <a:off x="0" y="0"/>
            <a:ext cx="12192000" cy="6858000"/>
            <a:chOff x="0" y="0"/>
            <a:chExt cx="12192000" cy="6858000"/>
          </a:xfrm>
        </p:grpSpPr>
        <p:pic>
          <p:nvPicPr>
            <p:cNvPr id="194" name="Google Shape;194;p16"/>
            <p:cNvPicPr preferRelativeResize="0"/>
            <p:nvPr/>
          </p:nvPicPr>
          <p:blipFill rotWithShape="1">
            <a:blip r:embed="rId3">
              <a:alphaModFix/>
            </a:blip>
            <a:srcRect b="0" l="0" r="0" t="0"/>
            <a:stretch/>
          </p:blipFill>
          <p:spPr>
            <a:xfrm>
              <a:off x="696384" y="6026150"/>
              <a:ext cx="2087023" cy="584199"/>
            </a:xfrm>
            <a:prstGeom prst="rect">
              <a:avLst/>
            </a:prstGeom>
            <a:noFill/>
            <a:ln>
              <a:noFill/>
            </a:ln>
          </p:spPr>
        </p:pic>
        <p:sp>
          <p:nvSpPr>
            <p:cNvPr id="195" name="Google Shape;195;p16"/>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1C51B1">
                <a:alpha val="36862"/>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96" name="Google Shape;196;p16"/>
            <p:cNvPicPr preferRelativeResize="0"/>
            <p:nvPr/>
          </p:nvPicPr>
          <p:blipFill rotWithShape="1">
            <a:blip r:embed="rId3">
              <a:alphaModFix/>
            </a:blip>
            <a:srcRect b="0" l="0" r="0" t="0"/>
            <a:stretch/>
          </p:blipFill>
          <p:spPr>
            <a:xfrm>
              <a:off x="696384" y="6026150"/>
              <a:ext cx="2087023" cy="584199"/>
            </a:xfrm>
            <a:prstGeom prst="rect">
              <a:avLst/>
            </a:prstGeom>
            <a:noFill/>
            <a:ln>
              <a:noFill/>
            </a:ln>
          </p:spPr>
        </p:pic>
        <p:pic>
          <p:nvPicPr>
            <p:cNvPr id="197" name="Google Shape;197;p16"/>
            <p:cNvPicPr preferRelativeResize="0"/>
            <p:nvPr/>
          </p:nvPicPr>
          <p:blipFill rotWithShape="1">
            <a:blip r:embed="rId4">
              <a:alphaModFix/>
            </a:blip>
            <a:srcRect b="0" l="0" r="0" t="0"/>
            <a:stretch/>
          </p:blipFill>
          <p:spPr>
            <a:xfrm>
              <a:off x="0" y="0"/>
              <a:ext cx="12191999" cy="6857998"/>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1" name="Shape 201"/>
        <p:cNvGrpSpPr/>
        <p:nvPr/>
      </p:nvGrpSpPr>
      <p:grpSpPr>
        <a:xfrm>
          <a:off x="0" y="0"/>
          <a:ext cx="0" cy="0"/>
          <a:chOff x="0" y="0"/>
          <a:chExt cx="0" cy="0"/>
        </a:xfrm>
      </p:grpSpPr>
      <p:grpSp>
        <p:nvGrpSpPr>
          <p:cNvPr id="202" name="Google Shape;202;p17"/>
          <p:cNvGrpSpPr/>
          <p:nvPr/>
        </p:nvGrpSpPr>
        <p:grpSpPr>
          <a:xfrm>
            <a:off x="0" y="0"/>
            <a:ext cx="12192000" cy="6858368"/>
            <a:chOff x="0" y="0"/>
            <a:chExt cx="12192000" cy="6858368"/>
          </a:xfrm>
        </p:grpSpPr>
        <p:sp>
          <p:nvSpPr>
            <p:cNvPr id="203" name="Google Shape;203;p17"/>
            <p:cNvSpPr/>
            <p:nvPr/>
          </p:nvSpPr>
          <p:spPr>
            <a:xfrm>
              <a:off x="0" y="0"/>
              <a:ext cx="12192000" cy="6064885"/>
            </a:xfrm>
            <a:custGeom>
              <a:rect b="b" l="l" r="r" t="t"/>
              <a:pathLst>
                <a:path extrusionOk="0" h="6064885" w="12192000">
                  <a:moveTo>
                    <a:pt x="0" y="6064618"/>
                  </a:moveTo>
                  <a:lnTo>
                    <a:pt x="12192000" y="6064618"/>
                  </a:lnTo>
                  <a:lnTo>
                    <a:pt x="12192000" y="0"/>
                  </a:lnTo>
                  <a:lnTo>
                    <a:pt x="0" y="0"/>
                  </a:lnTo>
                  <a:lnTo>
                    <a:pt x="0" y="6064618"/>
                  </a:lnTo>
                  <a:close/>
                </a:path>
              </a:pathLst>
            </a:custGeom>
            <a:solidFill>
              <a:srgbClr val="F7DF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04" name="Google Shape;204;p17"/>
            <p:cNvSpPr/>
            <p:nvPr/>
          </p:nvSpPr>
          <p:spPr>
            <a:xfrm>
              <a:off x="0" y="6064618"/>
              <a:ext cx="12192000" cy="793750"/>
            </a:xfrm>
            <a:custGeom>
              <a:rect b="b" l="l" r="r" t="t"/>
              <a:pathLst>
                <a:path extrusionOk="0" h="793750" w="12192000">
                  <a:moveTo>
                    <a:pt x="12192000" y="0"/>
                  </a:moveTo>
                  <a:lnTo>
                    <a:pt x="0" y="0"/>
                  </a:lnTo>
                  <a:lnTo>
                    <a:pt x="0" y="793381"/>
                  </a:lnTo>
                  <a:lnTo>
                    <a:pt x="12192000" y="793381"/>
                  </a:lnTo>
                  <a:lnTo>
                    <a:pt x="12192000" y="0"/>
                  </a:lnTo>
                  <a:close/>
                </a:path>
              </a:pathLst>
            </a:custGeom>
            <a:solidFill>
              <a:srgbClr val="21212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05" name="Google Shape;205;p17"/>
            <p:cNvPicPr preferRelativeResize="0"/>
            <p:nvPr/>
          </p:nvPicPr>
          <p:blipFill rotWithShape="1">
            <a:blip r:embed="rId3">
              <a:alphaModFix/>
            </a:blip>
            <a:srcRect b="0" l="0" r="0" t="0"/>
            <a:stretch/>
          </p:blipFill>
          <p:spPr>
            <a:xfrm>
              <a:off x="10078570" y="6213970"/>
              <a:ext cx="1766034" cy="494686"/>
            </a:xfrm>
            <a:prstGeom prst="rect">
              <a:avLst/>
            </a:prstGeom>
            <a:noFill/>
            <a:ln>
              <a:noFill/>
            </a:ln>
          </p:spPr>
        </p:pic>
      </p:grpSp>
      <p:pic>
        <p:nvPicPr>
          <p:cNvPr id="206" name="Google Shape;206;p17"/>
          <p:cNvPicPr preferRelativeResize="0"/>
          <p:nvPr/>
        </p:nvPicPr>
        <p:blipFill rotWithShape="1">
          <a:blip r:embed="rId4">
            <a:alphaModFix/>
          </a:blip>
          <a:srcRect b="0" l="0" r="0" t="0"/>
          <a:stretch/>
        </p:blipFill>
        <p:spPr>
          <a:xfrm>
            <a:off x="0" y="0"/>
            <a:ext cx="12191999" cy="60643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descr="$PPTXTitle" id="211" name="Google Shape;211;p18"/>
          <p:cNvSpPr txBox="1"/>
          <p:nvPr>
            <p:ph type="title"/>
          </p:nvPr>
        </p:nvSpPr>
        <p:spPr>
          <a:xfrm>
            <a:off x="426124" y="626597"/>
            <a:ext cx="6947046" cy="1380009"/>
          </a:xfrm>
          <a:prstGeom prst="rect">
            <a:avLst/>
          </a:prstGeom>
          <a:noFill/>
          <a:ln>
            <a:noFill/>
          </a:ln>
        </p:spPr>
        <p:txBody>
          <a:bodyPr anchorCtr="0" anchor="t" bIns="0" lIns="0" spcFirstLastPara="1" rIns="0" wrap="square" tIns="592975">
            <a:spAutoFit/>
          </a:bodyPr>
          <a:lstStyle/>
          <a:p>
            <a:pPr indent="0" lvl="0" marL="12700" rtl="0" algn="l">
              <a:lnSpc>
                <a:spcPct val="100000"/>
              </a:lnSpc>
              <a:spcBef>
                <a:spcPts val="0"/>
              </a:spcBef>
              <a:spcAft>
                <a:spcPts val="0"/>
              </a:spcAft>
              <a:buNone/>
            </a:pPr>
            <a:r>
              <a:rPr lang="en-US"/>
              <a:t>Hungerkravallerna</a:t>
            </a:r>
            <a:endParaRPr/>
          </a:p>
        </p:txBody>
      </p:sp>
      <p:pic>
        <p:nvPicPr>
          <p:cNvPr descr="Svält" id="212" name="Google Shape;212;p18"/>
          <p:cNvPicPr preferRelativeResize="0"/>
          <p:nvPr/>
        </p:nvPicPr>
        <p:blipFill rotWithShape="1">
          <a:blip r:embed="rId3">
            <a:alphaModFix/>
          </a:blip>
          <a:srcRect b="0" l="0" r="0" t="0"/>
          <a:stretch/>
        </p:blipFill>
        <p:spPr>
          <a:xfrm>
            <a:off x="0" y="0"/>
            <a:ext cx="12192000" cy="608163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descr="$PPTXTitle" id="217" name="Google Shape;217;p19"/>
          <p:cNvSpPr txBox="1"/>
          <p:nvPr>
            <p:ph type="title"/>
          </p:nvPr>
        </p:nvSpPr>
        <p:spPr>
          <a:xfrm>
            <a:off x="426124" y="626597"/>
            <a:ext cx="6947046" cy="1380009"/>
          </a:xfrm>
          <a:prstGeom prst="rect">
            <a:avLst/>
          </a:prstGeom>
          <a:noFill/>
          <a:ln>
            <a:noFill/>
          </a:ln>
        </p:spPr>
        <p:txBody>
          <a:bodyPr anchorCtr="0" anchor="t" bIns="0" lIns="0" spcFirstLastPara="1" rIns="0" wrap="square" tIns="592975">
            <a:spAutoFit/>
          </a:bodyPr>
          <a:lstStyle/>
          <a:p>
            <a:pPr indent="0" lvl="0" marL="12700" rtl="0" algn="l">
              <a:lnSpc>
                <a:spcPct val="100000"/>
              </a:lnSpc>
              <a:spcBef>
                <a:spcPts val="0"/>
              </a:spcBef>
              <a:spcAft>
                <a:spcPts val="0"/>
              </a:spcAft>
              <a:buNone/>
            </a:pPr>
            <a:r>
              <a:rPr lang="en-US"/>
              <a:t>Hungerkravallerna</a:t>
            </a:r>
            <a:endParaRPr/>
          </a:p>
        </p:txBody>
      </p:sp>
      <p:pic>
        <p:nvPicPr>
          <p:cNvPr id="218" name="Google Shape;218;p19"/>
          <p:cNvPicPr preferRelativeResize="0"/>
          <p:nvPr/>
        </p:nvPicPr>
        <p:blipFill rotWithShape="1">
          <a:blip r:embed="rId3">
            <a:alphaModFix/>
          </a:blip>
          <a:srcRect b="0" l="0" r="0" t="0"/>
          <a:stretch/>
        </p:blipFill>
        <p:spPr>
          <a:xfrm>
            <a:off x="0" y="0"/>
            <a:ext cx="12192000" cy="606437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6" name="Shape 56"/>
        <p:cNvGrpSpPr/>
        <p:nvPr/>
      </p:nvGrpSpPr>
      <p:grpSpPr>
        <a:xfrm>
          <a:off x="0" y="0"/>
          <a:ext cx="0" cy="0"/>
          <a:chOff x="0" y="0"/>
          <a:chExt cx="0" cy="0"/>
        </a:xfrm>
      </p:grpSpPr>
      <p:grpSp>
        <p:nvGrpSpPr>
          <p:cNvPr id="57" name="Google Shape;57;p2"/>
          <p:cNvGrpSpPr/>
          <p:nvPr/>
        </p:nvGrpSpPr>
        <p:grpSpPr>
          <a:xfrm>
            <a:off x="0" y="0"/>
            <a:ext cx="12192000" cy="6858368"/>
            <a:chOff x="0" y="0"/>
            <a:chExt cx="12192000" cy="6858368"/>
          </a:xfrm>
        </p:grpSpPr>
        <p:sp>
          <p:nvSpPr>
            <p:cNvPr id="58" name="Google Shape;58;p2"/>
            <p:cNvSpPr/>
            <p:nvPr/>
          </p:nvSpPr>
          <p:spPr>
            <a:xfrm>
              <a:off x="0" y="0"/>
              <a:ext cx="12192000" cy="6064885"/>
            </a:xfrm>
            <a:custGeom>
              <a:rect b="b" l="l" r="r" t="t"/>
              <a:pathLst>
                <a:path extrusionOk="0" h="6064885" w="12192000">
                  <a:moveTo>
                    <a:pt x="0" y="6064618"/>
                  </a:moveTo>
                  <a:lnTo>
                    <a:pt x="12192000" y="6064618"/>
                  </a:lnTo>
                  <a:lnTo>
                    <a:pt x="12192000" y="0"/>
                  </a:lnTo>
                  <a:lnTo>
                    <a:pt x="0" y="0"/>
                  </a:lnTo>
                  <a:lnTo>
                    <a:pt x="0" y="6064618"/>
                  </a:lnTo>
                  <a:close/>
                </a:path>
              </a:pathLst>
            </a:custGeom>
            <a:solidFill>
              <a:srgbClr val="B44A6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9" name="Google Shape;59;p2"/>
            <p:cNvSpPr/>
            <p:nvPr/>
          </p:nvSpPr>
          <p:spPr>
            <a:xfrm>
              <a:off x="0" y="6064618"/>
              <a:ext cx="12192000" cy="793750"/>
            </a:xfrm>
            <a:custGeom>
              <a:rect b="b" l="l" r="r" t="t"/>
              <a:pathLst>
                <a:path extrusionOk="0" h="793750" w="12192000">
                  <a:moveTo>
                    <a:pt x="12192000" y="0"/>
                  </a:moveTo>
                  <a:lnTo>
                    <a:pt x="0" y="0"/>
                  </a:lnTo>
                  <a:lnTo>
                    <a:pt x="0" y="793381"/>
                  </a:lnTo>
                  <a:lnTo>
                    <a:pt x="12192000" y="793381"/>
                  </a:lnTo>
                  <a:lnTo>
                    <a:pt x="12192000" y="0"/>
                  </a:lnTo>
                  <a:close/>
                </a:path>
              </a:pathLst>
            </a:custGeom>
            <a:solidFill>
              <a:srgbClr val="21212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60" name="Google Shape;60;p2"/>
            <p:cNvPicPr preferRelativeResize="0"/>
            <p:nvPr/>
          </p:nvPicPr>
          <p:blipFill rotWithShape="1">
            <a:blip r:embed="rId3">
              <a:alphaModFix/>
            </a:blip>
            <a:srcRect b="0" l="0" r="0" t="0"/>
            <a:stretch/>
          </p:blipFill>
          <p:spPr>
            <a:xfrm>
              <a:off x="10078570" y="6213970"/>
              <a:ext cx="1766034" cy="494686"/>
            </a:xfrm>
            <a:prstGeom prst="rect">
              <a:avLst/>
            </a:prstGeom>
            <a:noFill/>
            <a:ln>
              <a:noFill/>
            </a:ln>
          </p:spPr>
        </p:pic>
      </p:grpSp>
      <p:sp>
        <p:nvSpPr>
          <p:cNvPr descr="$PPTXTitle" id="61" name="Google Shape;61;p2"/>
          <p:cNvSpPr txBox="1"/>
          <p:nvPr>
            <p:ph type="ctrTitle"/>
          </p:nvPr>
        </p:nvSpPr>
        <p:spPr>
          <a:xfrm>
            <a:off x="708468" y="2389123"/>
            <a:ext cx="10467975" cy="6350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sz="4000">
                <a:solidFill>
                  <a:srgbClr val="FFFFFF"/>
                </a:solidFill>
              </a:rPr>
              <a:t>Accessible archives with AI and Citizen science</a:t>
            </a:r>
            <a:endParaRPr sz="4000"/>
          </a:p>
        </p:txBody>
      </p:sp>
      <p:sp>
        <p:nvSpPr>
          <p:cNvPr id="62" name="Google Shape;62;p2"/>
          <p:cNvSpPr txBox="1"/>
          <p:nvPr>
            <p:ph idx="1" type="subTitle"/>
          </p:nvPr>
        </p:nvSpPr>
        <p:spPr>
          <a:xfrm>
            <a:off x="683068" y="4135225"/>
            <a:ext cx="8221980" cy="939800"/>
          </a:xfrm>
          <a:prstGeom prst="rect">
            <a:avLst/>
          </a:prstGeom>
          <a:noFill/>
          <a:ln>
            <a:noFill/>
          </a:ln>
        </p:spPr>
        <p:txBody>
          <a:bodyPr anchorCtr="0" anchor="t" bIns="0" lIns="0" spcFirstLastPara="1" rIns="0" wrap="square" tIns="12700">
            <a:spAutoFit/>
          </a:bodyPr>
          <a:lstStyle/>
          <a:p>
            <a:pPr indent="0" lvl="0" marL="38100" marR="30480" rtl="0" algn="l">
              <a:lnSpc>
                <a:spcPct val="125000"/>
              </a:lnSpc>
              <a:spcBef>
                <a:spcPts val="0"/>
              </a:spcBef>
              <a:spcAft>
                <a:spcPts val="0"/>
              </a:spcAft>
              <a:buNone/>
            </a:pPr>
            <a:r>
              <a:rPr lang="en-US" sz="2400">
                <a:solidFill>
                  <a:srgbClr val="F9F9F9"/>
                </a:solidFill>
              </a:rPr>
              <a:t>Karl-Magnus Johansson, The National Archives of Sweden Open Science in the Swedish Context, May 7</a:t>
            </a:r>
            <a:r>
              <a:rPr baseline="30000" lang="en-US" sz="2400">
                <a:solidFill>
                  <a:srgbClr val="F9F9F9"/>
                </a:solidFill>
              </a:rPr>
              <a:t>th </a:t>
            </a:r>
            <a:r>
              <a:rPr lang="en-US" sz="2400">
                <a:solidFill>
                  <a:srgbClr val="F9F9F9"/>
                </a:solidFill>
              </a:rPr>
              <a:t>2026</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2" name="Shape 222"/>
        <p:cNvGrpSpPr/>
        <p:nvPr/>
      </p:nvGrpSpPr>
      <p:grpSpPr>
        <a:xfrm>
          <a:off x="0" y="0"/>
          <a:ext cx="0" cy="0"/>
          <a:chOff x="0" y="0"/>
          <a:chExt cx="0" cy="0"/>
        </a:xfrm>
      </p:grpSpPr>
      <p:grpSp>
        <p:nvGrpSpPr>
          <p:cNvPr id="223" name="Google Shape;223;p20"/>
          <p:cNvGrpSpPr/>
          <p:nvPr/>
        </p:nvGrpSpPr>
        <p:grpSpPr>
          <a:xfrm>
            <a:off x="0" y="0"/>
            <a:ext cx="12192000" cy="6858368"/>
            <a:chOff x="0" y="0"/>
            <a:chExt cx="12192000" cy="6858368"/>
          </a:xfrm>
        </p:grpSpPr>
        <p:sp>
          <p:nvSpPr>
            <p:cNvPr id="224" name="Google Shape;224;p20"/>
            <p:cNvSpPr/>
            <p:nvPr/>
          </p:nvSpPr>
          <p:spPr>
            <a:xfrm>
              <a:off x="0" y="0"/>
              <a:ext cx="12192000" cy="6064885"/>
            </a:xfrm>
            <a:custGeom>
              <a:rect b="b" l="l" r="r" t="t"/>
              <a:pathLst>
                <a:path extrusionOk="0" h="6064885" w="12192000">
                  <a:moveTo>
                    <a:pt x="0" y="6064618"/>
                  </a:moveTo>
                  <a:lnTo>
                    <a:pt x="12192000" y="6064618"/>
                  </a:lnTo>
                  <a:lnTo>
                    <a:pt x="12192000" y="0"/>
                  </a:lnTo>
                  <a:lnTo>
                    <a:pt x="0" y="0"/>
                  </a:lnTo>
                  <a:lnTo>
                    <a:pt x="0" y="6064618"/>
                  </a:lnTo>
                  <a:close/>
                </a:path>
              </a:pathLst>
            </a:custGeom>
            <a:solidFill>
              <a:srgbClr val="F7DF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25" name="Google Shape;225;p20"/>
            <p:cNvSpPr/>
            <p:nvPr/>
          </p:nvSpPr>
          <p:spPr>
            <a:xfrm>
              <a:off x="0" y="6064618"/>
              <a:ext cx="12192000" cy="793750"/>
            </a:xfrm>
            <a:custGeom>
              <a:rect b="b" l="l" r="r" t="t"/>
              <a:pathLst>
                <a:path extrusionOk="0" h="793750" w="12192000">
                  <a:moveTo>
                    <a:pt x="12192000" y="0"/>
                  </a:moveTo>
                  <a:lnTo>
                    <a:pt x="0" y="0"/>
                  </a:lnTo>
                  <a:lnTo>
                    <a:pt x="0" y="793381"/>
                  </a:lnTo>
                  <a:lnTo>
                    <a:pt x="12192000" y="793381"/>
                  </a:lnTo>
                  <a:lnTo>
                    <a:pt x="12192000" y="0"/>
                  </a:lnTo>
                  <a:close/>
                </a:path>
              </a:pathLst>
            </a:custGeom>
            <a:solidFill>
              <a:srgbClr val="21212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26" name="Google Shape;226;p20"/>
            <p:cNvPicPr preferRelativeResize="0"/>
            <p:nvPr/>
          </p:nvPicPr>
          <p:blipFill rotWithShape="1">
            <a:blip r:embed="rId3">
              <a:alphaModFix/>
            </a:blip>
            <a:srcRect b="0" l="0" r="0" t="0"/>
            <a:stretch/>
          </p:blipFill>
          <p:spPr>
            <a:xfrm>
              <a:off x="10078570" y="6213970"/>
              <a:ext cx="1766034" cy="494686"/>
            </a:xfrm>
            <a:prstGeom prst="rect">
              <a:avLst/>
            </a:prstGeom>
            <a:noFill/>
            <a:ln>
              <a:noFill/>
            </a:ln>
          </p:spPr>
        </p:pic>
      </p:grpSp>
      <p:pic>
        <p:nvPicPr>
          <p:cNvPr id="227" name="Google Shape;227;p20"/>
          <p:cNvPicPr preferRelativeResize="0"/>
          <p:nvPr/>
        </p:nvPicPr>
        <p:blipFill rotWithShape="1">
          <a:blip r:embed="rId4">
            <a:alphaModFix/>
          </a:blip>
          <a:srcRect b="0" l="0" r="0" t="0"/>
          <a:stretch/>
        </p:blipFill>
        <p:spPr>
          <a:xfrm>
            <a:off x="126" y="0"/>
            <a:ext cx="12191885" cy="608229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descr="$PPTXTitle" id="232" name="Google Shape;232;p21"/>
          <p:cNvSpPr txBox="1"/>
          <p:nvPr>
            <p:ph type="title"/>
          </p:nvPr>
        </p:nvSpPr>
        <p:spPr>
          <a:xfrm>
            <a:off x="426124" y="922093"/>
            <a:ext cx="9231630" cy="42227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sz="2600"/>
              <a:t>Studying the epistemic culture that developed in the project</a:t>
            </a:r>
            <a:endParaRPr sz="2600"/>
          </a:p>
        </p:txBody>
      </p:sp>
      <p:sp>
        <p:nvSpPr>
          <p:cNvPr id="233" name="Google Shape;233;p21"/>
          <p:cNvSpPr txBox="1"/>
          <p:nvPr>
            <p:ph idx="1" type="body"/>
          </p:nvPr>
        </p:nvSpPr>
        <p:spPr>
          <a:xfrm>
            <a:off x="426124" y="1796318"/>
            <a:ext cx="10560685" cy="2800350"/>
          </a:xfrm>
          <a:prstGeom prst="rect">
            <a:avLst/>
          </a:prstGeom>
          <a:noFill/>
          <a:ln>
            <a:noFill/>
          </a:ln>
        </p:spPr>
        <p:txBody>
          <a:bodyPr anchorCtr="0" anchor="t" bIns="0" lIns="0" spcFirstLastPara="1" rIns="0" wrap="square" tIns="47625">
            <a:spAutoFit/>
          </a:bodyPr>
          <a:lstStyle/>
          <a:p>
            <a:pPr indent="-228600" lvl="0" marL="240665" marR="5080" rtl="0" algn="l">
              <a:lnSpc>
                <a:spcPct val="108000"/>
              </a:lnSpc>
              <a:spcBef>
                <a:spcPts val="0"/>
              </a:spcBef>
              <a:spcAft>
                <a:spcPts val="0"/>
              </a:spcAft>
              <a:buClr>
                <a:schemeClr val="dk1"/>
              </a:buClr>
              <a:buSzPts val="2000"/>
              <a:buFont typeface="Arial"/>
              <a:buChar char="•"/>
            </a:pPr>
            <a:r>
              <a:rPr lang="en-US"/>
              <a:t>Kasperowski, D, Johansson, K-M &amp; Karsvall, O. ”Temporalities and Values in an Epistemic Culture: Citizen Humanities, Local Knowledge and AI-supported Transcription of Archives”, </a:t>
            </a:r>
            <a:r>
              <a:rPr i="1" lang="en-US">
                <a:latin typeface="Calibri"/>
                <a:ea typeface="Calibri"/>
                <a:cs typeface="Calibri"/>
                <a:sym typeface="Calibri"/>
              </a:rPr>
              <a:t>Archives &amp; Manuscripts </a:t>
            </a:r>
            <a:r>
              <a:rPr lang="en-US"/>
              <a:t>2023:2</a:t>
            </a:r>
            <a:endParaRPr/>
          </a:p>
          <a:p>
            <a:pPr indent="-228600" lvl="0" marL="240665" marR="436880" rtl="0" algn="l">
              <a:lnSpc>
                <a:spcPct val="108000"/>
              </a:lnSpc>
              <a:spcBef>
                <a:spcPts val="2160"/>
              </a:spcBef>
              <a:spcAft>
                <a:spcPts val="0"/>
              </a:spcAft>
              <a:buClr>
                <a:schemeClr val="dk1"/>
              </a:buClr>
              <a:buSzPts val="2000"/>
              <a:buFont typeface="Arial"/>
              <a:buChar char="•"/>
            </a:pPr>
            <a:r>
              <a:rPr lang="en-US"/>
              <a:t>Kasperowski, D &amp; Johansson, K-M. ”Kulturarvspedagogik genom AI, arkiv och medborgarforskning”, in J. Håkansson et al (red.) </a:t>
            </a:r>
            <a:r>
              <a:rPr i="1" lang="en-US">
                <a:latin typeface="Calibri"/>
                <a:ea typeface="Calibri"/>
                <a:cs typeface="Calibri"/>
                <a:sym typeface="Calibri"/>
              </a:rPr>
              <a:t>Kulturarv som politik och pedagogik</a:t>
            </a:r>
            <a:r>
              <a:rPr lang="en-US"/>
              <a:t>, 2025</a:t>
            </a:r>
            <a:endParaRPr/>
          </a:p>
          <a:p>
            <a:pPr indent="-228600" lvl="0" marL="240665" marR="31750" rtl="0" algn="l">
              <a:lnSpc>
                <a:spcPct val="108000"/>
              </a:lnSpc>
              <a:spcBef>
                <a:spcPts val="2160"/>
              </a:spcBef>
              <a:spcAft>
                <a:spcPts val="0"/>
              </a:spcAft>
              <a:buClr>
                <a:schemeClr val="dk1"/>
              </a:buClr>
              <a:buSzPts val="2000"/>
              <a:buFont typeface="Arial"/>
              <a:buChar char="•"/>
            </a:pPr>
            <a:r>
              <a:rPr lang="en-US"/>
              <a:t>Kasperowski, D &amp; Johansson, K-M. ”Participants Learning and Open Archives through AI and Citizen Humanities”, </a:t>
            </a:r>
            <a:r>
              <a:rPr i="1" lang="en-US">
                <a:latin typeface="Calibri"/>
                <a:ea typeface="Calibri"/>
                <a:cs typeface="Calibri"/>
                <a:sym typeface="Calibri"/>
              </a:rPr>
              <a:t>Citizen Science: Theory and Practice </a:t>
            </a:r>
            <a:r>
              <a:rPr lang="en-US"/>
              <a:t>(coming, 2026)</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descr="$PPTXTitle" id="238" name="Google Shape;238;p22"/>
          <p:cNvSpPr txBox="1"/>
          <p:nvPr>
            <p:ph type="title"/>
          </p:nvPr>
        </p:nvSpPr>
        <p:spPr>
          <a:xfrm>
            <a:off x="426124" y="626597"/>
            <a:ext cx="6947046" cy="1380009"/>
          </a:xfrm>
          <a:prstGeom prst="rect">
            <a:avLst/>
          </a:prstGeom>
          <a:noFill/>
          <a:ln>
            <a:noFill/>
          </a:ln>
        </p:spPr>
        <p:txBody>
          <a:bodyPr anchorCtr="0" anchor="t" bIns="0" lIns="0" spcFirstLastPara="1" rIns="0" wrap="square" tIns="971050">
            <a:spAutoFit/>
          </a:bodyPr>
          <a:lstStyle/>
          <a:p>
            <a:pPr indent="0" lvl="0" marL="125095" rtl="0" algn="l">
              <a:lnSpc>
                <a:spcPct val="100000"/>
              </a:lnSpc>
              <a:spcBef>
                <a:spcPts val="0"/>
              </a:spcBef>
              <a:spcAft>
                <a:spcPts val="0"/>
              </a:spcAft>
              <a:buNone/>
            </a:pPr>
            <a:r>
              <a:rPr lang="en-US" sz="2600"/>
              <a:t>How do volunteers value their participation?</a:t>
            </a:r>
            <a:endParaRPr sz="2600"/>
          </a:p>
        </p:txBody>
      </p:sp>
      <p:sp>
        <p:nvSpPr>
          <p:cNvPr id="239" name="Google Shape;239;p22"/>
          <p:cNvSpPr txBox="1"/>
          <p:nvPr/>
        </p:nvSpPr>
        <p:spPr>
          <a:xfrm>
            <a:off x="538386" y="2664848"/>
            <a:ext cx="4462145" cy="1567180"/>
          </a:xfrm>
          <a:prstGeom prst="rect">
            <a:avLst/>
          </a:prstGeom>
          <a:noFill/>
          <a:ln>
            <a:noFill/>
          </a:ln>
        </p:spPr>
        <p:txBody>
          <a:bodyPr anchorCtr="0" anchor="t" bIns="0" lIns="0" spcFirstLastPara="1" rIns="0" wrap="square" tIns="12050">
            <a:spAutoFit/>
          </a:bodyPr>
          <a:lstStyle/>
          <a:p>
            <a:pPr indent="-212725" lvl="0" marL="225425" rtl="0" algn="l">
              <a:lnSpc>
                <a:spcPct val="100000"/>
              </a:lnSpc>
              <a:spcBef>
                <a:spcPts val="0"/>
              </a:spcBef>
              <a:spcAft>
                <a:spcPts val="0"/>
              </a:spcAft>
              <a:buClr>
                <a:srgbClr val="212121"/>
              </a:buClr>
              <a:buSzPts val="2200"/>
              <a:buFont typeface="Tahoma"/>
              <a:buChar char="–"/>
            </a:pPr>
            <a:r>
              <a:rPr lang="en-US" sz="2200">
                <a:solidFill>
                  <a:srgbClr val="212121"/>
                </a:solidFill>
                <a:latin typeface="Tahoma"/>
                <a:ea typeface="Tahoma"/>
                <a:cs typeface="Tahoma"/>
                <a:sym typeface="Tahoma"/>
              </a:rPr>
              <a:t>to contribute for a greater cause</a:t>
            </a:r>
            <a:endParaRPr sz="2200">
              <a:latin typeface="Tahoma"/>
              <a:ea typeface="Tahoma"/>
              <a:cs typeface="Tahoma"/>
              <a:sym typeface="Tahoma"/>
            </a:endParaRPr>
          </a:p>
          <a:p>
            <a:pPr indent="-212725" lvl="0" marL="225425" rtl="0" algn="l">
              <a:lnSpc>
                <a:spcPct val="100000"/>
              </a:lnSpc>
              <a:spcBef>
                <a:spcPts val="2110"/>
              </a:spcBef>
              <a:spcAft>
                <a:spcPts val="0"/>
              </a:spcAft>
              <a:buClr>
                <a:srgbClr val="212121"/>
              </a:buClr>
              <a:buSzPts val="2200"/>
              <a:buFont typeface="Tahoma"/>
              <a:buChar char="–"/>
            </a:pPr>
            <a:r>
              <a:rPr lang="en-US" sz="2200">
                <a:solidFill>
                  <a:srgbClr val="212121"/>
                </a:solidFill>
                <a:latin typeface="Tahoma"/>
                <a:ea typeface="Tahoma"/>
                <a:cs typeface="Tahoma"/>
                <a:sym typeface="Tahoma"/>
              </a:rPr>
              <a:t>the (local) historical material</a:t>
            </a:r>
            <a:endParaRPr sz="2200">
              <a:latin typeface="Tahoma"/>
              <a:ea typeface="Tahoma"/>
              <a:cs typeface="Tahoma"/>
              <a:sym typeface="Tahoma"/>
            </a:endParaRPr>
          </a:p>
          <a:p>
            <a:pPr indent="-212725" lvl="0" marL="225425" rtl="0" algn="l">
              <a:lnSpc>
                <a:spcPct val="100000"/>
              </a:lnSpc>
              <a:spcBef>
                <a:spcPts val="2115"/>
              </a:spcBef>
              <a:spcAft>
                <a:spcPts val="0"/>
              </a:spcAft>
              <a:buClr>
                <a:srgbClr val="212121"/>
              </a:buClr>
              <a:buSzPts val="2200"/>
              <a:buFont typeface="Tahoma"/>
              <a:buChar char="–"/>
            </a:pPr>
            <a:r>
              <a:rPr lang="en-US" sz="2200">
                <a:solidFill>
                  <a:srgbClr val="212121"/>
                </a:solidFill>
                <a:latin typeface="Tahoma"/>
                <a:ea typeface="Tahoma"/>
                <a:cs typeface="Tahoma"/>
                <a:sym typeface="Tahoma"/>
              </a:rPr>
              <a:t>multifaceted learning</a:t>
            </a:r>
            <a:endParaRPr sz="2200">
              <a:latin typeface="Tahoma"/>
              <a:ea typeface="Tahoma"/>
              <a:cs typeface="Tahoma"/>
              <a:sym typeface="Tahom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3" name="Shape 243"/>
        <p:cNvGrpSpPr/>
        <p:nvPr/>
      </p:nvGrpSpPr>
      <p:grpSpPr>
        <a:xfrm>
          <a:off x="0" y="0"/>
          <a:ext cx="0" cy="0"/>
          <a:chOff x="0" y="0"/>
          <a:chExt cx="0" cy="0"/>
        </a:xfrm>
      </p:grpSpPr>
      <p:grpSp>
        <p:nvGrpSpPr>
          <p:cNvPr id="244" name="Google Shape;244;p23"/>
          <p:cNvGrpSpPr/>
          <p:nvPr/>
        </p:nvGrpSpPr>
        <p:grpSpPr>
          <a:xfrm>
            <a:off x="0" y="0"/>
            <a:ext cx="12192000" cy="6858368"/>
            <a:chOff x="0" y="0"/>
            <a:chExt cx="12192000" cy="6858368"/>
          </a:xfrm>
        </p:grpSpPr>
        <p:sp>
          <p:nvSpPr>
            <p:cNvPr id="245" name="Google Shape;245;p23"/>
            <p:cNvSpPr/>
            <p:nvPr/>
          </p:nvSpPr>
          <p:spPr>
            <a:xfrm>
              <a:off x="0" y="0"/>
              <a:ext cx="12192000" cy="6064885"/>
            </a:xfrm>
            <a:custGeom>
              <a:rect b="b" l="l" r="r" t="t"/>
              <a:pathLst>
                <a:path extrusionOk="0" h="6064885" w="12192000">
                  <a:moveTo>
                    <a:pt x="0" y="6064618"/>
                  </a:moveTo>
                  <a:lnTo>
                    <a:pt x="12192000" y="6064618"/>
                  </a:lnTo>
                  <a:lnTo>
                    <a:pt x="12192000" y="0"/>
                  </a:lnTo>
                  <a:lnTo>
                    <a:pt x="0" y="0"/>
                  </a:lnTo>
                  <a:lnTo>
                    <a:pt x="0" y="6064618"/>
                  </a:lnTo>
                  <a:close/>
                </a:path>
              </a:pathLst>
            </a:custGeom>
            <a:solidFill>
              <a:srgbClr val="F7DF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46" name="Google Shape;246;p23"/>
            <p:cNvSpPr/>
            <p:nvPr/>
          </p:nvSpPr>
          <p:spPr>
            <a:xfrm>
              <a:off x="0" y="6064618"/>
              <a:ext cx="12192000" cy="793750"/>
            </a:xfrm>
            <a:custGeom>
              <a:rect b="b" l="l" r="r" t="t"/>
              <a:pathLst>
                <a:path extrusionOk="0" h="793750" w="12192000">
                  <a:moveTo>
                    <a:pt x="12192000" y="0"/>
                  </a:moveTo>
                  <a:lnTo>
                    <a:pt x="0" y="0"/>
                  </a:lnTo>
                  <a:lnTo>
                    <a:pt x="0" y="793381"/>
                  </a:lnTo>
                  <a:lnTo>
                    <a:pt x="12192000" y="793381"/>
                  </a:lnTo>
                  <a:lnTo>
                    <a:pt x="12192000" y="0"/>
                  </a:lnTo>
                  <a:close/>
                </a:path>
              </a:pathLst>
            </a:custGeom>
            <a:solidFill>
              <a:srgbClr val="21212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47" name="Google Shape;247;p23"/>
            <p:cNvPicPr preferRelativeResize="0"/>
            <p:nvPr/>
          </p:nvPicPr>
          <p:blipFill rotWithShape="1">
            <a:blip r:embed="rId3">
              <a:alphaModFix/>
            </a:blip>
            <a:srcRect b="0" l="0" r="0" t="0"/>
            <a:stretch/>
          </p:blipFill>
          <p:spPr>
            <a:xfrm>
              <a:off x="10078570" y="6213970"/>
              <a:ext cx="1766034" cy="494686"/>
            </a:xfrm>
            <a:prstGeom prst="rect">
              <a:avLst/>
            </a:prstGeom>
            <a:noFill/>
            <a:ln>
              <a:noFill/>
            </a:ln>
          </p:spPr>
        </p:pic>
      </p:grpSp>
      <p:sp>
        <p:nvSpPr>
          <p:cNvPr id="248" name="Google Shape;248;p23"/>
          <p:cNvSpPr txBox="1"/>
          <p:nvPr/>
        </p:nvSpPr>
        <p:spPr>
          <a:xfrm>
            <a:off x="589281" y="710777"/>
            <a:ext cx="9648190" cy="3750945"/>
          </a:xfrm>
          <a:prstGeom prst="rect">
            <a:avLst/>
          </a:prstGeom>
          <a:noFill/>
          <a:ln>
            <a:noFill/>
          </a:ln>
        </p:spPr>
        <p:txBody>
          <a:bodyPr anchorCtr="0" anchor="t" bIns="0" lIns="0" spcFirstLastPara="1" rIns="0" wrap="square" tIns="13325">
            <a:spAutoFit/>
          </a:bodyPr>
          <a:lstStyle/>
          <a:p>
            <a:pPr indent="0" lvl="0" marL="12700" marR="264160" rtl="0" algn="just">
              <a:lnSpc>
                <a:spcPct val="100000"/>
              </a:lnSpc>
              <a:spcBef>
                <a:spcPts val="0"/>
              </a:spcBef>
              <a:spcAft>
                <a:spcPts val="0"/>
              </a:spcAft>
              <a:buNone/>
            </a:pPr>
            <a:r>
              <a:rPr lang="en-US" sz="2600">
                <a:latin typeface="Arial"/>
                <a:ea typeface="Arial"/>
                <a:cs typeface="Arial"/>
                <a:sym typeface="Arial"/>
              </a:rPr>
              <a:t>"The public will benefit greatly from this in the future. Those who are not so used to studying old archives will have a much easier time accessing the material.“</a:t>
            </a:r>
            <a:endParaRPr sz="2600">
              <a:latin typeface="Arial"/>
              <a:ea typeface="Arial"/>
              <a:cs typeface="Arial"/>
              <a:sym typeface="Arial"/>
            </a:endParaRPr>
          </a:p>
          <a:p>
            <a:pPr indent="0" lvl="0" marL="0" rtl="0" algn="l">
              <a:lnSpc>
                <a:spcPct val="100000"/>
              </a:lnSpc>
              <a:spcBef>
                <a:spcPts val="1375"/>
              </a:spcBef>
              <a:spcAft>
                <a:spcPts val="0"/>
              </a:spcAft>
              <a:buNone/>
            </a:pPr>
            <a:r>
              <a:t/>
            </a:r>
            <a:endParaRPr sz="2600">
              <a:latin typeface="Arial"/>
              <a:ea typeface="Arial"/>
              <a:cs typeface="Arial"/>
              <a:sym typeface="Arial"/>
            </a:endParaRPr>
          </a:p>
          <a:p>
            <a:pPr indent="0" lvl="0" marL="12700" marR="5080" rtl="0" algn="l">
              <a:lnSpc>
                <a:spcPct val="100000"/>
              </a:lnSpc>
              <a:spcBef>
                <a:spcPts val="0"/>
              </a:spcBef>
              <a:spcAft>
                <a:spcPts val="0"/>
              </a:spcAft>
              <a:buNone/>
            </a:pPr>
            <a:r>
              <a:rPr lang="en-US" sz="2600">
                <a:latin typeface="Arial"/>
                <a:ea typeface="Arial"/>
                <a:cs typeface="Arial"/>
                <a:sym typeface="Arial"/>
              </a:rPr>
              <a:t>”I am learning so much. I had no idea about some local historical details but the project has given me new perspectives on it. When I am out walking with friends I usually tell them about cases that have taken place in different places we visit. I have almost like guided tours.”</a:t>
            </a:r>
            <a:endParaRPr sz="2600">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2" name="Shape 252"/>
        <p:cNvGrpSpPr/>
        <p:nvPr/>
      </p:nvGrpSpPr>
      <p:grpSpPr>
        <a:xfrm>
          <a:off x="0" y="0"/>
          <a:ext cx="0" cy="0"/>
          <a:chOff x="0" y="0"/>
          <a:chExt cx="0" cy="0"/>
        </a:xfrm>
      </p:grpSpPr>
      <p:grpSp>
        <p:nvGrpSpPr>
          <p:cNvPr id="253" name="Google Shape;253;p24"/>
          <p:cNvGrpSpPr/>
          <p:nvPr/>
        </p:nvGrpSpPr>
        <p:grpSpPr>
          <a:xfrm>
            <a:off x="0" y="0"/>
            <a:ext cx="12192000" cy="6858368"/>
            <a:chOff x="0" y="0"/>
            <a:chExt cx="12192000" cy="6858368"/>
          </a:xfrm>
        </p:grpSpPr>
        <p:sp>
          <p:nvSpPr>
            <p:cNvPr id="254" name="Google Shape;254;p24"/>
            <p:cNvSpPr/>
            <p:nvPr/>
          </p:nvSpPr>
          <p:spPr>
            <a:xfrm>
              <a:off x="0" y="0"/>
              <a:ext cx="12192000" cy="6064885"/>
            </a:xfrm>
            <a:custGeom>
              <a:rect b="b" l="l" r="r" t="t"/>
              <a:pathLst>
                <a:path extrusionOk="0" h="6064885" w="12192000">
                  <a:moveTo>
                    <a:pt x="0" y="6064618"/>
                  </a:moveTo>
                  <a:lnTo>
                    <a:pt x="12192000" y="6064618"/>
                  </a:lnTo>
                  <a:lnTo>
                    <a:pt x="12192000" y="0"/>
                  </a:lnTo>
                  <a:lnTo>
                    <a:pt x="0" y="0"/>
                  </a:lnTo>
                  <a:lnTo>
                    <a:pt x="0" y="6064618"/>
                  </a:lnTo>
                  <a:close/>
                </a:path>
              </a:pathLst>
            </a:custGeom>
            <a:solidFill>
              <a:srgbClr val="F7DF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55" name="Google Shape;255;p24"/>
            <p:cNvSpPr/>
            <p:nvPr/>
          </p:nvSpPr>
          <p:spPr>
            <a:xfrm>
              <a:off x="0" y="6064618"/>
              <a:ext cx="12192000" cy="793750"/>
            </a:xfrm>
            <a:custGeom>
              <a:rect b="b" l="l" r="r" t="t"/>
              <a:pathLst>
                <a:path extrusionOk="0" h="793750" w="12192000">
                  <a:moveTo>
                    <a:pt x="12192000" y="0"/>
                  </a:moveTo>
                  <a:lnTo>
                    <a:pt x="0" y="0"/>
                  </a:lnTo>
                  <a:lnTo>
                    <a:pt x="0" y="793381"/>
                  </a:lnTo>
                  <a:lnTo>
                    <a:pt x="12192000" y="793381"/>
                  </a:lnTo>
                  <a:lnTo>
                    <a:pt x="12192000" y="0"/>
                  </a:lnTo>
                  <a:close/>
                </a:path>
              </a:pathLst>
            </a:custGeom>
            <a:solidFill>
              <a:srgbClr val="21212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56" name="Google Shape;256;p24"/>
            <p:cNvPicPr preferRelativeResize="0"/>
            <p:nvPr/>
          </p:nvPicPr>
          <p:blipFill rotWithShape="1">
            <a:blip r:embed="rId3">
              <a:alphaModFix/>
            </a:blip>
            <a:srcRect b="0" l="0" r="0" t="0"/>
            <a:stretch/>
          </p:blipFill>
          <p:spPr>
            <a:xfrm>
              <a:off x="10078570" y="6213970"/>
              <a:ext cx="1766034" cy="494686"/>
            </a:xfrm>
            <a:prstGeom prst="rect">
              <a:avLst/>
            </a:prstGeom>
            <a:noFill/>
            <a:ln>
              <a:noFill/>
            </a:ln>
          </p:spPr>
        </p:pic>
      </p:grpSp>
      <p:sp>
        <p:nvSpPr>
          <p:cNvPr id="257" name="Google Shape;257;p24"/>
          <p:cNvSpPr txBox="1"/>
          <p:nvPr/>
        </p:nvSpPr>
        <p:spPr>
          <a:xfrm>
            <a:off x="589281" y="710777"/>
            <a:ext cx="10128885" cy="4147185"/>
          </a:xfrm>
          <a:prstGeom prst="rect">
            <a:avLst/>
          </a:prstGeom>
          <a:noFill/>
          <a:ln>
            <a:noFill/>
          </a:ln>
        </p:spPr>
        <p:txBody>
          <a:bodyPr anchorCtr="0" anchor="t" bIns="0" lIns="0" spcFirstLastPara="1" rIns="0" wrap="square" tIns="13325">
            <a:spAutoFit/>
          </a:bodyPr>
          <a:lstStyle/>
          <a:p>
            <a:pPr indent="0" lvl="0" marL="12700" marR="205104" rtl="0" algn="l">
              <a:lnSpc>
                <a:spcPct val="100000"/>
              </a:lnSpc>
              <a:spcBef>
                <a:spcPts val="0"/>
              </a:spcBef>
              <a:spcAft>
                <a:spcPts val="0"/>
              </a:spcAft>
              <a:buNone/>
            </a:pPr>
            <a:r>
              <a:rPr lang="en-US" sz="2600">
                <a:latin typeface="Arial"/>
                <a:ea typeface="Arial"/>
                <a:cs typeface="Arial"/>
                <a:sym typeface="Arial"/>
              </a:rPr>
              <a:t>“I tell all my friends: 'I'm doing something really fun', and they get so jealous of me, especially during Covid.”</a:t>
            </a:r>
            <a:endParaRPr sz="2600">
              <a:latin typeface="Arial"/>
              <a:ea typeface="Arial"/>
              <a:cs typeface="Arial"/>
              <a:sym typeface="Arial"/>
            </a:endParaRPr>
          </a:p>
          <a:p>
            <a:pPr indent="0" lvl="0" marL="0" rtl="0" algn="l">
              <a:lnSpc>
                <a:spcPct val="100000"/>
              </a:lnSpc>
              <a:spcBef>
                <a:spcPts val="1375"/>
              </a:spcBef>
              <a:spcAft>
                <a:spcPts val="0"/>
              </a:spcAft>
              <a:buNone/>
            </a:pPr>
            <a:r>
              <a:t/>
            </a:r>
            <a:endParaRPr sz="2600">
              <a:latin typeface="Arial"/>
              <a:ea typeface="Arial"/>
              <a:cs typeface="Arial"/>
              <a:sym typeface="Arial"/>
            </a:endParaRPr>
          </a:p>
          <a:p>
            <a:pPr indent="0" lvl="0" marL="12700" marR="5080" rtl="0" algn="l">
              <a:lnSpc>
                <a:spcPct val="100000"/>
              </a:lnSpc>
              <a:spcBef>
                <a:spcPts val="0"/>
              </a:spcBef>
              <a:spcAft>
                <a:spcPts val="0"/>
              </a:spcAft>
              <a:buNone/>
            </a:pPr>
            <a:r>
              <a:rPr lang="en-US" sz="2600">
                <a:latin typeface="Arial"/>
                <a:ea typeface="Arial"/>
                <a:cs typeface="Arial"/>
                <a:sym typeface="Arial"/>
              </a:rPr>
              <a:t>“Projects like this show just how incredibly much there is to discover [in the archives], so many different topics and so on. The project points you in a direction, and you get some free knowledge, and then you contribute, and you learn […] What I like is that – you might already have an interest, and then you get nudged, and suddenly it becomes interesting, or maybe at first you think “oh well,” but the more you learn, the more interesting it gets!</a:t>
            </a:r>
            <a:endParaRPr sz="2600">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descr="$PPTXTitle" id="262" name="Google Shape;262;p25"/>
          <p:cNvSpPr txBox="1"/>
          <p:nvPr>
            <p:ph type="title"/>
          </p:nvPr>
        </p:nvSpPr>
        <p:spPr>
          <a:xfrm>
            <a:off x="504873" y="626597"/>
            <a:ext cx="3340100" cy="1214755"/>
          </a:xfrm>
          <a:prstGeom prst="rect">
            <a:avLst/>
          </a:prstGeom>
          <a:noFill/>
          <a:ln>
            <a:noFill/>
          </a:ln>
        </p:spPr>
        <p:txBody>
          <a:bodyPr anchorCtr="0" anchor="t" bIns="0" lIns="0" spcFirstLastPara="1" rIns="0" wrap="square" tIns="13325">
            <a:spAutoFit/>
          </a:bodyPr>
          <a:lstStyle/>
          <a:p>
            <a:pPr indent="0" lvl="0" marL="12700" marR="5080" rtl="0" algn="l">
              <a:lnSpc>
                <a:spcPct val="100000"/>
              </a:lnSpc>
              <a:spcBef>
                <a:spcPts val="0"/>
              </a:spcBef>
              <a:spcAft>
                <a:spcPts val="0"/>
              </a:spcAft>
              <a:buNone/>
            </a:pPr>
            <a:r>
              <a:rPr lang="en-US" sz="2600">
                <a:solidFill>
                  <a:srgbClr val="000000"/>
                </a:solidFill>
                <a:latin typeface="Arial"/>
                <a:ea typeface="Arial"/>
                <a:cs typeface="Arial"/>
                <a:sym typeface="Arial"/>
              </a:rPr>
              <a:t>Citizen Science is based on relationships and mutual trust</a:t>
            </a:r>
            <a:endParaRPr sz="2600">
              <a:latin typeface="Arial"/>
              <a:ea typeface="Arial"/>
              <a:cs typeface="Arial"/>
              <a:sym typeface="Arial"/>
            </a:endParaRPr>
          </a:p>
        </p:txBody>
      </p:sp>
      <p:pic>
        <p:nvPicPr>
          <p:cNvPr id="263" name="Google Shape;263;p25"/>
          <p:cNvPicPr preferRelativeResize="0"/>
          <p:nvPr/>
        </p:nvPicPr>
        <p:blipFill rotWithShape="1">
          <a:blip r:embed="rId3">
            <a:alphaModFix/>
          </a:blip>
          <a:srcRect b="0" l="0" r="0" t="0"/>
          <a:stretch/>
        </p:blipFill>
        <p:spPr>
          <a:xfrm>
            <a:off x="4160558" y="602729"/>
            <a:ext cx="7219575" cy="478913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descr="$PPTXTitle" id="268" name="Google Shape;268;p26"/>
          <p:cNvSpPr txBox="1"/>
          <p:nvPr>
            <p:ph type="title"/>
          </p:nvPr>
        </p:nvSpPr>
        <p:spPr>
          <a:xfrm>
            <a:off x="426124" y="626597"/>
            <a:ext cx="6947046" cy="1380009"/>
          </a:xfrm>
          <a:prstGeom prst="rect">
            <a:avLst/>
          </a:prstGeom>
          <a:noFill/>
          <a:ln>
            <a:noFill/>
          </a:ln>
        </p:spPr>
        <p:txBody>
          <a:bodyPr anchorCtr="0" anchor="t" bIns="0" lIns="0" spcFirstLastPara="1" rIns="0" wrap="square" tIns="592975">
            <a:spAutoFit/>
          </a:bodyPr>
          <a:lstStyle/>
          <a:p>
            <a:pPr indent="0" lvl="0" marL="12700" rtl="0" algn="l">
              <a:lnSpc>
                <a:spcPct val="100000"/>
              </a:lnSpc>
              <a:spcBef>
                <a:spcPts val="0"/>
              </a:spcBef>
              <a:spcAft>
                <a:spcPts val="0"/>
              </a:spcAft>
              <a:buNone/>
            </a:pPr>
            <a:r>
              <a:rPr lang="en-US"/>
              <a:t>Glöckner, Murre</a:t>
            </a:r>
            <a:endParaRPr/>
          </a:p>
        </p:txBody>
      </p:sp>
      <p:pic>
        <p:nvPicPr>
          <p:cNvPr id="269" name="Google Shape;269;p26"/>
          <p:cNvPicPr preferRelativeResize="0"/>
          <p:nvPr/>
        </p:nvPicPr>
        <p:blipFill rotWithShape="1">
          <a:blip r:embed="rId3">
            <a:alphaModFix/>
          </a:blip>
          <a:srcRect b="0" l="0" r="0" t="0"/>
          <a:stretch/>
        </p:blipFill>
        <p:spPr>
          <a:xfrm>
            <a:off x="0" y="0"/>
            <a:ext cx="12192000" cy="606436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3" name="Shape 273"/>
        <p:cNvGrpSpPr/>
        <p:nvPr/>
      </p:nvGrpSpPr>
      <p:grpSpPr>
        <a:xfrm>
          <a:off x="0" y="0"/>
          <a:ext cx="0" cy="0"/>
          <a:chOff x="0" y="0"/>
          <a:chExt cx="0" cy="0"/>
        </a:xfrm>
      </p:grpSpPr>
      <p:grpSp>
        <p:nvGrpSpPr>
          <p:cNvPr id="274" name="Google Shape;274;p27"/>
          <p:cNvGrpSpPr/>
          <p:nvPr/>
        </p:nvGrpSpPr>
        <p:grpSpPr>
          <a:xfrm>
            <a:off x="0" y="0"/>
            <a:ext cx="12192000" cy="6858368"/>
            <a:chOff x="0" y="0"/>
            <a:chExt cx="12192000" cy="6858368"/>
          </a:xfrm>
        </p:grpSpPr>
        <p:sp>
          <p:nvSpPr>
            <p:cNvPr id="275" name="Google Shape;275;p27"/>
            <p:cNvSpPr/>
            <p:nvPr/>
          </p:nvSpPr>
          <p:spPr>
            <a:xfrm>
              <a:off x="0" y="0"/>
              <a:ext cx="12192000" cy="6064885"/>
            </a:xfrm>
            <a:custGeom>
              <a:rect b="b" l="l" r="r" t="t"/>
              <a:pathLst>
                <a:path extrusionOk="0" h="6064885" w="12192000">
                  <a:moveTo>
                    <a:pt x="0" y="6064618"/>
                  </a:moveTo>
                  <a:lnTo>
                    <a:pt x="12192000" y="6064618"/>
                  </a:lnTo>
                  <a:lnTo>
                    <a:pt x="12192000" y="0"/>
                  </a:lnTo>
                  <a:lnTo>
                    <a:pt x="0" y="0"/>
                  </a:lnTo>
                  <a:lnTo>
                    <a:pt x="0" y="6064618"/>
                  </a:lnTo>
                  <a:close/>
                </a:path>
              </a:pathLst>
            </a:custGeom>
            <a:solidFill>
              <a:srgbClr val="F7DF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76" name="Google Shape;276;p27"/>
            <p:cNvSpPr/>
            <p:nvPr/>
          </p:nvSpPr>
          <p:spPr>
            <a:xfrm>
              <a:off x="0" y="6064618"/>
              <a:ext cx="12192000" cy="793750"/>
            </a:xfrm>
            <a:custGeom>
              <a:rect b="b" l="l" r="r" t="t"/>
              <a:pathLst>
                <a:path extrusionOk="0" h="793750" w="12192000">
                  <a:moveTo>
                    <a:pt x="12192000" y="0"/>
                  </a:moveTo>
                  <a:lnTo>
                    <a:pt x="0" y="0"/>
                  </a:lnTo>
                  <a:lnTo>
                    <a:pt x="0" y="793381"/>
                  </a:lnTo>
                  <a:lnTo>
                    <a:pt x="12192000" y="793381"/>
                  </a:lnTo>
                  <a:lnTo>
                    <a:pt x="12192000" y="0"/>
                  </a:lnTo>
                  <a:close/>
                </a:path>
              </a:pathLst>
            </a:custGeom>
            <a:solidFill>
              <a:srgbClr val="21212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77" name="Google Shape;277;p27"/>
            <p:cNvPicPr preferRelativeResize="0"/>
            <p:nvPr/>
          </p:nvPicPr>
          <p:blipFill rotWithShape="1">
            <a:blip r:embed="rId3">
              <a:alphaModFix/>
            </a:blip>
            <a:srcRect b="0" l="0" r="0" t="0"/>
            <a:stretch/>
          </p:blipFill>
          <p:spPr>
            <a:xfrm>
              <a:off x="10078570" y="6213970"/>
              <a:ext cx="1766034" cy="494686"/>
            </a:xfrm>
            <a:prstGeom prst="rect">
              <a:avLst/>
            </a:prstGeom>
            <a:noFill/>
            <a:ln>
              <a:noFill/>
            </a:ln>
          </p:spPr>
        </p:pic>
      </p:grpSp>
      <p:grpSp>
        <p:nvGrpSpPr>
          <p:cNvPr id="278" name="Google Shape;278;p27"/>
          <p:cNvGrpSpPr/>
          <p:nvPr/>
        </p:nvGrpSpPr>
        <p:grpSpPr>
          <a:xfrm>
            <a:off x="0" y="0"/>
            <a:ext cx="12192012" cy="6070130"/>
            <a:chOff x="0" y="0"/>
            <a:chExt cx="12192012" cy="6070130"/>
          </a:xfrm>
        </p:grpSpPr>
        <p:pic>
          <p:nvPicPr>
            <p:cNvPr id="279" name="Google Shape;279;p27"/>
            <p:cNvPicPr preferRelativeResize="0"/>
            <p:nvPr/>
          </p:nvPicPr>
          <p:blipFill rotWithShape="1">
            <a:blip r:embed="rId4">
              <a:alphaModFix/>
            </a:blip>
            <a:srcRect b="0" l="0" r="0" t="0"/>
            <a:stretch/>
          </p:blipFill>
          <p:spPr>
            <a:xfrm>
              <a:off x="0" y="0"/>
              <a:ext cx="8678176" cy="6070130"/>
            </a:xfrm>
            <a:prstGeom prst="rect">
              <a:avLst/>
            </a:prstGeom>
            <a:noFill/>
            <a:ln>
              <a:noFill/>
            </a:ln>
          </p:spPr>
        </p:pic>
        <p:pic>
          <p:nvPicPr>
            <p:cNvPr id="280" name="Google Shape;280;p27"/>
            <p:cNvPicPr preferRelativeResize="0"/>
            <p:nvPr/>
          </p:nvPicPr>
          <p:blipFill rotWithShape="1">
            <a:blip r:embed="rId5">
              <a:alphaModFix/>
            </a:blip>
            <a:srcRect b="0" l="0" r="0" t="0"/>
            <a:stretch/>
          </p:blipFill>
          <p:spPr>
            <a:xfrm>
              <a:off x="5036439" y="0"/>
              <a:ext cx="7155573" cy="6070130"/>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4" name="Shape 284"/>
        <p:cNvGrpSpPr/>
        <p:nvPr/>
      </p:nvGrpSpPr>
      <p:grpSpPr>
        <a:xfrm>
          <a:off x="0" y="0"/>
          <a:ext cx="0" cy="0"/>
          <a:chOff x="0" y="0"/>
          <a:chExt cx="0" cy="0"/>
        </a:xfrm>
      </p:grpSpPr>
      <p:grpSp>
        <p:nvGrpSpPr>
          <p:cNvPr id="285" name="Google Shape;285;p28"/>
          <p:cNvGrpSpPr/>
          <p:nvPr/>
        </p:nvGrpSpPr>
        <p:grpSpPr>
          <a:xfrm>
            <a:off x="0" y="0"/>
            <a:ext cx="12192000" cy="6858368"/>
            <a:chOff x="0" y="0"/>
            <a:chExt cx="12192000" cy="6858368"/>
          </a:xfrm>
        </p:grpSpPr>
        <p:sp>
          <p:nvSpPr>
            <p:cNvPr id="286" name="Google Shape;286;p28"/>
            <p:cNvSpPr/>
            <p:nvPr/>
          </p:nvSpPr>
          <p:spPr>
            <a:xfrm>
              <a:off x="0" y="0"/>
              <a:ext cx="12192000" cy="6064885"/>
            </a:xfrm>
            <a:custGeom>
              <a:rect b="b" l="l" r="r" t="t"/>
              <a:pathLst>
                <a:path extrusionOk="0" h="6064885" w="12192000">
                  <a:moveTo>
                    <a:pt x="0" y="6064618"/>
                  </a:moveTo>
                  <a:lnTo>
                    <a:pt x="12192000" y="6064618"/>
                  </a:lnTo>
                  <a:lnTo>
                    <a:pt x="12192000" y="0"/>
                  </a:lnTo>
                  <a:lnTo>
                    <a:pt x="0" y="0"/>
                  </a:lnTo>
                  <a:lnTo>
                    <a:pt x="0" y="6064618"/>
                  </a:lnTo>
                  <a:close/>
                </a:path>
              </a:pathLst>
            </a:custGeom>
            <a:solidFill>
              <a:srgbClr val="F7DF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87" name="Google Shape;287;p28"/>
            <p:cNvSpPr/>
            <p:nvPr/>
          </p:nvSpPr>
          <p:spPr>
            <a:xfrm>
              <a:off x="0" y="6064618"/>
              <a:ext cx="12192000" cy="793750"/>
            </a:xfrm>
            <a:custGeom>
              <a:rect b="b" l="l" r="r" t="t"/>
              <a:pathLst>
                <a:path extrusionOk="0" h="793750" w="12192000">
                  <a:moveTo>
                    <a:pt x="12192000" y="0"/>
                  </a:moveTo>
                  <a:lnTo>
                    <a:pt x="0" y="0"/>
                  </a:lnTo>
                  <a:lnTo>
                    <a:pt x="0" y="793381"/>
                  </a:lnTo>
                  <a:lnTo>
                    <a:pt x="12192000" y="793381"/>
                  </a:lnTo>
                  <a:lnTo>
                    <a:pt x="12192000" y="0"/>
                  </a:lnTo>
                  <a:close/>
                </a:path>
              </a:pathLst>
            </a:custGeom>
            <a:solidFill>
              <a:srgbClr val="21212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88" name="Google Shape;288;p28"/>
            <p:cNvPicPr preferRelativeResize="0"/>
            <p:nvPr/>
          </p:nvPicPr>
          <p:blipFill rotWithShape="1">
            <a:blip r:embed="rId3">
              <a:alphaModFix/>
            </a:blip>
            <a:srcRect b="0" l="0" r="0" t="0"/>
            <a:stretch/>
          </p:blipFill>
          <p:spPr>
            <a:xfrm>
              <a:off x="10078570" y="6213970"/>
              <a:ext cx="1766034" cy="494686"/>
            </a:xfrm>
            <a:prstGeom prst="rect">
              <a:avLst/>
            </a:prstGeom>
            <a:noFill/>
            <a:ln>
              <a:noFill/>
            </a:ln>
          </p:spPr>
        </p:pic>
      </p:grpSp>
      <p:pic>
        <p:nvPicPr>
          <p:cNvPr id="289" name="Google Shape;289;p28"/>
          <p:cNvPicPr preferRelativeResize="0"/>
          <p:nvPr/>
        </p:nvPicPr>
        <p:blipFill rotWithShape="1">
          <a:blip r:embed="rId4">
            <a:alphaModFix/>
          </a:blip>
          <a:srcRect b="0" l="0" r="0" t="0"/>
          <a:stretch/>
        </p:blipFill>
        <p:spPr>
          <a:xfrm>
            <a:off x="0" y="0"/>
            <a:ext cx="12191999" cy="606437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descr="$PPTXTitle" id="294" name="Google Shape;294;p29"/>
          <p:cNvSpPr txBox="1"/>
          <p:nvPr>
            <p:ph type="title"/>
          </p:nvPr>
        </p:nvSpPr>
        <p:spPr>
          <a:xfrm>
            <a:off x="426124" y="276035"/>
            <a:ext cx="6111240" cy="6965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4400"/>
              <a:t>Thank you for listening!</a:t>
            </a:r>
            <a:endParaRPr sz="4400"/>
          </a:p>
        </p:txBody>
      </p:sp>
      <p:sp>
        <p:nvSpPr>
          <p:cNvPr id="295" name="Google Shape;295;p29"/>
          <p:cNvSpPr txBox="1"/>
          <p:nvPr/>
        </p:nvSpPr>
        <p:spPr>
          <a:xfrm>
            <a:off x="426124" y="4856862"/>
            <a:ext cx="6724650" cy="3911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400">
                <a:solidFill>
                  <a:srgbClr val="212121"/>
                </a:solidFill>
                <a:latin typeface="Tahoma"/>
                <a:ea typeface="Tahoma"/>
                <a:cs typeface="Tahoma"/>
                <a:sym typeface="Tahoma"/>
              </a:rPr>
              <a:t>Contact: </a:t>
            </a:r>
            <a:r>
              <a:rPr lang="en-US" sz="2400" u="sng">
                <a:solidFill>
                  <a:srgbClr val="212121"/>
                </a:solidFill>
                <a:latin typeface="Tahoma"/>
                <a:ea typeface="Tahoma"/>
                <a:cs typeface="Tahoma"/>
                <a:sym typeface="Tahoma"/>
                <a:hlinkClick r:id="rId3">
                  <a:extLst>
                    <a:ext uri="{A12FA001-AC4F-418D-AE19-62706E023703}">
                      <ahyp:hlinkClr val="tx"/>
                    </a:ext>
                  </a:extLst>
                </a:hlinkClick>
              </a:rPr>
              <a:t>karl-magnus.johansson@riksarkivet.se</a:t>
            </a:r>
            <a:endParaRPr sz="2400">
              <a:latin typeface="Tahoma"/>
              <a:ea typeface="Tahoma"/>
              <a:cs typeface="Tahoma"/>
              <a:sym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6" name="Shape 66"/>
        <p:cNvGrpSpPr/>
        <p:nvPr/>
      </p:nvGrpSpPr>
      <p:grpSpPr>
        <a:xfrm>
          <a:off x="0" y="0"/>
          <a:ext cx="0" cy="0"/>
          <a:chOff x="0" y="0"/>
          <a:chExt cx="0" cy="0"/>
        </a:xfrm>
      </p:grpSpPr>
      <p:sp>
        <p:nvSpPr>
          <p:cNvPr id="67" name="Google Shape;67;p3"/>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F7DF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68" name="Google Shape;68;p3"/>
          <p:cNvGrpSpPr/>
          <p:nvPr/>
        </p:nvGrpSpPr>
        <p:grpSpPr>
          <a:xfrm>
            <a:off x="0" y="0"/>
            <a:ext cx="12192000" cy="6858368"/>
            <a:chOff x="0" y="0"/>
            <a:chExt cx="12192000" cy="6858368"/>
          </a:xfrm>
        </p:grpSpPr>
        <p:sp>
          <p:nvSpPr>
            <p:cNvPr id="69" name="Google Shape;69;p3"/>
            <p:cNvSpPr/>
            <p:nvPr/>
          </p:nvSpPr>
          <p:spPr>
            <a:xfrm>
              <a:off x="0" y="6064618"/>
              <a:ext cx="12192000" cy="793750"/>
            </a:xfrm>
            <a:custGeom>
              <a:rect b="b" l="l" r="r" t="t"/>
              <a:pathLst>
                <a:path extrusionOk="0" h="793750" w="12192000">
                  <a:moveTo>
                    <a:pt x="12192000" y="0"/>
                  </a:moveTo>
                  <a:lnTo>
                    <a:pt x="0" y="0"/>
                  </a:lnTo>
                  <a:lnTo>
                    <a:pt x="0" y="793381"/>
                  </a:lnTo>
                  <a:lnTo>
                    <a:pt x="12192000" y="793381"/>
                  </a:lnTo>
                  <a:lnTo>
                    <a:pt x="12192000" y="0"/>
                  </a:lnTo>
                  <a:close/>
                </a:path>
              </a:pathLst>
            </a:custGeom>
            <a:solidFill>
              <a:srgbClr val="21212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70" name="Google Shape;70;p3"/>
            <p:cNvPicPr preferRelativeResize="0"/>
            <p:nvPr/>
          </p:nvPicPr>
          <p:blipFill rotWithShape="1">
            <a:blip r:embed="rId3">
              <a:alphaModFix/>
            </a:blip>
            <a:srcRect b="0" l="0" r="0" t="0"/>
            <a:stretch/>
          </p:blipFill>
          <p:spPr>
            <a:xfrm>
              <a:off x="10078570" y="6213970"/>
              <a:ext cx="1766034" cy="494686"/>
            </a:xfrm>
            <a:prstGeom prst="rect">
              <a:avLst/>
            </a:prstGeom>
            <a:noFill/>
            <a:ln>
              <a:noFill/>
            </a:ln>
          </p:spPr>
        </p:pic>
        <p:pic>
          <p:nvPicPr>
            <p:cNvPr id="71" name="Google Shape;71;p3"/>
            <p:cNvPicPr preferRelativeResize="0"/>
            <p:nvPr/>
          </p:nvPicPr>
          <p:blipFill rotWithShape="1">
            <a:blip r:embed="rId4">
              <a:alphaModFix/>
            </a:blip>
            <a:srcRect b="0" l="0" r="0" t="0"/>
            <a:stretch/>
          </p:blipFill>
          <p:spPr>
            <a:xfrm>
              <a:off x="0" y="0"/>
              <a:ext cx="12192000" cy="6858000"/>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5" name="Shape 75"/>
        <p:cNvGrpSpPr/>
        <p:nvPr/>
      </p:nvGrpSpPr>
      <p:grpSpPr>
        <a:xfrm>
          <a:off x="0" y="0"/>
          <a:ext cx="0" cy="0"/>
          <a:chOff x="0" y="0"/>
          <a:chExt cx="0" cy="0"/>
        </a:xfrm>
      </p:grpSpPr>
      <p:sp>
        <p:nvSpPr>
          <p:cNvPr id="76" name="Google Shape;76;p4"/>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F7DF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77" name="Google Shape;77;p4"/>
          <p:cNvGrpSpPr/>
          <p:nvPr/>
        </p:nvGrpSpPr>
        <p:grpSpPr>
          <a:xfrm>
            <a:off x="0" y="0"/>
            <a:ext cx="12192000" cy="6858368"/>
            <a:chOff x="0" y="0"/>
            <a:chExt cx="12192000" cy="6858368"/>
          </a:xfrm>
        </p:grpSpPr>
        <p:sp>
          <p:nvSpPr>
            <p:cNvPr id="78" name="Google Shape;78;p4"/>
            <p:cNvSpPr/>
            <p:nvPr/>
          </p:nvSpPr>
          <p:spPr>
            <a:xfrm>
              <a:off x="0" y="6064618"/>
              <a:ext cx="12192000" cy="793750"/>
            </a:xfrm>
            <a:custGeom>
              <a:rect b="b" l="l" r="r" t="t"/>
              <a:pathLst>
                <a:path extrusionOk="0" h="793750" w="12192000">
                  <a:moveTo>
                    <a:pt x="12192000" y="0"/>
                  </a:moveTo>
                  <a:lnTo>
                    <a:pt x="0" y="0"/>
                  </a:lnTo>
                  <a:lnTo>
                    <a:pt x="0" y="793381"/>
                  </a:lnTo>
                  <a:lnTo>
                    <a:pt x="12192000" y="793381"/>
                  </a:lnTo>
                  <a:lnTo>
                    <a:pt x="12192000" y="0"/>
                  </a:lnTo>
                  <a:close/>
                </a:path>
              </a:pathLst>
            </a:custGeom>
            <a:solidFill>
              <a:srgbClr val="21212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79" name="Google Shape;79;p4"/>
            <p:cNvPicPr preferRelativeResize="0"/>
            <p:nvPr/>
          </p:nvPicPr>
          <p:blipFill rotWithShape="1">
            <a:blip r:embed="rId3">
              <a:alphaModFix/>
            </a:blip>
            <a:srcRect b="0" l="0" r="0" t="0"/>
            <a:stretch/>
          </p:blipFill>
          <p:spPr>
            <a:xfrm>
              <a:off x="10078570" y="6213970"/>
              <a:ext cx="1766034" cy="494686"/>
            </a:xfrm>
            <a:prstGeom prst="rect">
              <a:avLst/>
            </a:prstGeom>
            <a:noFill/>
            <a:ln>
              <a:noFill/>
            </a:ln>
          </p:spPr>
        </p:pic>
        <p:pic>
          <p:nvPicPr>
            <p:cNvPr id="80" name="Google Shape;80;p4"/>
            <p:cNvPicPr preferRelativeResize="0"/>
            <p:nvPr/>
          </p:nvPicPr>
          <p:blipFill rotWithShape="1">
            <a:blip r:embed="rId4">
              <a:alphaModFix/>
            </a:blip>
            <a:srcRect b="0" l="0" r="0" t="0"/>
            <a:stretch/>
          </p:blipFill>
          <p:spPr>
            <a:xfrm>
              <a:off x="782996" y="0"/>
              <a:ext cx="10625998" cy="6067652"/>
            </a:xfrm>
            <a:prstGeom prst="rect">
              <a:avLst/>
            </a:prstGeom>
            <a:noFill/>
            <a:ln>
              <a:noFill/>
            </a:ln>
          </p:spPr>
        </p:pic>
      </p:grpSp>
      <p:pic>
        <p:nvPicPr>
          <p:cNvPr id="81" name="Google Shape;81;p4"/>
          <p:cNvPicPr preferRelativeResize="0"/>
          <p:nvPr/>
        </p:nvPicPr>
        <p:blipFill rotWithShape="1">
          <a:blip r:embed="rId5">
            <a:alphaModFix/>
          </a:blip>
          <a:srcRect b="0" l="0" r="0" t="0"/>
          <a:stretch/>
        </p:blipFill>
        <p:spPr>
          <a:xfrm>
            <a:off x="0" y="0"/>
            <a:ext cx="12191999" cy="68579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5" name="Shape 85"/>
        <p:cNvGrpSpPr/>
        <p:nvPr/>
      </p:nvGrpSpPr>
      <p:grpSpPr>
        <a:xfrm>
          <a:off x="0" y="0"/>
          <a:ext cx="0" cy="0"/>
          <a:chOff x="0" y="0"/>
          <a:chExt cx="0" cy="0"/>
        </a:xfrm>
      </p:grpSpPr>
      <p:sp>
        <p:nvSpPr>
          <p:cNvPr id="86" name="Google Shape;86;p5"/>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B44A6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87" name="Google Shape;87;p5"/>
          <p:cNvGrpSpPr/>
          <p:nvPr/>
        </p:nvGrpSpPr>
        <p:grpSpPr>
          <a:xfrm>
            <a:off x="0" y="6064618"/>
            <a:ext cx="12192000" cy="793750"/>
            <a:chOff x="0" y="6064618"/>
            <a:chExt cx="12192000" cy="793750"/>
          </a:xfrm>
        </p:grpSpPr>
        <p:sp>
          <p:nvSpPr>
            <p:cNvPr id="88" name="Google Shape;88;p5"/>
            <p:cNvSpPr/>
            <p:nvPr/>
          </p:nvSpPr>
          <p:spPr>
            <a:xfrm>
              <a:off x="0" y="6064618"/>
              <a:ext cx="12192000" cy="793750"/>
            </a:xfrm>
            <a:custGeom>
              <a:rect b="b" l="l" r="r" t="t"/>
              <a:pathLst>
                <a:path extrusionOk="0" h="793750" w="12192000">
                  <a:moveTo>
                    <a:pt x="12192000" y="0"/>
                  </a:moveTo>
                  <a:lnTo>
                    <a:pt x="0" y="0"/>
                  </a:lnTo>
                  <a:lnTo>
                    <a:pt x="0" y="793381"/>
                  </a:lnTo>
                  <a:lnTo>
                    <a:pt x="12192000" y="793381"/>
                  </a:lnTo>
                  <a:lnTo>
                    <a:pt x="12192000" y="0"/>
                  </a:lnTo>
                  <a:close/>
                </a:path>
              </a:pathLst>
            </a:custGeom>
            <a:solidFill>
              <a:srgbClr val="21212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89" name="Google Shape;89;p5"/>
            <p:cNvPicPr preferRelativeResize="0"/>
            <p:nvPr/>
          </p:nvPicPr>
          <p:blipFill rotWithShape="1">
            <a:blip r:embed="rId3">
              <a:alphaModFix/>
            </a:blip>
            <a:srcRect b="0" l="0" r="0" t="0"/>
            <a:stretch/>
          </p:blipFill>
          <p:spPr>
            <a:xfrm>
              <a:off x="10078570" y="6213970"/>
              <a:ext cx="1766034" cy="494687"/>
            </a:xfrm>
            <a:prstGeom prst="rect">
              <a:avLst/>
            </a:prstGeom>
            <a:noFill/>
            <a:ln>
              <a:noFill/>
            </a:ln>
          </p:spPr>
        </p:pic>
      </p:grpSp>
      <p:sp>
        <p:nvSpPr>
          <p:cNvPr descr="$PPTXTitle" id="90" name="Google Shape;90;p5"/>
          <p:cNvSpPr txBox="1"/>
          <p:nvPr/>
        </p:nvSpPr>
        <p:spPr>
          <a:xfrm>
            <a:off x="6266855" y="1343647"/>
            <a:ext cx="5484495" cy="431800"/>
          </a:xfrm>
          <a:prstGeom prst="rect">
            <a:avLst/>
          </a:prstGeom>
          <a:noFill/>
          <a:ln>
            <a:noFill/>
          </a:ln>
        </p:spPr>
        <p:txBody>
          <a:bodyPr anchorCtr="0" anchor="t" bIns="0" lIns="0" spcFirstLastPara="1" rIns="0" wrap="square" tIns="13950">
            <a:spAutoFit/>
          </a:bodyPr>
          <a:lstStyle/>
          <a:p>
            <a:pPr indent="0" lvl="0" marL="12700" rtl="0" algn="l">
              <a:lnSpc>
                <a:spcPct val="100000"/>
              </a:lnSpc>
              <a:spcBef>
                <a:spcPts val="0"/>
              </a:spcBef>
              <a:spcAft>
                <a:spcPts val="0"/>
              </a:spcAft>
              <a:buNone/>
            </a:pPr>
            <a:r>
              <a:rPr lang="en-US" sz="2650">
                <a:solidFill>
                  <a:srgbClr val="FFFFFF"/>
                </a:solidFill>
                <a:latin typeface="Arial"/>
                <a:ea typeface="Arial"/>
                <a:cs typeface="Arial"/>
                <a:sym typeface="Arial"/>
              </a:rPr>
              <a:t>Handwritten Text Recognition (HTR)</a:t>
            </a:r>
            <a:endParaRPr sz="2650">
              <a:latin typeface="Arial"/>
              <a:ea typeface="Arial"/>
              <a:cs typeface="Arial"/>
              <a:sym typeface="Arial"/>
            </a:endParaRPr>
          </a:p>
        </p:txBody>
      </p:sp>
      <p:sp>
        <p:nvSpPr>
          <p:cNvPr id="91" name="Google Shape;91;p5"/>
          <p:cNvSpPr txBox="1"/>
          <p:nvPr/>
        </p:nvSpPr>
        <p:spPr>
          <a:xfrm>
            <a:off x="6266855" y="2160511"/>
            <a:ext cx="5453380" cy="552450"/>
          </a:xfrm>
          <a:prstGeom prst="rect">
            <a:avLst/>
          </a:prstGeom>
          <a:noFill/>
          <a:ln>
            <a:noFill/>
          </a:ln>
        </p:spPr>
        <p:txBody>
          <a:bodyPr anchorCtr="0" anchor="t" bIns="0" lIns="0" spcFirstLastPara="1" rIns="0" wrap="square" tIns="11425">
            <a:spAutoFit/>
          </a:bodyPr>
          <a:lstStyle/>
          <a:p>
            <a:pPr indent="0" lvl="0" marL="12700" marR="5080" rtl="0" algn="l">
              <a:lnSpc>
                <a:spcPct val="101699"/>
              </a:lnSpc>
              <a:spcBef>
                <a:spcPts val="0"/>
              </a:spcBef>
              <a:spcAft>
                <a:spcPts val="0"/>
              </a:spcAft>
              <a:buNone/>
            </a:pPr>
            <a:r>
              <a:rPr lang="en-US" sz="1700">
                <a:solidFill>
                  <a:srgbClr val="FFFFFF"/>
                </a:solidFill>
                <a:latin typeface="Arial"/>
                <a:ea typeface="Arial"/>
                <a:cs typeface="Arial"/>
                <a:sym typeface="Arial"/>
              </a:rPr>
              <a:t>Supervised machine learning for automatic transcription of handwritten text from image to text data</a:t>
            </a:r>
            <a:endParaRPr sz="1700">
              <a:latin typeface="Arial"/>
              <a:ea typeface="Arial"/>
              <a:cs typeface="Arial"/>
              <a:sym typeface="Arial"/>
            </a:endParaRPr>
          </a:p>
        </p:txBody>
      </p:sp>
      <p:pic>
        <p:nvPicPr>
          <p:cNvPr id="92" name="Google Shape;92;p5"/>
          <p:cNvPicPr preferRelativeResize="0"/>
          <p:nvPr/>
        </p:nvPicPr>
        <p:blipFill rotWithShape="1">
          <a:blip r:embed="rId4">
            <a:alphaModFix/>
          </a:blip>
          <a:srcRect b="0" l="0" r="0" t="0"/>
          <a:stretch/>
        </p:blipFill>
        <p:spPr>
          <a:xfrm>
            <a:off x="155308" y="941730"/>
            <a:ext cx="5814199" cy="3649192"/>
          </a:xfrm>
          <a:prstGeom prst="rect">
            <a:avLst/>
          </a:prstGeom>
          <a:noFill/>
          <a:ln>
            <a:noFill/>
          </a:ln>
        </p:spPr>
      </p:pic>
      <p:pic>
        <p:nvPicPr>
          <p:cNvPr id="93" name="Google Shape;93;p5"/>
          <p:cNvPicPr preferRelativeResize="0"/>
          <p:nvPr/>
        </p:nvPicPr>
        <p:blipFill rotWithShape="1">
          <a:blip r:embed="rId5">
            <a:alphaModFix/>
          </a:blip>
          <a:srcRect b="0" l="0" r="0" t="0"/>
          <a:stretch/>
        </p:blipFill>
        <p:spPr>
          <a:xfrm>
            <a:off x="6188116" y="3258583"/>
            <a:ext cx="5600277" cy="510103"/>
          </a:xfrm>
          <a:prstGeom prst="rect">
            <a:avLst/>
          </a:prstGeom>
          <a:noFill/>
          <a:ln>
            <a:noFill/>
          </a:ln>
        </p:spPr>
      </p:pic>
      <p:pic>
        <p:nvPicPr>
          <p:cNvPr id="94" name="Google Shape;94;p5"/>
          <p:cNvPicPr preferRelativeResize="0"/>
          <p:nvPr/>
        </p:nvPicPr>
        <p:blipFill rotWithShape="1">
          <a:blip r:embed="rId6">
            <a:alphaModFix/>
          </a:blip>
          <a:srcRect b="0" l="0" r="0" t="0"/>
          <a:stretch/>
        </p:blipFill>
        <p:spPr>
          <a:xfrm>
            <a:off x="6188116" y="4006650"/>
            <a:ext cx="2887062" cy="3226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8" name="Shape 98"/>
        <p:cNvGrpSpPr/>
        <p:nvPr/>
      </p:nvGrpSpPr>
      <p:grpSpPr>
        <a:xfrm>
          <a:off x="0" y="0"/>
          <a:ext cx="0" cy="0"/>
          <a:chOff x="0" y="0"/>
          <a:chExt cx="0" cy="0"/>
        </a:xfrm>
      </p:grpSpPr>
      <p:sp>
        <p:nvSpPr>
          <p:cNvPr id="99" name="Google Shape;99;p6"/>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F7DF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100" name="Google Shape;100;p6"/>
          <p:cNvGrpSpPr/>
          <p:nvPr/>
        </p:nvGrpSpPr>
        <p:grpSpPr>
          <a:xfrm>
            <a:off x="0" y="0"/>
            <a:ext cx="12192000" cy="6858368"/>
            <a:chOff x="0" y="0"/>
            <a:chExt cx="12192000" cy="6858368"/>
          </a:xfrm>
        </p:grpSpPr>
        <p:sp>
          <p:nvSpPr>
            <p:cNvPr id="101" name="Google Shape;101;p6"/>
            <p:cNvSpPr/>
            <p:nvPr/>
          </p:nvSpPr>
          <p:spPr>
            <a:xfrm>
              <a:off x="0" y="6064618"/>
              <a:ext cx="12192000" cy="793750"/>
            </a:xfrm>
            <a:custGeom>
              <a:rect b="b" l="l" r="r" t="t"/>
              <a:pathLst>
                <a:path extrusionOk="0" h="793750" w="12192000">
                  <a:moveTo>
                    <a:pt x="12192000" y="0"/>
                  </a:moveTo>
                  <a:lnTo>
                    <a:pt x="0" y="0"/>
                  </a:lnTo>
                  <a:lnTo>
                    <a:pt x="0" y="793381"/>
                  </a:lnTo>
                  <a:lnTo>
                    <a:pt x="12192000" y="793381"/>
                  </a:lnTo>
                  <a:lnTo>
                    <a:pt x="12192000" y="0"/>
                  </a:lnTo>
                  <a:close/>
                </a:path>
              </a:pathLst>
            </a:custGeom>
            <a:solidFill>
              <a:srgbClr val="21212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02" name="Google Shape;102;p6"/>
            <p:cNvPicPr preferRelativeResize="0"/>
            <p:nvPr/>
          </p:nvPicPr>
          <p:blipFill rotWithShape="1">
            <a:blip r:embed="rId3">
              <a:alphaModFix/>
            </a:blip>
            <a:srcRect b="0" l="0" r="0" t="0"/>
            <a:stretch/>
          </p:blipFill>
          <p:spPr>
            <a:xfrm>
              <a:off x="10078570" y="6213970"/>
              <a:ext cx="1766034" cy="494686"/>
            </a:xfrm>
            <a:prstGeom prst="rect">
              <a:avLst/>
            </a:prstGeom>
            <a:noFill/>
            <a:ln>
              <a:noFill/>
            </a:ln>
          </p:spPr>
        </p:pic>
        <p:pic>
          <p:nvPicPr>
            <p:cNvPr id="103" name="Google Shape;103;p6"/>
            <p:cNvPicPr preferRelativeResize="0"/>
            <p:nvPr/>
          </p:nvPicPr>
          <p:blipFill rotWithShape="1">
            <a:blip r:embed="rId4">
              <a:alphaModFix/>
            </a:blip>
            <a:srcRect b="0" l="0" r="0" t="0"/>
            <a:stretch/>
          </p:blipFill>
          <p:spPr>
            <a:xfrm>
              <a:off x="0" y="0"/>
              <a:ext cx="12191999" cy="6064377"/>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7" name="Shape 107"/>
        <p:cNvGrpSpPr/>
        <p:nvPr/>
      </p:nvGrpSpPr>
      <p:grpSpPr>
        <a:xfrm>
          <a:off x="0" y="0"/>
          <a:ext cx="0" cy="0"/>
          <a:chOff x="0" y="0"/>
          <a:chExt cx="0" cy="0"/>
        </a:xfrm>
      </p:grpSpPr>
      <p:grpSp>
        <p:nvGrpSpPr>
          <p:cNvPr id="108" name="Google Shape;108;p7"/>
          <p:cNvGrpSpPr/>
          <p:nvPr/>
        </p:nvGrpSpPr>
        <p:grpSpPr>
          <a:xfrm>
            <a:off x="0" y="613067"/>
            <a:ext cx="12191999" cy="5631865"/>
            <a:chOff x="0" y="613067"/>
            <a:chExt cx="12191999" cy="5631865"/>
          </a:xfrm>
        </p:grpSpPr>
        <p:pic>
          <p:nvPicPr>
            <p:cNvPr id="109" name="Google Shape;109;p7"/>
            <p:cNvPicPr preferRelativeResize="0"/>
            <p:nvPr/>
          </p:nvPicPr>
          <p:blipFill rotWithShape="1">
            <a:blip r:embed="rId3">
              <a:alphaModFix/>
            </a:blip>
            <a:srcRect b="0" l="0" r="0" t="0"/>
            <a:stretch/>
          </p:blipFill>
          <p:spPr>
            <a:xfrm>
              <a:off x="0" y="613067"/>
              <a:ext cx="5780313" cy="5631865"/>
            </a:xfrm>
            <a:prstGeom prst="rect">
              <a:avLst/>
            </a:prstGeom>
            <a:noFill/>
            <a:ln>
              <a:noFill/>
            </a:ln>
          </p:spPr>
        </p:pic>
        <p:pic>
          <p:nvPicPr>
            <p:cNvPr id="110" name="Google Shape;110;p7"/>
            <p:cNvPicPr preferRelativeResize="0"/>
            <p:nvPr/>
          </p:nvPicPr>
          <p:blipFill rotWithShape="1">
            <a:blip r:embed="rId4">
              <a:alphaModFix/>
            </a:blip>
            <a:srcRect b="0" l="0" r="0" t="0"/>
            <a:stretch/>
          </p:blipFill>
          <p:spPr>
            <a:xfrm>
              <a:off x="5434029" y="723900"/>
              <a:ext cx="6757970" cy="5410199"/>
            </a:xfrm>
            <a:prstGeom prst="rect">
              <a:avLst/>
            </a:prstGeom>
            <a:noFill/>
            <a:ln>
              <a:noFill/>
            </a:ln>
          </p:spPr>
        </p:pic>
      </p:gr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4" name="Shape 114"/>
        <p:cNvGrpSpPr/>
        <p:nvPr/>
      </p:nvGrpSpPr>
      <p:grpSpPr>
        <a:xfrm>
          <a:off x="0" y="0"/>
          <a:ext cx="0" cy="0"/>
          <a:chOff x="0" y="0"/>
          <a:chExt cx="0" cy="0"/>
        </a:xfrm>
      </p:grpSpPr>
      <p:grpSp>
        <p:nvGrpSpPr>
          <p:cNvPr id="115" name="Google Shape;115;p8"/>
          <p:cNvGrpSpPr/>
          <p:nvPr/>
        </p:nvGrpSpPr>
        <p:grpSpPr>
          <a:xfrm>
            <a:off x="0" y="0"/>
            <a:ext cx="12192000" cy="6858368"/>
            <a:chOff x="0" y="0"/>
            <a:chExt cx="12192000" cy="6858368"/>
          </a:xfrm>
        </p:grpSpPr>
        <p:sp>
          <p:nvSpPr>
            <p:cNvPr id="116" name="Google Shape;116;p8"/>
            <p:cNvSpPr/>
            <p:nvPr/>
          </p:nvSpPr>
          <p:spPr>
            <a:xfrm>
              <a:off x="0" y="0"/>
              <a:ext cx="12192000" cy="6064885"/>
            </a:xfrm>
            <a:custGeom>
              <a:rect b="b" l="l" r="r" t="t"/>
              <a:pathLst>
                <a:path extrusionOk="0" h="6064885" w="12192000">
                  <a:moveTo>
                    <a:pt x="0" y="6064618"/>
                  </a:moveTo>
                  <a:lnTo>
                    <a:pt x="12192000" y="6064618"/>
                  </a:lnTo>
                  <a:lnTo>
                    <a:pt x="12192000" y="0"/>
                  </a:lnTo>
                  <a:lnTo>
                    <a:pt x="0" y="0"/>
                  </a:lnTo>
                  <a:lnTo>
                    <a:pt x="0" y="6064618"/>
                  </a:lnTo>
                  <a:close/>
                </a:path>
              </a:pathLst>
            </a:custGeom>
            <a:solidFill>
              <a:srgbClr val="B44A6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7" name="Google Shape;117;p8"/>
            <p:cNvSpPr/>
            <p:nvPr/>
          </p:nvSpPr>
          <p:spPr>
            <a:xfrm>
              <a:off x="0" y="6064618"/>
              <a:ext cx="12192000" cy="793750"/>
            </a:xfrm>
            <a:custGeom>
              <a:rect b="b" l="l" r="r" t="t"/>
              <a:pathLst>
                <a:path extrusionOk="0" h="793750" w="12192000">
                  <a:moveTo>
                    <a:pt x="12192000" y="0"/>
                  </a:moveTo>
                  <a:lnTo>
                    <a:pt x="0" y="0"/>
                  </a:lnTo>
                  <a:lnTo>
                    <a:pt x="0" y="793381"/>
                  </a:lnTo>
                  <a:lnTo>
                    <a:pt x="12192000" y="793381"/>
                  </a:lnTo>
                  <a:lnTo>
                    <a:pt x="12192000" y="0"/>
                  </a:lnTo>
                  <a:close/>
                </a:path>
              </a:pathLst>
            </a:custGeom>
            <a:solidFill>
              <a:srgbClr val="21212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18" name="Google Shape;118;p8"/>
            <p:cNvPicPr preferRelativeResize="0"/>
            <p:nvPr/>
          </p:nvPicPr>
          <p:blipFill rotWithShape="1">
            <a:blip r:embed="rId3">
              <a:alphaModFix/>
            </a:blip>
            <a:srcRect b="0" l="0" r="0" t="0"/>
            <a:stretch/>
          </p:blipFill>
          <p:spPr>
            <a:xfrm>
              <a:off x="10078570" y="6213970"/>
              <a:ext cx="1766034" cy="494687"/>
            </a:xfrm>
            <a:prstGeom prst="rect">
              <a:avLst/>
            </a:prstGeom>
            <a:noFill/>
            <a:ln>
              <a:noFill/>
            </a:ln>
          </p:spPr>
        </p:pic>
      </p:grpSp>
      <p:pic>
        <p:nvPicPr>
          <p:cNvPr id="119" name="Google Shape;119;p8"/>
          <p:cNvPicPr preferRelativeResize="0"/>
          <p:nvPr/>
        </p:nvPicPr>
        <p:blipFill rotWithShape="1">
          <a:blip r:embed="rId4">
            <a:alphaModFix/>
          </a:blip>
          <a:srcRect b="0" l="0" r="0" t="0"/>
          <a:stretch/>
        </p:blipFill>
        <p:spPr>
          <a:xfrm>
            <a:off x="4572001" y="0"/>
            <a:ext cx="7619998" cy="6071815"/>
          </a:xfrm>
          <a:prstGeom prst="rect">
            <a:avLst/>
          </a:prstGeom>
          <a:noFill/>
          <a:ln>
            <a:noFill/>
          </a:ln>
        </p:spPr>
      </p:pic>
      <p:sp>
        <p:nvSpPr>
          <p:cNvPr descr="$PPTXTitle" id="120" name="Google Shape;120;p8"/>
          <p:cNvSpPr txBox="1"/>
          <p:nvPr>
            <p:ph type="title"/>
          </p:nvPr>
        </p:nvSpPr>
        <p:spPr>
          <a:xfrm>
            <a:off x="451736" y="387301"/>
            <a:ext cx="3244215" cy="567055"/>
          </a:xfrm>
          <a:prstGeom prst="rect">
            <a:avLst/>
          </a:prstGeom>
          <a:noFill/>
          <a:ln>
            <a:noFill/>
          </a:ln>
        </p:spPr>
        <p:txBody>
          <a:bodyPr anchorCtr="0" anchor="t" bIns="0" lIns="0" spcFirstLastPara="1" rIns="0" wrap="square" tIns="45075">
            <a:spAutoFit/>
          </a:bodyPr>
          <a:lstStyle/>
          <a:p>
            <a:pPr indent="0" lvl="0" marL="12700" marR="5080" rtl="0" algn="l">
              <a:lnSpc>
                <a:spcPct val="109189"/>
              </a:lnSpc>
              <a:spcBef>
                <a:spcPts val="0"/>
              </a:spcBef>
              <a:spcAft>
                <a:spcPts val="0"/>
              </a:spcAft>
              <a:buNone/>
            </a:pPr>
            <a:r>
              <a:rPr lang="en-US" sz="1850">
                <a:solidFill>
                  <a:srgbClr val="F9F9F9"/>
                </a:solidFill>
              </a:rPr>
              <a:t>Gothenburg Police, Detective Section</a:t>
            </a:r>
            <a:endParaRPr sz="1850"/>
          </a:p>
        </p:txBody>
      </p:sp>
      <p:sp>
        <p:nvSpPr>
          <p:cNvPr id="121" name="Google Shape;121;p8"/>
          <p:cNvSpPr txBox="1"/>
          <p:nvPr/>
        </p:nvSpPr>
        <p:spPr>
          <a:xfrm>
            <a:off x="451736" y="1409838"/>
            <a:ext cx="3559810" cy="1715770"/>
          </a:xfrm>
          <a:prstGeom prst="rect">
            <a:avLst/>
          </a:prstGeom>
          <a:noFill/>
          <a:ln>
            <a:noFill/>
          </a:ln>
        </p:spPr>
        <p:txBody>
          <a:bodyPr anchorCtr="0" anchor="t" bIns="0" lIns="0" spcFirstLastPara="1" rIns="0" wrap="square" tIns="45075">
            <a:spAutoFit/>
          </a:bodyPr>
          <a:lstStyle/>
          <a:p>
            <a:pPr indent="0" lvl="0" marL="12700" marR="5080" rtl="0" algn="l">
              <a:lnSpc>
                <a:spcPct val="109189"/>
              </a:lnSpc>
              <a:spcBef>
                <a:spcPts val="0"/>
              </a:spcBef>
              <a:spcAft>
                <a:spcPts val="0"/>
              </a:spcAft>
              <a:buNone/>
            </a:pPr>
            <a:r>
              <a:rPr lang="en-US" sz="1850">
                <a:solidFill>
                  <a:srgbClr val="F9F9F9"/>
                </a:solidFill>
                <a:latin typeface="Tahoma"/>
                <a:ea typeface="Tahoma"/>
                <a:cs typeface="Tahoma"/>
                <a:sym typeface="Tahoma"/>
              </a:rPr>
              <a:t>Police reports (1868</a:t>
            </a:r>
            <a:r>
              <a:rPr i="1" lang="en-US" sz="1850">
                <a:solidFill>
                  <a:srgbClr val="F9F9F9"/>
                </a:solidFill>
                <a:latin typeface="Calibri"/>
                <a:ea typeface="Calibri"/>
                <a:cs typeface="Calibri"/>
                <a:sym typeface="Calibri"/>
              </a:rPr>
              <a:t>–</a:t>
            </a:r>
            <a:r>
              <a:rPr lang="en-US" sz="1850">
                <a:solidFill>
                  <a:srgbClr val="F9F9F9"/>
                </a:solidFill>
                <a:latin typeface="Tahoma"/>
                <a:ea typeface="Tahoma"/>
                <a:cs typeface="Tahoma"/>
                <a:sym typeface="Tahoma"/>
              </a:rPr>
              <a:t>1902) and telegram messages (1865</a:t>
            </a:r>
            <a:r>
              <a:rPr i="1" lang="en-US" sz="1850">
                <a:solidFill>
                  <a:srgbClr val="F9F9F9"/>
                </a:solidFill>
                <a:latin typeface="Calibri"/>
                <a:ea typeface="Calibri"/>
                <a:cs typeface="Calibri"/>
                <a:sym typeface="Calibri"/>
              </a:rPr>
              <a:t>–</a:t>
            </a:r>
            <a:r>
              <a:rPr lang="en-US" sz="1850">
                <a:solidFill>
                  <a:srgbClr val="F9F9F9"/>
                </a:solidFill>
                <a:latin typeface="Tahoma"/>
                <a:ea typeface="Tahoma"/>
                <a:cs typeface="Tahoma"/>
                <a:sym typeface="Tahoma"/>
              </a:rPr>
              <a:t>1903)</a:t>
            </a:r>
            <a:endParaRPr sz="1850">
              <a:latin typeface="Tahoma"/>
              <a:ea typeface="Tahoma"/>
              <a:cs typeface="Tahoma"/>
              <a:sym typeface="Tahoma"/>
            </a:endParaRPr>
          </a:p>
          <a:p>
            <a:pPr indent="0" lvl="0" marL="0" rtl="0" algn="l">
              <a:lnSpc>
                <a:spcPct val="100000"/>
              </a:lnSpc>
              <a:spcBef>
                <a:spcPts val="1530"/>
              </a:spcBef>
              <a:spcAft>
                <a:spcPts val="0"/>
              </a:spcAft>
              <a:buNone/>
            </a:pPr>
            <a:r>
              <a:t/>
            </a:r>
            <a:endParaRPr sz="1850">
              <a:latin typeface="Tahoma"/>
              <a:ea typeface="Tahoma"/>
              <a:cs typeface="Tahoma"/>
              <a:sym typeface="Tahoma"/>
            </a:endParaRPr>
          </a:p>
          <a:p>
            <a:pPr indent="0" lvl="0" marL="12700" rtl="0" algn="l">
              <a:lnSpc>
                <a:spcPct val="100000"/>
              </a:lnSpc>
              <a:spcBef>
                <a:spcPts val="5"/>
              </a:spcBef>
              <a:spcAft>
                <a:spcPts val="0"/>
              </a:spcAft>
              <a:buNone/>
            </a:pPr>
            <a:r>
              <a:rPr lang="en-US" sz="1850">
                <a:solidFill>
                  <a:srgbClr val="F9F9F9"/>
                </a:solidFill>
                <a:latin typeface="Tahoma"/>
                <a:ea typeface="Tahoma"/>
                <a:cs typeface="Tahoma"/>
                <a:sym typeface="Tahoma"/>
              </a:rPr>
              <a:t>Appr. 25 000 pages</a:t>
            </a:r>
            <a:endParaRPr sz="1850">
              <a:latin typeface="Tahoma"/>
              <a:ea typeface="Tahoma"/>
              <a:cs typeface="Tahoma"/>
              <a:sym typeface="Tahoma"/>
            </a:endParaRPr>
          </a:p>
          <a:p>
            <a:pPr indent="0" lvl="0" marL="12700" rtl="0" algn="l">
              <a:lnSpc>
                <a:spcPct val="100000"/>
              </a:lnSpc>
              <a:spcBef>
                <a:spcPts val="800"/>
              </a:spcBef>
              <a:spcAft>
                <a:spcPts val="0"/>
              </a:spcAft>
              <a:buNone/>
            </a:pPr>
            <a:r>
              <a:rPr lang="en-US" sz="1850">
                <a:solidFill>
                  <a:srgbClr val="F9F9F9"/>
                </a:solidFill>
                <a:latin typeface="Tahoma"/>
                <a:ea typeface="Tahoma"/>
                <a:cs typeface="Tahoma"/>
                <a:sym typeface="Tahoma"/>
              </a:rPr>
              <a:t>46 bound volumes</a:t>
            </a:r>
            <a:endParaRPr sz="1850">
              <a:latin typeface="Tahoma"/>
              <a:ea typeface="Tahoma"/>
              <a:cs typeface="Tahoma"/>
              <a:sym typeface="Tahoma"/>
            </a:endParaRPr>
          </a:p>
        </p:txBody>
      </p:sp>
      <p:sp>
        <p:nvSpPr>
          <p:cNvPr id="122" name="Google Shape;122;p8"/>
          <p:cNvSpPr txBox="1"/>
          <p:nvPr/>
        </p:nvSpPr>
        <p:spPr>
          <a:xfrm>
            <a:off x="451736" y="3974797"/>
            <a:ext cx="3315335" cy="623570"/>
          </a:xfrm>
          <a:prstGeom prst="rect">
            <a:avLst/>
          </a:prstGeom>
          <a:noFill/>
          <a:ln>
            <a:noFill/>
          </a:ln>
        </p:spPr>
        <p:txBody>
          <a:bodyPr anchorCtr="0" anchor="t" bIns="0" lIns="0" spcFirstLastPara="1" rIns="0" wrap="square" tIns="37450">
            <a:spAutoFit/>
          </a:bodyPr>
          <a:lstStyle/>
          <a:p>
            <a:pPr indent="0" lvl="0" marL="12700" marR="5080" rtl="0" algn="l">
              <a:lnSpc>
                <a:spcPct val="107857"/>
              </a:lnSpc>
              <a:spcBef>
                <a:spcPts val="0"/>
              </a:spcBef>
              <a:spcAft>
                <a:spcPts val="0"/>
              </a:spcAft>
              <a:buNone/>
            </a:pPr>
            <a:r>
              <a:rPr lang="en-US" sz="1400">
                <a:solidFill>
                  <a:srgbClr val="F9F9F9"/>
                </a:solidFill>
                <a:latin typeface="Tahoma"/>
                <a:ea typeface="Tahoma"/>
                <a:cs typeface="Tahoma"/>
                <a:sym typeface="Tahoma"/>
              </a:rPr>
              <a:t>A project in collaboration with GPS400: Center for collaborative visual research, University of Gothenburg</a:t>
            </a:r>
            <a:endParaRPr sz="1400">
              <a:latin typeface="Tahoma"/>
              <a:ea typeface="Tahoma"/>
              <a:cs typeface="Tahoma"/>
              <a:sym typeface="Tahom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6" name="Shape 126"/>
        <p:cNvGrpSpPr/>
        <p:nvPr/>
      </p:nvGrpSpPr>
      <p:grpSpPr>
        <a:xfrm>
          <a:off x="0" y="0"/>
          <a:ext cx="0" cy="0"/>
          <a:chOff x="0" y="0"/>
          <a:chExt cx="0" cy="0"/>
        </a:xfrm>
      </p:grpSpPr>
      <p:grpSp>
        <p:nvGrpSpPr>
          <p:cNvPr id="127" name="Google Shape;127;p9"/>
          <p:cNvGrpSpPr/>
          <p:nvPr/>
        </p:nvGrpSpPr>
        <p:grpSpPr>
          <a:xfrm>
            <a:off x="0" y="0"/>
            <a:ext cx="12192000" cy="6858000"/>
            <a:chOff x="0" y="0"/>
            <a:chExt cx="12192000" cy="6858000"/>
          </a:xfrm>
        </p:grpSpPr>
        <p:pic>
          <p:nvPicPr>
            <p:cNvPr id="128" name="Google Shape;128;p9"/>
            <p:cNvPicPr preferRelativeResize="0"/>
            <p:nvPr/>
          </p:nvPicPr>
          <p:blipFill rotWithShape="1">
            <a:blip r:embed="rId3">
              <a:alphaModFix/>
            </a:blip>
            <a:srcRect b="0" l="0" r="0" t="0"/>
            <a:stretch/>
          </p:blipFill>
          <p:spPr>
            <a:xfrm>
              <a:off x="696384" y="6026150"/>
              <a:ext cx="2087023" cy="584199"/>
            </a:xfrm>
            <a:prstGeom prst="rect">
              <a:avLst/>
            </a:prstGeom>
            <a:noFill/>
            <a:ln>
              <a:noFill/>
            </a:ln>
          </p:spPr>
        </p:pic>
        <p:sp>
          <p:nvSpPr>
            <p:cNvPr id="129" name="Google Shape;129;p9"/>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1C51B1">
                <a:alpha val="36862"/>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30" name="Google Shape;130;p9"/>
            <p:cNvPicPr preferRelativeResize="0"/>
            <p:nvPr/>
          </p:nvPicPr>
          <p:blipFill rotWithShape="1">
            <a:blip r:embed="rId3">
              <a:alphaModFix/>
            </a:blip>
            <a:srcRect b="0" l="0" r="0" t="0"/>
            <a:stretch/>
          </p:blipFill>
          <p:spPr>
            <a:xfrm>
              <a:off x="696384" y="6026150"/>
              <a:ext cx="2087023" cy="584199"/>
            </a:xfrm>
            <a:prstGeom prst="rect">
              <a:avLst/>
            </a:prstGeom>
            <a:noFill/>
            <a:ln>
              <a:noFill/>
            </a:ln>
          </p:spPr>
        </p:pic>
      </p:grpSp>
      <p:pic>
        <p:nvPicPr>
          <p:cNvPr id="131" name="Google Shape;131;p9"/>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32" name="Google Shape;132;p9"/>
          <p:cNvSpPr txBox="1"/>
          <p:nvPr/>
        </p:nvSpPr>
        <p:spPr>
          <a:xfrm>
            <a:off x="6814650" y="630175"/>
            <a:ext cx="52722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Photo: Axel Leonard Svensson, 1901</a:t>
            </a:r>
            <a:endParaRPr sz="1200">
              <a:latin typeface="Arial"/>
              <a:ea typeface="Arial"/>
              <a:cs typeface="Arial"/>
              <a:sym typeface="Arial"/>
            </a:endParaRPr>
          </a:p>
          <a:p>
            <a:pPr indent="0" lvl="0" marL="12700" rtl="0" algn="l">
              <a:lnSpc>
                <a:spcPct val="100000"/>
              </a:lnSpc>
              <a:spcBef>
                <a:spcPts val="0"/>
              </a:spcBef>
              <a:spcAft>
                <a:spcPts val="0"/>
              </a:spcAft>
              <a:buNone/>
            </a:pPr>
            <a:r>
              <a:rPr lang="en-US" sz="1200">
                <a:latin typeface="Arial"/>
                <a:ea typeface="Arial"/>
                <a:cs typeface="Arial"/>
                <a:sym typeface="Arial"/>
              </a:rPr>
              <a:t>(Lena Carlssons bildarkiv, The Swedish National Archives, Gothenburg)</a:t>
            </a:r>
            <a:endParaRPr sz="1200">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12121"/>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2026-05-25T09:07:08Z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2026-05-07T00:00:00Z</vt:filetime>
  </property>
  <property fmtid="{D5CDD505-2E9C-101B-9397-08002B2CF9AE}" pid="3" name="Creator">
    <vt:lpwstr>Acrobat PDFMaker 26 för PowerPoint</vt:lpwstr>
  </property>
  <property fmtid="{D5CDD505-2E9C-101B-9397-08002B2CF9AE}" pid="4" name="LastSaved">
    <vt:filetime>2026-05-25T00:00:00Z</vt:filetime>
  </property>
  <property fmtid="{D5CDD505-2E9C-101B-9397-08002B2CF9AE}" pid="5" name="Producer">
    <vt:lpwstr>Adobe PDF Library 26.1.25</vt:lpwstr>
  </property>
</Properties>
</file>