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3"/>
  </p:notesMasterIdLst>
  <p:sldIdLst>
    <p:sldId id="1342" r:id="rId6"/>
    <p:sldId id="259" r:id="rId7"/>
    <p:sldId id="1359" r:id="rId8"/>
    <p:sldId id="1352" r:id="rId9"/>
    <p:sldId id="1364" r:id="rId10"/>
    <p:sldId id="1326" r:id="rId11"/>
    <p:sldId id="416" r:id="rId12"/>
    <p:sldId id="1358" r:id="rId13"/>
    <p:sldId id="1361" r:id="rId14"/>
    <p:sldId id="1363" r:id="rId15"/>
    <p:sldId id="570" r:id="rId16"/>
    <p:sldId id="1330" r:id="rId17"/>
    <p:sldId id="1365" r:id="rId18"/>
    <p:sldId id="544" r:id="rId19"/>
    <p:sldId id="553" r:id="rId20"/>
    <p:sldId id="1366" r:id="rId21"/>
    <p:sldId id="572" r:id="rId22"/>
    <p:sldId id="565" r:id="rId23"/>
    <p:sldId id="474" r:id="rId24"/>
    <p:sldId id="379" r:id="rId25"/>
    <p:sldId id="1320" r:id="rId26"/>
    <p:sldId id="577" r:id="rId27"/>
    <p:sldId id="508" r:id="rId28"/>
    <p:sldId id="1327" r:id="rId29"/>
    <p:sldId id="554" r:id="rId30"/>
    <p:sldId id="557" r:id="rId31"/>
    <p:sldId id="551" r:id="rId32"/>
    <p:sldId id="574" r:id="rId33"/>
    <p:sldId id="575" r:id="rId34"/>
    <p:sldId id="1369" r:id="rId35"/>
    <p:sldId id="1368" r:id="rId36"/>
    <p:sldId id="266" r:id="rId37"/>
    <p:sldId id="1367" r:id="rId38"/>
    <p:sldId id="1323" r:id="rId39"/>
    <p:sldId id="1319" r:id="rId40"/>
    <p:sldId id="576" r:id="rId41"/>
    <p:sldId id="449" r:id="rId4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12A41-5238-D6C8-3932-72C86E52EF6A}" v="3" dt="2026-05-25T09:24:35.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1914" y="750"/>
      </p:cViewPr>
      <p:guideLst/>
    </p:cSldViewPr>
  </p:slideViewPr>
  <p:notesTextViewPr>
    <p:cViewPr>
      <p:scale>
        <a:sx n="200" d="100"/>
        <a:sy n="200" d="100"/>
      </p:scale>
      <p:origin x="0" y="0"/>
    </p:cViewPr>
  </p:notesTextViewPr>
  <p:sorterViewPr>
    <p:cViewPr>
      <p:scale>
        <a:sx n="100" d="100"/>
        <a:sy n="100" d="100"/>
      </p:scale>
      <p:origin x="0" y="-51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Rayner" userId="S::david.rayner@gu.se::2b0f4653-84da-40a5-92f8-46fe601b87cc" providerId="AD" clId="Web-{04B12A41-5238-D6C8-3932-72C86E52EF6A}"/>
    <pc:docChg chg="modSld">
      <pc:chgData name="David Rayner" userId="S::david.rayner@gu.se::2b0f4653-84da-40a5-92f8-46fe601b87cc" providerId="AD" clId="Web-{04B12A41-5238-D6C8-3932-72C86E52EF6A}" dt="2026-05-25T09:24:35.601" v="2" actId="1076"/>
      <pc:docMkLst>
        <pc:docMk/>
      </pc:docMkLst>
      <pc:sldChg chg="addSp delSp modSp addAnim delAnim">
        <pc:chgData name="David Rayner" userId="S::david.rayner@gu.se::2b0f4653-84da-40a5-92f8-46fe601b87cc" providerId="AD" clId="Web-{04B12A41-5238-D6C8-3932-72C86E52EF6A}" dt="2026-05-25T09:24:35.601" v="2" actId="1076"/>
        <pc:sldMkLst>
          <pc:docMk/>
          <pc:sldMk cId="3958083211" sldId="1363"/>
        </pc:sldMkLst>
        <pc:picChg chg="del">
          <ac:chgData name="David Rayner" userId="S::david.rayner@gu.se::2b0f4653-84da-40a5-92f8-46fe601b87cc" providerId="AD" clId="Web-{04B12A41-5238-D6C8-3932-72C86E52EF6A}" dt="2026-05-25T09:24:17.320" v="0"/>
          <ac:picMkLst>
            <pc:docMk/>
            <pc:sldMk cId="3958083211" sldId="1363"/>
            <ac:picMk id="2" creationId="{CE70FF07-D46C-1B54-C5D0-C1DCC2E51435}"/>
          </ac:picMkLst>
        </pc:picChg>
        <pc:picChg chg="add mod">
          <ac:chgData name="David Rayner" userId="S::david.rayner@gu.se::2b0f4653-84da-40a5-92f8-46fe601b87cc" providerId="AD" clId="Web-{04B12A41-5238-D6C8-3932-72C86E52EF6A}" dt="2026-05-25T09:24:35.601" v="2" actId="1076"/>
          <ac:picMkLst>
            <pc:docMk/>
            <pc:sldMk cId="3958083211" sldId="1363"/>
            <ac:picMk id="3" creationId="{0A5023F4-A9B2-51B9-B09E-BCCF6C9652A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DA93B-1801-4704-9BAE-5140CB99CF9C}" type="datetimeFigureOut">
              <a:rPr lang="sv-SE" smtClean="0"/>
              <a:t>2026-05-25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848E66-1EEF-44E1-B40D-D5321166998D}" type="slidenum">
              <a:rPr lang="sv-SE" smtClean="0"/>
              <a:t>‹#›</a:t>
            </a:fld>
            <a:endParaRPr lang="sv-SE"/>
          </a:p>
        </p:txBody>
      </p:sp>
    </p:spTree>
    <p:extLst>
      <p:ext uri="{BB962C8B-B14F-4D97-AF65-F5344CB8AC3E}">
        <p14:creationId xmlns:p14="http://schemas.microsoft.com/office/powerpoint/2010/main" val="130957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nd.gu.se/en/describe-share-data/share-data-step-step/1-preparations/sharing-data-personal-informatio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fega.nbis.se/submission/complying-with-gdpr.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7937/NC7Z-4F7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a:p>
            <a:pPr marL="171450" indent="-171450">
              <a:buFont typeface="Arial" panose="020B0604020202020204" pitchFamily="34" charset="0"/>
              <a:buChar char="•"/>
            </a:pPr>
            <a:r>
              <a:rPr lang="sv-SE"/>
              <a:t>Hi, </a:t>
            </a:r>
            <a:r>
              <a:rPr lang="sv-SE" err="1"/>
              <a:t>I’m</a:t>
            </a:r>
            <a:r>
              <a:rPr lang="sv-SE"/>
              <a:t> David Rayner, </a:t>
            </a:r>
            <a:r>
              <a:rPr lang="sv-SE" err="1"/>
              <a:t>Training</a:t>
            </a:r>
            <a:r>
              <a:rPr lang="sv-SE"/>
              <a:t> </a:t>
            </a:r>
            <a:r>
              <a:rPr lang="sv-SE" err="1"/>
              <a:t>Coordinator</a:t>
            </a:r>
            <a:r>
              <a:rPr lang="sv-SE"/>
              <a:t> at the Swedish National Data Service.</a:t>
            </a:r>
          </a:p>
          <a:p>
            <a:pPr marL="171450" indent="-171450">
              <a:buFont typeface="Arial" panose="020B0604020202020204" pitchFamily="34" charset="0"/>
              <a:buChar char="•"/>
            </a:pPr>
            <a:r>
              <a:rPr lang="sv-SE" err="1"/>
              <a:t>Today</a:t>
            </a:r>
            <a:r>
              <a:rPr lang="sv-SE"/>
              <a:t> </a:t>
            </a:r>
            <a:r>
              <a:rPr lang="sv-SE" err="1"/>
              <a:t>I’m</a:t>
            </a:r>
            <a:r>
              <a:rPr lang="sv-SE"/>
              <a:t> going to talk </a:t>
            </a:r>
            <a:r>
              <a:rPr lang="sv-SE" err="1"/>
              <a:t>about</a:t>
            </a:r>
            <a:r>
              <a:rPr lang="sv-SE"/>
              <a:t> ”</a:t>
            </a:r>
            <a:r>
              <a:rPr lang="sv-SE" err="1"/>
              <a:t>Open</a:t>
            </a:r>
            <a:r>
              <a:rPr lang="sv-SE"/>
              <a:t> access” to </a:t>
            </a:r>
            <a:r>
              <a:rPr lang="sv-SE" err="1"/>
              <a:t>reseach</a:t>
            </a:r>
            <a:r>
              <a:rPr lang="sv-SE"/>
              <a:t> data, </a:t>
            </a:r>
            <a:r>
              <a:rPr lang="sv-SE" err="1"/>
              <a:t>how</a:t>
            </a:r>
            <a:r>
              <a:rPr lang="sv-SE"/>
              <a:t> it fits </a:t>
            </a:r>
            <a:r>
              <a:rPr lang="sv-SE" err="1"/>
              <a:t>into</a:t>
            </a:r>
            <a:r>
              <a:rPr lang="sv-SE"/>
              <a:t> the </a:t>
            </a:r>
            <a:r>
              <a:rPr lang="sv-SE" err="1"/>
              <a:t>open</a:t>
            </a:r>
            <a:r>
              <a:rPr lang="sv-SE"/>
              <a:t> science landscape, and </a:t>
            </a:r>
            <a:r>
              <a:rPr lang="sv-SE" err="1"/>
              <a:t>some</a:t>
            </a:r>
            <a:r>
              <a:rPr lang="sv-SE"/>
              <a:t> </a:t>
            </a:r>
            <a:r>
              <a:rPr lang="sv-SE" err="1"/>
              <a:t>things</a:t>
            </a:r>
            <a:r>
              <a:rPr lang="sv-SE"/>
              <a:t> to </a:t>
            </a:r>
            <a:r>
              <a:rPr lang="sv-SE" err="1"/>
              <a:t>keep</a:t>
            </a:r>
            <a:r>
              <a:rPr lang="sv-SE"/>
              <a:t> in mind for </a:t>
            </a:r>
            <a:r>
              <a:rPr lang="sv-SE" err="1"/>
              <a:t>you</a:t>
            </a:r>
            <a:r>
              <a:rPr lang="sv-SE"/>
              <a:t> as PhD students and </a:t>
            </a:r>
            <a:r>
              <a:rPr lang="sv-SE" err="1"/>
              <a:t>future</a:t>
            </a:r>
            <a:r>
              <a:rPr lang="sv-SE"/>
              <a:t> researchers </a:t>
            </a:r>
            <a:r>
              <a:rPr lang="sv-SE" err="1"/>
              <a:t>when</a:t>
            </a:r>
            <a:r>
              <a:rPr lang="sv-SE"/>
              <a:t> </a:t>
            </a:r>
            <a:r>
              <a:rPr lang="sv-SE" err="1"/>
              <a:t>you</a:t>
            </a:r>
            <a:r>
              <a:rPr lang="sv-SE"/>
              <a:t> </a:t>
            </a:r>
            <a:r>
              <a:rPr lang="sv-SE" err="1"/>
              <a:t>collect</a:t>
            </a:r>
            <a:r>
              <a:rPr lang="sv-SE"/>
              <a:t> or </a:t>
            </a:r>
            <a:r>
              <a:rPr lang="sv-SE" err="1"/>
              <a:t>generate</a:t>
            </a:r>
            <a:r>
              <a:rPr lang="sv-SE"/>
              <a:t> research data</a:t>
            </a:r>
          </a:p>
        </p:txBody>
      </p:sp>
      <p:sp>
        <p:nvSpPr>
          <p:cNvPr id="4" name="Slide Number Placeholder 3"/>
          <p:cNvSpPr>
            <a:spLocks noGrp="1"/>
          </p:cNvSpPr>
          <p:nvPr>
            <p:ph type="sldNum" sz="quarter" idx="10"/>
          </p:nvPr>
        </p:nvSpPr>
        <p:spPr/>
        <p:txBody>
          <a:bodyPr/>
          <a:lstStyle/>
          <a:p>
            <a:fld id="{86848E66-1EEF-44E1-B40D-D5321166998D}" type="slidenum">
              <a:rPr lang="sv-SE" smtClean="0"/>
              <a:t>1</a:t>
            </a:fld>
            <a:endParaRPr lang="sv-SE"/>
          </a:p>
        </p:txBody>
      </p:sp>
    </p:spTree>
    <p:extLst>
      <p:ext uri="{BB962C8B-B14F-4D97-AF65-F5344CB8AC3E}">
        <p14:creationId xmlns:p14="http://schemas.microsoft.com/office/powerpoint/2010/main" val="276567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 And </a:t>
            </a:r>
            <a:r>
              <a:rPr lang="sv-SE" err="1"/>
              <a:t>this</a:t>
            </a:r>
            <a:r>
              <a:rPr lang="sv-SE"/>
              <a:t> is </a:t>
            </a:r>
            <a:r>
              <a:rPr lang="sv-SE" err="1"/>
              <a:t>how</a:t>
            </a:r>
            <a:r>
              <a:rPr lang="sv-SE"/>
              <a:t> the dataset look in the Researchdata.se </a:t>
            </a:r>
            <a:r>
              <a:rPr lang="sv-SE" err="1"/>
              <a:t>catalog</a:t>
            </a:r>
            <a:r>
              <a:rPr lang="sv-SE"/>
              <a:t> </a:t>
            </a:r>
            <a:r>
              <a:rPr lang="sv-SE" err="1"/>
              <a:t>when</a:t>
            </a:r>
            <a:r>
              <a:rPr lang="sv-SE"/>
              <a:t> it is </a:t>
            </a:r>
            <a:r>
              <a:rPr lang="sv-SE" err="1"/>
              <a:t>published</a:t>
            </a:r>
            <a:r>
              <a:rPr lang="sv-SE"/>
              <a:t>!</a:t>
            </a:r>
          </a:p>
        </p:txBody>
      </p:sp>
      <p:sp>
        <p:nvSpPr>
          <p:cNvPr id="4" name="Slide Number Placeholder 3"/>
          <p:cNvSpPr>
            <a:spLocks noGrp="1"/>
          </p:cNvSpPr>
          <p:nvPr>
            <p:ph type="sldNum" sz="quarter" idx="5"/>
          </p:nvPr>
        </p:nvSpPr>
        <p:spPr/>
        <p:txBody>
          <a:bodyPr/>
          <a:lstStyle/>
          <a:p>
            <a:fld id="{86848E66-1EEF-44E1-B40D-D5321166998D}" type="slidenum">
              <a:rPr lang="sv-SE" smtClean="0"/>
              <a:t>12</a:t>
            </a:fld>
            <a:endParaRPr lang="sv-SE"/>
          </a:p>
        </p:txBody>
      </p:sp>
    </p:spTree>
    <p:extLst>
      <p:ext uri="{BB962C8B-B14F-4D97-AF65-F5344CB8AC3E}">
        <p14:creationId xmlns:p14="http://schemas.microsoft.com/office/powerpoint/2010/main" val="1168113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25E01-B142-2441-5380-92015A10F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1B3A1-66E5-BAA4-09A0-4FB24E0497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FCBA2D-86A7-CA7A-CFFB-9DF8F7F87DCE}"/>
              </a:ext>
            </a:extLst>
          </p:cNvPr>
          <p:cNvSpPr>
            <a:spLocks noGrp="1"/>
          </p:cNvSpPr>
          <p:nvPr>
            <p:ph type="body" idx="1"/>
          </p:nvPr>
        </p:nvSpPr>
        <p:spPr/>
        <p:txBody>
          <a:bodyPr>
            <a:normAutofit fontScale="92500" lnSpcReduction="10000"/>
          </a:bodyPr>
          <a:lstStyle/>
          <a:p>
            <a:r>
              <a:rPr lang="sv-SE">
                <a:ea typeface="ＭＳ Ｐゴシック"/>
                <a:cs typeface="Calibri"/>
              </a:rPr>
              <a:t>As </a:t>
            </a:r>
            <a:r>
              <a:rPr lang="sv-SE" err="1">
                <a:ea typeface="ＭＳ Ｐゴシック"/>
                <a:cs typeface="Calibri"/>
              </a:rPr>
              <a:t>mentioned</a:t>
            </a:r>
            <a:r>
              <a:rPr lang="sv-SE">
                <a:ea typeface="ＭＳ Ｐゴシック"/>
                <a:cs typeface="Calibri"/>
              </a:rPr>
              <a:t> </a:t>
            </a:r>
            <a:r>
              <a:rPr lang="sv-SE" err="1">
                <a:ea typeface="ＭＳ Ｐゴシック"/>
                <a:cs typeface="Calibri"/>
              </a:rPr>
              <a:t>earlier</a:t>
            </a:r>
            <a:r>
              <a:rPr lang="sv-SE">
                <a:ea typeface="ＭＳ Ｐゴシック"/>
                <a:cs typeface="Calibri"/>
              </a:rPr>
              <a:t>, </a:t>
            </a:r>
            <a:r>
              <a:rPr lang="sv-SE" err="1">
                <a:ea typeface="ＭＳ Ｐゴシック"/>
                <a:cs typeface="Calibri"/>
              </a:rPr>
              <a:t>if</a:t>
            </a:r>
            <a:r>
              <a:rPr lang="sv-SE">
                <a:ea typeface="ＭＳ Ｐゴシック"/>
                <a:cs typeface="Calibri"/>
              </a:rPr>
              <a:t> you </a:t>
            </a:r>
            <a:r>
              <a:rPr lang="sv-SE" err="1">
                <a:ea typeface="ＭＳ Ｐゴシック"/>
                <a:cs typeface="Calibri"/>
              </a:rPr>
              <a:t>publish</a:t>
            </a:r>
            <a:r>
              <a:rPr lang="sv-SE">
                <a:ea typeface="ＭＳ Ｐゴシック"/>
                <a:cs typeface="Calibri"/>
              </a:rPr>
              <a:t> </a:t>
            </a:r>
            <a:r>
              <a:rPr lang="sv-SE" err="1">
                <a:ea typeface="ＭＳ Ｐゴシック"/>
                <a:cs typeface="Calibri"/>
              </a:rPr>
              <a:t>your</a:t>
            </a:r>
            <a:r>
              <a:rPr lang="sv-SE">
                <a:ea typeface="ＭＳ Ｐゴシック"/>
                <a:cs typeface="Calibri"/>
              </a:rPr>
              <a:t> data </a:t>
            </a:r>
            <a:r>
              <a:rPr lang="sv-SE" err="1">
                <a:ea typeface="ＭＳ Ｐゴシック"/>
                <a:cs typeface="Calibri"/>
              </a:rPr>
              <a:t>using</a:t>
            </a:r>
            <a:r>
              <a:rPr lang="sv-SE">
                <a:ea typeface="ＭＳ Ｐゴシック"/>
                <a:cs typeface="Calibri"/>
              </a:rPr>
              <a:t> a research data </a:t>
            </a:r>
            <a:r>
              <a:rPr lang="sv-SE" err="1">
                <a:ea typeface="ＭＳ Ｐゴシック"/>
                <a:cs typeface="Calibri"/>
              </a:rPr>
              <a:t>repository</a:t>
            </a:r>
            <a:r>
              <a:rPr lang="sv-SE">
                <a:ea typeface="ＭＳ Ｐゴシック"/>
                <a:cs typeface="Calibri"/>
              </a:rPr>
              <a:t>, the </a:t>
            </a:r>
            <a:r>
              <a:rPr lang="sv-SE" err="1">
                <a:ea typeface="ＭＳ Ｐゴシック"/>
                <a:cs typeface="Calibri"/>
              </a:rPr>
              <a:t>repository</a:t>
            </a:r>
            <a:r>
              <a:rPr lang="sv-SE">
                <a:ea typeface="ＭＳ Ｐゴシック"/>
                <a:cs typeface="Calibri"/>
              </a:rPr>
              <a:t> </a:t>
            </a:r>
            <a:r>
              <a:rPr lang="sv-SE" err="1">
                <a:ea typeface="ＭＳ Ｐゴシック"/>
                <a:cs typeface="Calibri"/>
              </a:rPr>
              <a:t>itself</a:t>
            </a:r>
            <a:r>
              <a:rPr lang="sv-SE">
                <a:ea typeface="ＭＳ Ｐゴシック"/>
                <a:cs typeface="Calibri"/>
              </a:rPr>
              <a:t> </a:t>
            </a:r>
            <a:r>
              <a:rPr lang="sv-SE" err="1">
                <a:ea typeface="ＭＳ Ｐゴシック"/>
                <a:cs typeface="Calibri"/>
              </a:rPr>
              <a:t>takes</a:t>
            </a:r>
            <a:r>
              <a:rPr lang="sv-SE">
                <a:ea typeface="ＭＳ Ｐゴシック"/>
                <a:cs typeface="Calibri"/>
              </a:rPr>
              <a:t> </a:t>
            </a:r>
            <a:r>
              <a:rPr lang="sv-SE" err="1">
                <a:ea typeface="ＭＳ Ｐゴシック"/>
                <a:cs typeface="Calibri"/>
              </a:rPr>
              <a:t>care</a:t>
            </a:r>
            <a:r>
              <a:rPr lang="sv-SE">
                <a:ea typeface="ＭＳ Ｐゴシック"/>
                <a:cs typeface="Calibri"/>
              </a:rPr>
              <a:t> </a:t>
            </a:r>
            <a:r>
              <a:rPr lang="sv-SE" err="1">
                <a:ea typeface="ＭＳ Ｐゴシック"/>
                <a:cs typeface="Calibri"/>
              </a:rPr>
              <a:t>of</a:t>
            </a:r>
            <a:r>
              <a:rPr lang="sv-SE">
                <a:ea typeface="ＭＳ Ｐゴシック"/>
                <a:cs typeface="Calibri"/>
              </a:rPr>
              <a:t> </a:t>
            </a:r>
            <a:r>
              <a:rPr lang="sv-SE" err="1">
                <a:ea typeface="ＭＳ Ｐゴシック"/>
                <a:cs typeface="Calibri"/>
              </a:rPr>
              <a:t>most</a:t>
            </a:r>
            <a:r>
              <a:rPr lang="sv-SE">
                <a:ea typeface="ＭＳ Ｐゴシック"/>
                <a:cs typeface="Calibri"/>
              </a:rPr>
              <a:t> </a:t>
            </a:r>
            <a:r>
              <a:rPr lang="sv-SE" err="1">
                <a:ea typeface="ＭＳ Ｐゴシック"/>
                <a:cs typeface="Calibri"/>
              </a:rPr>
              <a:t>of</a:t>
            </a:r>
            <a:r>
              <a:rPr lang="sv-SE">
                <a:ea typeface="ＭＳ Ｐゴシック"/>
                <a:cs typeface="Calibri"/>
              </a:rPr>
              <a:t> the FAIR </a:t>
            </a:r>
            <a:r>
              <a:rPr lang="sv-SE" err="1">
                <a:ea typeface="ＭＳ Ｐゴシック"/>
                <a:cs typeface="Calibri"/>
              </a:rPr>
              <a:t>principles</a:t>
            </a:r>
            <a:r>
              <a:rPr lang="sv-SE">
                <a:ea typeface="ＭＳ Ｐゴシック"/>
                <a:cs typeface="Calibri"/>
              </a:rPr>
              <a:t>, so you </a:t>
            </a:r>
            <a:r>
              <a:rPr lang="sv-SE" err="1">
                <a:ea typeface="ＭＳ Ｐゴシック"/>
                <a:cs typeface="Calibri"/>
              </a:rPr>
              <a:t>really</a:t>
            </a:r>
            <a:r>
              <a:rPr lang="sv-SE">
                <a:ea typeface="ＭＳ Ｐゴシック"/>
                <a:cs typeface="Calibri"/>
              </a:rPr>
              <a:t> </a:t>
            </a:r>
            <a:r>
              <a:rPr lang="sv-SE" err="1">
                <a:ea typeface="ＭＳ Ｐゴシック"/>
                <a:cs typeface="Calibri"/>
              </a:rPr>
              <a:t>don't</a:t>
            </a:r>
            <a:r>
              <a:rPr lang="sv-SE">
                <a:ea typeface="ＭＳ Ｐゴシック"/>
                <a:cs typeface="Calibri"/>
              </a:rPr>
              <a:t> need to </a:t>
            </a:r>
            <a:r>
              <a:rPr lang="sv-SE" err="1">
                <a:ea typeface="ＭＳ Ｐゴシック"/>
                <a:cs typeface="Calibri"/>
              </a:rPr>
              <a:t>know</a:t>
            </a:r>
            <a:r>
              <a:rPr lang="sv-SE">
                <a:ea typeface="ＭＳ Ｐゴシック"/>
                <a:cs typeface="Calibri"/>
              </a:rPr>
              <a:t> about </a:t>
            </a:r>
            <a:r>
              <a:rPr lang="sv-SE" err="1">
                <a:ea typeface="ＭＳ Ｐゴシック"/>
                <a:cs typeface="Calibri"/>
              </a:rPr>
              <a:t>them</a:t>
            </a:r>
            <a:r>
              <a:rPr lang="sv-SE">
                <a:ea typeface="ＭＳ Ｐゴシック"/>
                <a:cs typeface="Calibri"/>
              </a:rPr>
              <a:t>!</a:t>
            </a:r>
            <a:endParaRPr lang="sv-SE">
              <a:cs typeface="Calibri"/>
            </a:endParaRPr>
          </a:p>
          <a:p>
            <a:endParaRPr lang="sv-SE">
              <a:cs typeface="Calibri"/>
            </a:endParaRPr>
          </a:p>
          <a:p>
            <a:r>
              <a:rPr lang="sv-SE" err="1">
                <a:ea typeface="ＭＳ Ｐゴシック"/>
                <a:cs typeface="Calibri"/>
              </a:rPr>
              <a:t>However</a:t>
            </a:r>
            <a:r>
              <a:rPr lang="sv-SE">
                <a:ea typeface="ＭＳ Ｐゴシック"/>
                <a:cs typeface="Calibri"/>
              </a:rPr>
              <a:t>, </a:t>
            </a:r>
            <a:r>
              <a:rPr lang="sv-SE" err="1">
                <a:ea typeface="ＭＳ Ｐゴシック"/>
                <a:cs typeface="Calibri"/>
              </a:rPr>
              <a:t>you</a:t>
            </a:r>
            <a:r>
              <a:rPr lang="sv-SE">
                <a:ea typeface="ＭＳ Ｐゴシック"/>
                <a:cs typeface="Calibri"/>
              </a:rPr>
              <a:t> as a researcher </a:t>
            </a:r>
            <a:r>
              <a:rPr lang="sv-SE" err="1">
                <a:ea typeface="ＭＳ Ｐゴシック"/>
                <a:cs typeface="Calibri"/>
              </a:rPr>
              <a:t>have</a:t>
            </a:r>
            <a:r>
              <a:rPr lang="sv-SE">
                <a:ea typeface="ＭＳ Ｐゴシック"/>
                <a:cs typeface="Calibri"/>
              </a:rPr>
              <a:t> </a:t>
            </a:r>
            <a:r>
              <a:rPr lang="sv-SE" err="1">
                <a:ea typeface="ＭＳ Ｐゴシック"/>
                <a:cs typeface="Calibri"/>
              </a:rPr>
              <a:t>some</a:t>
            </a:r>
            <a:r>
              <a:rPr lang="sv-SE">
                <a:ea typeface="ＭＳ Ｐゴシック"/>
                <a:cs typeface="Calibri"/>
              </a:rPr>
              <a:t> </a:t>
            </a:r>
            <a:r>
              <a:rPr lang="sv-SE" err="1">
                <a:ea typeface="ＭＳ Ｐゴシック"/>
                <a:cs typeface="Calibri"/>
              </a:rPr>
              <a:t>responsibility</a:t>
            </a:r>
            <a:r>
              <a:rPr lang="sv-SE">
                <a:ea typeface="ＭＳ Ｐゴシック"/>
                <a:cs typeface="Calibri"/>
              </a:rPr>
              <a:t>!!</a:t>
            </a:r>
          </a:p>
          <a:p>
            <a:endParaRPr lang="sv-SE">
              <a:cs typeface="Calibri"/>
            </a:endParaRPr>
          </a:p>
          <a:p>
            <a:r>
              <a:rPr lang="sv-SE" err="1">
                <a:ea typeface="ＭＳ Ｐゴシック"/>
                <a:cs typeface="Calibri"/>
              </a:rPr>
              <a:t>Fristly</a:t>
            </a:r>
            <a:r>
              <a:rPr lang="sv-SE">
                <a:ea typeface="ＭＳ Ｐゴシック"/>
                <a:cs typeface="Calibri"/>
              </a:rPr>
              <a:t>, </a:t>
            </a:r>
            <a:r>
              <a:rPr lang="sv-SE" err="1">
                <a:ea typeface="ＭＳ Ｐゴシック"/>
                <a:cs typeface="Calibri"/>
              </a:rPr>
              <a:t>think</a:t>
            </a:r>
            <a:r>
              <a:rPr lang="sv-SE">
                <a:ea typeface="ＭＳ Ｐゴシック"/>
                <a:cs typeface="Calibri"/>
              </a:rPr>
              <a:t> </a:t>
            </a:r>
            <a:r>
              <a:rPr lang="sv-SE" err="1">
                <a:ea typeface="ＭＳ Ｐゴシック"/>
                <a:cs typeface="Calibri"/>
              </a:rPr>
              <a:t>about</a:t>
            </a:r>
            <a:r>
              <a:rPr lang="sv-SE">
                <a:ea typeface="ＭＳ Ｐゴシック"/>
                <a:cs typeface="Calibri"/>
              </a:rPr>
              <a:t> </a:t>
            </a:r>
            <a:r>
              <a:rPr lang="sv-SE" err="1">
                <a:ea typeface="ＭＳ Ｐゴシック"/>
                <a:cs typeface="Calibri"/>
              </a:rPr>
              <a:t>what</a:t>
            </a:r>
            <a:r>
              <a:rPr lang="sv-SE">
                <a:ea typeface="ＭＳ Ｐゴシック"/>
                <a:cs typeface="Calibri"/>
              </a:rPr>
              <a:t> data </a:t>
            </a:r>
            <a:r>
              <a:rPr lang="sv-SE" err="1">
                <a:ea typeface="ＭＳ Ｐゴシック"/>
                <a:cs typeface="Calibri"/>
              </a:rPr>
              <a:t>you</a:t>
            </a:r>
            <a:r>
              <a:rPr lang="sv-SE">
                <a:ea typeface="ＭＳ Ｐゴシック"/>
                <a:cs typeface="Calibri"/>
              </a:rPr>
              <a:t> </a:t>
            </a:r>
            <a:r>
              <a:rPr lang="sv-SE" err="1">
                <a:ea typeface="ＭＳ Ｐゴシック"/>
                <a:cs typeface="Calibri"/>
              </a:rPr>
              <a:t>are</a:t>
            </a:r>
            <a:r>
              <a:rPr lang="sv-SE">
                <a:ea typeface="ＭＳ Ｐゴシック"/>
                <a:cs typeface="Calibri"/>
              </a:rPr>
              <a:t> </a:t>
            </a:r>
            <a:r>
              <a:rPr lang="sv-SE" err="1">
                <a:ea typeface="ＭＳ Ｐゴシック"/>
                <a:cs typeface="Calibri"/>
              </a:rPr>
              <a:t>sharing</a:t>
            </a:r>
            <a:r>
              <a:rPr lang="sv-SE">
                <a:ea typeface="ＭＳ Ｐゴシック"/>
                <a:cs typeface="Calibri"/>
              </a:rPr>
              <a:t> – is it data that others might want and be </a:t>
            </a:r>
            <a:r>
              <a:rPr lang="sv-SE" err="1">
                <a:ea typeface="ＭＳ Ｐゴシック"/>
                <a:cs typeface="Calibri"/>
              </a:rPr>
              <a:t>able</a:t>
            </a:r>
            <a:r>
              <a:rPr lang="sv-SE">
                <a:ea typeface="ＭＳ Ｐゴシック"/>
                <a:cs typeface="Calibri"/>
              </a:rPr>
              <a:t> to </a:t>
            </a:r>
            <a:r>
              <a:rPr lang="sv-SE" err="1">
                <a:ea typeface="ＭＳ Ｐゴシック"/>
                <a:cs typeface="Calibri"/>
              </a:rPr>
              <a:t>reuse</a:t>
            </a:r>
            <a:r>
              <a:rPr lang="sv-SE">
                <a:ea typeface="ＭＳ Ｐゴシック"/>
                <a:cs typeface="Calibri"/>
              </a:rPr>
              <a:t>? If </a:t>
            </a:r>
            <a:r>
              <a:rPr lang="sv-SE" err="1">
                <a:ea typeface="ＭＳ Ｐゴシック"/>
                <a:cs typeface="Calibri"/>
              </a:rPr>
              <a:t>you</a:t>
            </a:r>
            <a:r>
              <a:rPr lang="sv-SE">
                <a:ea typeface="ＭＳ Ｐゴシック"/>
                <a:cs typeface="Calibri"/>
              </a:rPr>
              <a:t> </a:t>
            </a:r>
            <a:r>
              <a:rPr lang="sv-SE" err="1">
                <a:ea typeface="ＭＳ Ｐゴシック"/>
                <a:cs typeface="Calibri"/>
              </a:rPr>
              <a:t>have</a:t>
            </a:r>
            <a:r>
              <a:rPr lang="sv-SE">
                <a:ea typeface="ＭＳ Ｐゴシック"/>
                <a:cs typeface="Calibri"/>
              </a:rPr>
              <a:t> </a:t>
            </a:r>
            <a:r>
              <a:rPr lang="sv-SE" err="1">
                <a:ea typeface="ＭＳ Ｐゴシック"/>
                <a:cs typeface="Calibri"/>
              </a:rPr>
              <a:t>unique</a:t>
            </a:r>
            <a:r>
              <a:rPr lang="sv-SE">
                <a:ea typeface="ＭＳ Ｐゴシック"/>
                <a:cs typeface="Calibri"/>
              </a:rPr>
              <a:t> data </a:t>
            </a:r>
            <a:r>
              <a:rPr lang="sv-SE" err="1">
                <a:ea typeface="ＭＳ Ｐゴシック"/>
                <a:cs typeface="Calibri"/>
              </a:rPr>
              <a:t>that</a:t>
            </a:r>
            <a:r>
              <a:rPr lang="sv-SE">
                <a:ea typeface="ＭＳ Ｐゴシック"/>
                <a:cs typeface="Calibri"/>
              </a:rPr>
              <a:t> </a:t>
            </a:r>
            <a:r>
              <a:rPr lang="sv-SE" err="1">
                <a:ea typeface="ＭＳ Ｐゴシック"/>
                <a:cs typeface="Calibri"/>
              </a:rPr>
              <a:t>would</a:t>
            </a:r>
            <a:r>
              <a:rPr lang="sv-SE">
                <a:ea typeface="ＭＳ Ｐゴシック"/>
                <a:cs typeface="Calibri"/>
              </a:rPr>
              <a:t> be hard to re-</a:t>
            </a:r>
            <a:r>
              <a:rPr lang="sv-SE" err="1">
                <a:ea typeface="ＭＳ Ｐゴシック"/>
                <a:cs typeface="Calibri"/>
              </a:rPr>
              <a:t>create</a:t>
            </a:r>
            <a:r>
              <a:rPr lang="sv-SE">
                <a:ea typeface="ＭＳ Ｐゴシック"/>
                <a:cs typeface="Calibri"/>
              </a:rPr>
              <a:t>, </a:t>
            </a:r>
            <a:r>
              <a:rPr lang="sv-SE" err="1">
                <a:ea typeface="ＭＳ Ｐゴシック"/>
                <a:cs typeface="Calibri"/>
              </a:rPr>
              <a:t>you</a:t>
            </a:r>
            <a:r>
              <a:rPr lang="sv-SE">
                <a:ea typeface="ＭＳ Ｐゴシック"/>
                <a:cs typeface="Calibri"/>
              </a:rPr>
              <a:t> </a:t>
            </a:r>
            <a:r>
              <a:rPr lang="sv-SE" err="1">
                <a:ea typeface="ＭＳ Ｐゴシック"/>
                <a:cs typeface="Calibri"/>
              </a:rPr>
              <a:t>might</a:t>
            </a:r>
            <a:r>
              <a:rPr lang="sv-SE">
                <a:ea typeface="ＭＳ Ｐゴシック"/>
                <a:cs typeface="Calibri"/>
              </a:rPr>
              <a:t> </a:t>
            </a:r>
            <a:r>
              <a:rPr lang="sv-SE" err="1">
                <a:ea typeface="ＭＳ Ｐゴシック"/>
                <a:cs typeface="Calibri"/>
              </a:rPr>
              <a:t>want</a:t>
            </a:r>
            <a:r>
              <a:rPr lang="sv-SE">
                <a:ea typeface="ＭＳ Ｐゴシック"/>
                <a:cs typeface="Calibri"/>
              </a:rPr>
              <a:t> to </a:t>
            </a:r>
            <a:r>
              <a:rPr lang="sv-SE" err="1">
                <a:ea typeface="ＭＳ Ｐゴシック"/>
                <a:cs typeface="Calibri"/>
              </a:rPr>
              <a:t>share</a:t>
            </a:r>
            <a:r>
              <a:rPr lang="sv-SE">
                <a:ea typeface="ＭＳ Ｐゴシック"/>
                <a:cs typeface="Calibri"/>
              </a:rPr>
              <a:t> </a:t>
            </a:r>
            <a:r>
              <a:rPr lang="sv-SE" err="1">
                <a:ea typeface="ＭＳ Ｐゴシック"/>
                <a:cs typeface="Calibri"/>
              </a:rPr>
              <a:t>even</a:t>
            </a:r>
            <a:r>
              <a:rPr lang="sv-SE">
                <a:ea typeface="ＭＳ Ｐゴシック"/>
                <a:cs typeface="Calibri"/>
              </a:rPr>
              <a:t> the </a:t>
            </a:r>
            <a:r>
              <a:rPr lang="sv-SE" err="1">
                <a:ea typeface="ＭＳ Ｐゴシック"/>
                <a:cs typeface="Calibri"/>
              </a:rPr>
              <a:t>raw</a:t>
            </a:r>
            <a:r>
              <a:rPr lang="sv-SE">
                <a:ea typeface="ＭＳ Ｐゴシック"/>
                <a:cs typeface="Calibri"/>
              </a:rPr>
              <a:t> data so </a:t>
            </a:r>
            <a:r>
              <a:rPr lang="sv-SE" err="1">
                <a:ea typeface="ＭＳ Ｐゴシック"/>
                <a:cs typeface="Calibri"/>
              </a:rPr>
              <a:t>that</a:t>
            </a:r>
            <a:r>
              <a:rPr lang="sv-SE">
                <a:ea typeface="ＭＳ Ｐゴシック"/>
                <a:cs typeface="Calibri"/>
              </a:rPr>
              <a:t> </a:t>
            </a:r>
            <a:r>
              <a:rPr lang="sv-SE" err="1">
                <a:ea typeface="ＭＳ Ｐゴシック"/>
                <a:cs typeface="Calibri"/>
              </a:rPr>
              <a:t>others</a:t>
            </a:r>
            <a:r>
              <a:rPr lang="sv-SE">
                <a:ea typeface="ＭＳ Ｐゴシック"/>
                <a:cs typeface="Calibri"/>
              </a:rPr>
              <a:t> </a:t>
            </a:r>
            <a:r>
              <a:rPr lang="sv-SE" err="1">
                <a:ea typeface="ＭＳ Ｐゴシック"/>
                <a:cs typeface="Calibri"/>
              </a:rPr>
              <a:t>can</a:t>
            </a:r>
            <a:r>
              <a:rPr lang="sv-SE">
                <a:ea typeface="ＭＳ Ｐゴシック"/>
                <a:cs typeface="Calibri"/>
              </a:rPr>
              <a:t> try to re-process it. </a:t>
            </a:r>
            <a:r>
              <a:rPr lang="sv-SE" err="1">
                <a:ea typeface="ＭＳ Ｐゴシック"/>
                <a:cs typeface="Calibri"/>
              </a:rPr>
              <a:t>But</a:t>
            </a:r>
            <a:r>
              <a:rPr lang="sv-SE">
                <a:ea typeface="ＭＳ Ｐゴシック"/>
                <a:cs typeface="Calibri"/>
              </a:rPr>
              <a:t> in </a:t>
            </a:r>
            <a:r>
              <a:rPr lang="sv-SE" err="1">
                <a:ea typeface="ＭＳ Ｐゴシック"/>
                <a:cs typeface="Calibri"/>
              </a:rPr>
              <a:t>many</a:t>
            </a:r>
            <a:r>
              <a:rPr lang="sv-SE">
                <a:ea typeface="ＭＳ Ｐゴシック"/>
                <a:cs typeface="Calibri"/>
              </a:rPr>
              <a:t> </a:t>
            </a:r>
            <a:r>
              <a:rPr lang="sv-SE" err="1">
                <a:ea typeface="ＭＳ Ｐゴシック"/>
                <a:cs typeface="Calibri"/>
              </a:rPr>
              <a:t>cases</a:t>
            </a:r>
            <a:r>
              <a:rPr lang="sv-SE">
                <a:ea typeface="ＭＳ Ｐゴシック"/>
                <a:cs typeface="Calibri"/>
              </a:rPr>
              <a:t>, what </a:t>
            </a:r>
            <a:r>
              <a:rPr lang="sv-SE" err="1">
                <a:ea typeface="ＭＳ Ｐゴシック"/>
                <a:cs typeface="Calibri"/>
              </a:rPr>
              <a:t>other</a:t>
            </a:r>
            <a:r>
              <a:rPr lang="sv-SE">
                <a:ea typeface="ＭＳ Ｐゴシック"/>
                <a:cs typeface="Calibri"/>
              </a:rPr>
              <a:t> researchers </a:t>
            </a:r>
            <a:r>
              <a:rPr lang="sv-SE" err="1">
                <a:ea typeface="ＭＳ Ｐゴシック"/>
                <a:cs typeface="Calibri"/>
              </a:rPr>
              <a:t>want</a:t>
            </a:r>
            <a:r>
              <a:rPr lang="sv-SE">
                <a:ea typeface="ＭＳ Ｐゴシック"/>
                <a:cs typeface="Calibri"/>
              </a:rPr>
              <a:t> is pre-</a:t>
            </a:r>
            <a:r>
              <a:rPr lang="sv-SE" err="1">
                <a:ea typeface="ＭＳ Ｐゴシック"/>
                <a:cs typeface="Calibri"/>
              </a:rPr>
              <a:t>processed</a:t>
            </a:r>
            <a:r>
              <a:rPr lang="sv-SE">
                <a:ea typeface="ＭＳ Ｐゴシック"/>
                <a:cs typeface="Calibri"/>
              </a:rPr>
              <a:t> data </a:t>
            </a:r>
            <a:r>
              <a:rPr lang="sv-SE" err="1">
                <a:ea typeface="ＭＳ Ｐゴシック"/>
                <a:cs typeface="Calibri"/>
              </a:rPr>
              <a:t>that</a:t>
            </a:r>
            <a:r>
              <a:rPr lang="sv-SE">
                <a:ea typeface="ＭＳ Ｐゴシック"/>
                <a:cs typeface="Calibri"/>
              </a:rPr>
              <a:t> </a:t>
            </a:r>
            <a:r>
              <a:rPr lang="sv-SE" err="1">
                <a:ea typeface="ＭＳ Ｐゴシック"/>
                <a:cs typeface="Calibri"/>
              </a:rPr>
              <a:t>can</a:t>
            </a:r>
            <a:r>
              <a:rPr lang="sv-SE">
                <a:ea typeface="ＭＳ Ｐゴシック"/>
                <a:cs typeface="Calibri"/>
              </a:rPr>
              <a:t> be </a:t>
            </a:r>
            <a:r>
              <a:rPr lang="sv-SE" err="1">
                <a:ea typeface="ＭＳ Ｐゴシック"/>
                <a:cs typeface="Calibri"/>
              </a:rPr>
              <a:t>reused</a:t>
            </a:r>
            <a:r>
              <a:rPr lang="sv-SE">
                <a:ea typeface="ＭＳ Ｐゴシック"/>
                <a:cs typeface="Calibri"/>
              </a:rPr>
              <a:t> with minimal </a:t>
            </a:r>
            <a:r>
              <a:rPr lang="sv-SE" err="1">
                <a:ea typeface="ＭＳ Ｐゴシック"/>
                <a:cs typeface="Calibri"/>
              </a:rPr>
              <a:t>effort</a:t>
            </a:r>
            <a:r>
              <a:rPr lang="sv-SE">
                <a:ea typeface="ＭＳ Ｐゴシック"/>
                <a:cs typeface="Calibri"/>
              </a:rPr>
              <a:t>. </a:t>
            </a:r>
            <a:r>
              <a:rPr lang="sv-SE" err="1">
                <a:ea typeface="ＭＳ Ｐゴシック"/>
                <a:cs typeface="Calibri"/>
              </a:rPr>
              <a:t>You</a:t>
            </a:r>
            <a:r>
              <a:rPr lang="sv-SE">
                <a:ea typeface="ＭＳ Ｐゴシック"/>
                <a:cs typeface="Calibri"/>
              </a:rPr>
              <a:t> </a:t>
            </a:r>
            <a:r>
              <a:rPr lang="sv-SE" err="1">
                <a:ea typeface="ＭＳ Ｐゴシック"/>
                <a:cs typeface="Calibri"/>
              </a:rPr>
              <a:t>can</a:t>
            </a:r>
            <a:r>
              <a:rPr lang="sv-SE">
                <a:ea typeface="ＭＳ Ｐゴシック"/>
                <a:cs typeface="Calibri"/>
              </a:rPr>
              <a:t>, </a:t>
            </a:r>
            <a:r>
              <a:rPr lang="sv-SE" err="1">
                <a:ea typeface="ＭＳ Ｐゴシック"/>
                <a:cs typeface="Calibri"/>
              </a:rPr>
              <a:t>of</a:t>
            </a:r>
            <a:r>
              <a:rPr lang="sv-SE">
                <a:ea typeface="ＭＳ Ｐゴシック"/>
                <a:cs typeface="Calibri"/>
              </a:rPr>
              <a:t> </a:t>
            </a:r>
            <a:r>
              <a:rPr lang="sv-SE" err="1">
                <a:ea typeface="ＭＳ Ｐゴシック"/>
                <a:cs typeface="Calibri"/>
              </a:rPr>
              <a:t>course</a:t>
            </a:r>
            <a:r>
              <a:rPr lang="sv-SE">
                <a:ea typeface="ＭＳ Ｐゴシック"/>
                <a:cs typeface="Calibri"/>
              </a:rPr>
              <a:t>, </a:t>
            </a:r>
            <a:r>
              <a:rPr lang="sv-SE" err="1">
                <a:ea typeface="ＭＳ Ｐゴシック"/>
                <a:cs typeface="Calibri"/>
              </a:rPr>
              <a:t>publish</a:t>
            </a:r>
            <a:r>
              <a:rPr lang="sv-SE">
                <a:ea typeface="ＭＳ Ｐゴシック"/>
                <a:cs typeface="Calibri"/>
              </a:rPr>
              <a:t> </a:t>
            </a:r>
            <a:r>
              <a:rPr lang="sv-SE" err="1">
                <a:ea typeface="ＭＳ Ｐゴシック"/>
                <a:cs typeface="Calibri"/>
              </a:rPr>
              <a:t>both</a:t>
            </a:r>
            <a:r>
              <a:rPr lang="sv-SE">
                <a:ea typeface="ＭＳ Ｐゴシック"/>
                <a:cs typeface="Calibri"/>
              </a:rPr>
              <a:t> </a:t>
            </a:r>
            <a:r>
              <a:rPr lang="sv-SE" err="1">
                <a:ea typeface="ＭＳ Ｐゴシック"/>
                <a:cs typeface="Calibri"/>
              </a:rPr>
              <a:t>raw</a:t>
            </a:r>
            <a:r>
              <a:rPr lang="sv-SE">
                <a:ea typeface="ＭＳ Ｐゴシック"/>
                <a:cs typeface="Calibri"/>
              </a:rPr>
              <a:t> and </a:t>
            </a:r>
            <a:r>
              <a:rPr lang="sv-SE" err="1">
                <a:ea typeface="ＭＳ Ｐゴシック"/>
                <a:cs typeface="Calibri"/>
              </a:rPr>
              <a:t>processed</a:t>
            </a:r>
            <a:r>
              <a:rPr lang="sv-SE">
                <a:ea typeface="ＭＳ Ｐゴシック"/>
                <a:cs typeface="Calibri"/>
              </a:rPr>
              <a:t> data </a:t>
            </a:r>
            <a:r>
              <a:rPr lang="sv-SE" err="1">
                <a:ea typeface="ＭＳ Ｐゴシック"/>
                <a:cs typeface="Calibri"/>
              </a:rPr>
              <a:t>if</a:t>
            </a:r>
            <a:r>
              <a:rPr lang="sv-SE">
                <a:ea typeface="ＭＳ Ｐゴシック"/>
                <a:cs typeface="Calibri"/>
              </a:rPr>
              <a:t> </a:t>
            </a:r>
            <a:r>
              <a:rPr lang="sv-SE" err="1">
                <a:ea typeface="ＭＳ Ｐゴシック"/>
                <a:cs typeface="Calibri"/>
              </a:rPr>
              <a:t>you</a:t>
            </a:r>
            <a:r>
              <a:rPr lang="sv-SE">
                <a:ea typeface="ＭＳ Ｐゴシック"/>
                <a:cs typeface="Calibri"/>
              </a:rPr>
              <a:t> </a:t>
            </a:r>
            <a:r>
              <a:rPr lang="sv-SE" err="1">
                <a:ea typeface="ＭＳ Ｐゴシック"/>
                <a:cs typeface="Calibri"/>
              </a:rPr>
              <a:t>want</a:t>
            </a:r>
            <a:r>
              <a:rPr lang="sv-SE">
                <a:ea typeface="ＭＳ Ｐゴシック"/>
                <a:cs typeface="Calibri"/>
              </a:rPr>
              <a:t>!</a:t>
            </a:r>
            <a:endParaRPr lang="sv-SE">
              <a:cs typeface="Calibri"/>
            </a:endParaRPr>
          </a:p>
          <a:p>
            <a:endParaRPr lang="sv-SE">
              <a:cs typeface="Calibri"/>
            </a:endParaRPr>
          </a:p>
          <a:p>
            <a:r>
              <a:rPr lang="sv-SE">
                <a:ea typeface="ＭＳ Ｐゴシック"/>
                <a:cs typeface="Calibri"/>
              </a:rPr>
              <a:t>By "</a:t>
            </a:r>
            <a:r>
              <a:rPr lang="sv-SE" err="1">
                <a:ea typeface="ＭＳ Ｐゴシック"/>
                <a:cs typeface="Calibri"/>
              </a:rPr>
              <a:t>Fill</a:t>
            </a:r>
            <a:r>
              <a:rPr lang="sv-SE">
                <a:ea typeface="ＭＳ Ｐゴシック"/>
                <a:cs typeface="Calibri"/>
              </a:rPr>
              <a:t> in relevant metadata", I </a:t>
            </a:r>
            <a:r>
              <a:rPr lang="sv-SE" err="1">
                <a:ea typeface="ＭＳ Ｐゴシック"/>
                <a:cs typeface="Calibri"/>
              </a:rPr>
              <a:t>mean</a:t>
            </a:r>
            <a:r>
              <a:rPr lang="sv-SE">
                <a:ea typeface="ＭＳ Ｐゴシック"/>
                <a:cs typeface="Calibri"/>
              </a:rPr>
              <a:t> </a:t>
            </a:r>
            <a:r>
              <a:rPr lang="sv-SE" err="1">
                <a:ea typeface="ＭＳ Ｐゴシック"/>
                <a:cs typeface="Calibri"/>
              </a:rPr>
              <a:t>actually</a:t>
            </a:r>
            <a:r>
              <a:rPr lang="sv-SE">
                <a:ea typeface="ＭＳ Ｐゴシック"/>
                <a:cs typeface="Calibri"/>
              </a:rPr>
              <a:t> </a:t>
            </a:r>
            <a:r>
              <a:rPr lang="sv-SE" err="1">
                <a:ea typeface="ＭＳ Ｐゴシック"/>
                <a:cs typeface="Calibri"/>
              </a:rPr>
              <a:t>take</a:t>
            </a:r>
            <a:r>
              <a:rPr lang="sv-SE">
                <a:ea typeface="ＭＳ Ｐゴシック"/>
                <a:cs typeface="Calibri"/>
              </a:rPr>
              <a:t> the </a:t>
            </a:r>
            <a:r>
              <a:rPr lang="sv-SE" err="1">
                <a:ea typeface="ＭＳ Ｐゴシック"/>
                <a:cs typeface="Calibri"/>
              </a:rPr>
              <a:t>time</a:t>
            </a:r>
            <a:r>
              <a:rPr lang="sv-SE">
                <a:ea typeface="ＭＳ Ｐゴシック"/>
                <a:cs typeface="Calibri"/>
              </a:rPr>
              <a:t> to </a:t>
            </a:r>
            <a:r>
              <a:rPr lang="sv-SE" err="1">
                <a:ea typeface="ＭＳ Ｐゴシック"/>
                <a:cs typeface="Calibri"/>
              </a:rPr>
              <a:t>describe</a:t>
            </a:r>
            <a:r>
              <a:rPr lang="sv-SE">
                <a:ea typeface="ＭＳ Ｐゴシック"/>
                <a:cs typeface="Calibri"/>
              </a:rPr>
              <a:t> the data </a:t>
            </a:r>
            <a:r>
              <a:rPr lang="sv-SE" err="1">
                <a:ea typeface="ＭＳ Ｐゴシック"/>
                <a:cs typeface="Calibri"/>
              </a:rPr>
              <a:t>itself</a:t>
            </a:r>
            <a:r>
              <a:rPr lang="sv-SE">
                <a:ea typeface="ＭＳ Ｐゴシック"/>
                <a:cs typeface="Calibri"/>
              </a:rPr>
              <a:t>, </a:t>
            </a:r>
            <a:r>
              <a:rPr lang="sv-SE" err="1">
                <a:ea typeface="ＭＳ Ｐゴシック"/>
                <a:cs typeface="Calibri"/>
              </a:rPr>
              <a:t>don't</a:t>
            </a:r>
            <a:r>
              <a:rPr lang="sv-SE">
                <a:ea typeface="ＭＳ Ｐゴシック"/>
                <a:cs typeface="Calibri"/>
              </a:rPr>
              <a:t> just </a:t>
            </a:r>
            <a:r>
              <a:rPr lang="sv-SE" err="1">
                <a:ea typeface="ＭＳ Ｐゴシック"/>
                <a:cs typeface="Calibri"/>
              </a:rPr>
              <a:t>write</a:t>
            </a:r>
            <a:r>
              <a:rPr lang="sv-SE">
                <a:ea typeface="ＭＳ Ｐゴシック"/>
                <a:cs typeface="Calibri"/>
              </a:rPr>
              <a:t> "</a:t>
            </a:r>
            <a:r>
              <a:rPr lang="sv-SE" err="1">
                <a:ea typeface="ＭＳ Ｐゴシック"/>
                <a:cs typeface="Calibri"/>
              </a:rPr>
              <a:t>This</a:t>
            </a:r>
            <a:r>
              <a:rPr lang="sv-SE">
                <a:ea typeface="ＭＳ Ｐゴシック"/>
                <a:cs typeface="Calibri"/>
              </a:rPr>
              <a:t> is the data for my paper" as the dataset </a:t>
            </a:r>
            <a:r>
              <a:rPr lang="sv-SE" err="1">
                <a:ea typeface="ＭＳ Ｐゴシック"/>
                <a:cs typeface="Calibri"/>
              </a:rPr>
              <a:t>description</a:t>
            </a:r>
            <a:r>
              <a:rPr lang="sv-SE">
                <a:ea typeface="ＭＳ Ｐゴシック"/>
                <a:cs typeface="Calibri"/>
              </a:rPr>
              <a:t>!</a:t>
            </a:r>
            <a:endParaRPr lang="sv-SE">
              <a:cs typeface="Calibri"/>
            </a:endParaRPr>
          </a:p>
          <a:p>
            <a:endParaRPr lang="sv-SE">
              <a:cs typeface="Calibri"/>
            </a:endParaRPr>
          </a:p>
          <a:p>
            <a:r>
              <a:rPr lang="sv-SE">
                <a:ea typeface="ＭＳ Ｐゴシック"/>
                <a:cs typeface="Calibri"/>
              </a:rPr>
              <a:t>Publishing </a:t>
            </a:r>
            <a:r>
              <a:rPr lang="sv-SE" err="1">
                <a:ea typeface="ＭＳ Ｐゴシック"/>
                <a:cs typeface="Calibri"/>
              </a:rPr>
              <a:t>your</a:t>
            </a:r>
            <a:r>
              <a:rPr lang="sv-SE">
                <a:ea typeface="ＭＳ Ｐゴシック"/>
                <a:cs typeface="Calibri"/>
              </a:rPr>
              <a:t> paper </a:t>
            </a:r>
            <a:r>
              <a:rPr lang="sv-SE" err="1">
                <a:ea typeface="ＭＳ Ｐゴシック"/>
                <a:cs typeface="Calibri"/>
              </a:rPr>
              <a:t>open</a:t>
            </a:r>
            <a:r>
              <a:rPr lang="sv-SE">
                <a:ea typeface="ＭＳ Ｐゴシック"/>
                <a:cs typeface="Calibri"/>
              </a:rPr>
              <a:t> access is </a:t>
            </a:r>
            <a:r>
              <a:rPr lang="sv-SE" err="1">
                <a:ea typeface="ＭＳ Ｐゴシック"/>
                <a:cs typeface="Calibri"/>
              </a:rPr>
              <a:t>important</a:t>
            </a:r>
            <a:r>
              <a:rPr lang="sv-SE">
                <a:ea typeface="ＭＳ Ｐゴシック"/>
                <a:cs typeface="Calibri"/>
              </a:rPr>
              <a:t> for </a:t>
            </a:r>
            <a:r>
              <a:rPr lang="sv-SE" err="1">
                <a:ea typeface="ＭＳ Ｐゴシック"/>
                <a:cs typeface="Calibri"/>
              </a:rPr>
              <a:t>making</a:t>
            </a:r>
            <a:r>
              <a:rPr lang="sv-SE">
                <a:ea typeface="ＭＳ Ｐゴシック"/>
                <a:cs typeface="Calibri"/>
              </a:rPr>
              <a:t> research data </a:t>
            </a:r>
            <a:r>
              <a:rPr lang="sv-SE" err="1">
                <a:ea typeface="ＭＳ Ｐゴシック"/>
                <a:cs typeface="Calibri"/>
              </a:rPr>
              <a:t>reusable</a:t>
            </a:r>
            <a:r>
              <a:rPr lang="sv-SE">
                <a:ea typeface="ＭＳ Ｐゴシック"/>
                <a:cs typeface="Calibri"/>
              </a:rPr>
              <a:t>. </a:t>
            </a:r>
            <a:r>
              <a:rPr lang="sv-SE" err="1">
                <a:ea typeface="ＭＳ Ｐゴシック"/>
                <a:cs typeface="Calibri"/>
              </a:rPr>
              <a:t>This</a:t>
            </a:r>
            <a:r>
              <a:rPr lang="sv-SE">
                <a:ea typeface="ＭＳ Ｐゴシック"/>
                <a:cs typeface="Calibri"/>
              </a:rPr>
              <a:t> is </a:t>
            </a:r>
            <a:r>
              <a:rPr lang="sv-SE" err="1">
                <a:ea typeface="ＭＳ Ｐゴシック"/>
                <a:cs typeface="Calibri"/>
              </a:rPr>
              <a:t>because</a:t>
            </a:r>
            <a:r>
              <a:rPr lang="sv-SE">
                <a:ea typeface="ＭＳ Ｐゴシック"/>
                <a:cs typeface="Calibri"/>
              </a:rPr>
              <a:t> research data is </a:t>
            </a:r>
            <a:r>
              <a:rPr lang="sv-SE" err="1">
                <a:ea typeface="ＭＳ Ｐゴシック"/>
                <a:cs typeface="Calibri"/>
              </a:rPr>
              <a:t>often</a:t>
            </a:r>
            <a:r>
              <a:rPr lang="sv-SE">
                <a:ea typeface="ＭＳ Ｐゴシック"/>
                <a:cs typeface="Calibri"/>
              </a:rPr>
              <a:t> </a:t>
            </a:r>
            <a:r>
              <a:rPr lang="sv-SE" err="1">
                <a:ea typeface="ＭＳ Ｐゴシック"/>
                <a:cs typeface="Calibri"/>
              </a:rPr>
              <a:t>unique</a:t>
            </a:r>
            <a:r>
              <a:rPr lang="sv-SE">
                <a:ea typeface="ＭＳ Ｐゴシック"/>
                <a:cs typeface="Calibri"/>
              </a:rPr>
              <a:t> and </a:t>
            </a:r>
            <a:r>
              <a:rPr lang="sv-SE" err="1">
                <a:ea typeface="ＭＳ Ｐゴシック"/>
                <a:cs typeface="Calibri"/>
              </a:rPr>
              <a:t>cannot</a:t>
            </a:r>
            <a:r>
              <a:rPr lang="sv-SE">
                <a:ea typeface="ＭＳ Ｐゴシック"/>
                <a:cs typeface="Calibri"/>
              </a:rPr>
              <a:t> be </a:t>
            </a:r>
            <a:r>
              <a:rPr lang="sv-SE" err="1">
                <a:ea typeface="ＭＳ Ｐゴシック"/>
                <a:cs typeface="Calibri"/>
              </a:rPr>
              <a:t>understood</a:t>
            </a:r>
            <a:r>
              <a:rPr lang="sv-SE">
                <a:ea typeface="ＭＳ Ｐゴシック"/>
                <a:cs typeface="Calibri"/>
              </a:rPr>
              <a:t> </a:t>
            </a:r>
            <a:r>
              <a:rPr lang="sv-SE" err="1">
                <a:ea typeface="ＭＳ Ｐゴシック"/>
                <a:cs typeface="Calibri"/>
              </a:rPr>
              <a:t>without</a:t>
            </a:r>
            <a:r>
              <a:rPr lang="sv-SE">
                <a:ea typeface="ＭＳ Ｐゴシック"/>
                <a:cs typeface="Calibri"/>
              </a:rPr>
              <a:t> </a:t>
            </a:r>
            <a:r>
              <a:rPr lang="sv-SE" err="1">
                <a:ea typeface="ＭＳ Ｐゴシック"/>
                <a:cs typeface="Calibri"/>
              </a:rPr>
              <a:t>knowing</a:t>
            </a:r>
            <a:r>
              <a:rPr lang="sv-SE">
                <a:ea typeface="ＭＳ Ｐゴシック"/>
                <a:cs typeface="Calibri"/>
              </a:rPr>
              <a:t> about the </a:t>
            </a:r>
            <a:r>
              <a:rPr lang="sv-SE" err="1">
                <a:ea typeface="ＭＳ Ｐゴシック"/>
                <a:cs typeface="Calibri"/>
              </a:rPr>
              <a:t>methods</a:t>
            </a:r>
            <a:r>
              <a:rPr lang="sv-SE">
                <a:ea typeface="ＭＳ Ｐゴシック"/>
                <a:cs typeface="Calibri"/>
              </a:rPr>
              <a:t> </a:t>
            </a:r>
            <a:r>
              <a:rPr lang="sv-SE" err="1">
                <a:ea typeface="ＭＳ Ｐゴシック"/>
                <a:cs typeface="Calibri"/>
              </a:rPr>
              <a:t>used</a:t>
            </a:r>
            <a:r>
              <a:rPr lang="sv-SE">
                <a:ea typeface="ＭＳ Ｐゴシック"/>
                <a:cs typeface="Calibri"/>
              </a:rPr>
              <a:t> to </a:t>
            </a:r>
            <a:r>
              <a:rPr lang="sv-SE" err="1">
                <a:ea typeface="ＭＳ Ｐゴシック"/>
                <a:cs typeface="Calibri"/>
              </a:rPr>
              <a:t>collect</a:t>
            </a:r>
            <a:r>
              <a:rPr lang="sv-SE">
                <a:ea typeface="ＭＳ Ｐゴシック"/>
                <a:cs typeface="Calibri"/>
              </a:rPr>
              <a:t> and process the data, and </a:t>
            </a:r>
            <a:r>
              <a:rPr lang="sv-SE" err="1">
                <a:ea typeface="ＭＳ Ｐゴシック"/>
                <a:cs typeface="Calibri"/>
              </a:rPr>
              <a:t>these</a:t>
            </a:r>
            <a:r>
              <a:rPr lang="sv-SE">
                <a:ea typeface="ＭＳ Ｐゴシック"/>
                <a:cs typeface="Calibri"/>
              </a:rPr>
              <a:t> </a:t>
            </a:r>
            <a:r>
              <a:rPr lang="sv-SE" err="1">
                <a:ea typeface="ＭＳ Ｐゴシック"/>
                <a:cs typeface="Calibri"/>
              </a:rPr>
              <a:t>are</a:t>
            </a:r>
            <a:r>
              <a:rPr lang="sv-SE">
                <a:ea typeface="ＭＳ Ｐゴシック"/>
                <a:cs typeface="Calibri"/>
              </a:rPr>
              <a:t> </a:t>
            </a:r>
            <a:r>
              <a:rPr lang="sv-SE" err="1">
                <a:ea typeface="ＭＳ Ｐゴシック"/>
                <a:cs typeface="Calibri"/>
              </a:rPr>
              <a:t>usually</a:t>
            </a:r>
            <a:r>
              <a:rPr lang="sv-SE">
                <a:ea typeface="ＭＳ Ｐゴシック"/>
                <a:cs typeface="Calibri"/>
              </a:rPr>
              <a:t> </a:t>
            </a:r>
            <a:r>
              <a:rPr lang="sv-SE" err="1">
                <a:ea typeface="ＭＳ Ｐゴシック"/>
                <a:cs typeface="Calibri"/>
              </a:rPr>
              <a:t>described</a:t>
            </a:r>
            <a:r>
              <a:rPr lang="sv-SE">
                <a:ea typeface="ＭＳ Ｐゴシック"/>
                <a:cs typeface="Calibri"/>
              </a:rPr>
              <a:t> in the </a:t>
            </a:r>
            <a:r>
              <a:rPr lang="sv-SE" err="1">
                <a:ea typeface="ＭＳ Ｐゴシック"/>
                <a:cs typeface="Calibri"/>
              </a:rPr>
              <a:t>methods</a:t>
            </a:r>
            <a:r>
              <a:rPr lang="sv-SE">
                <a:ea typeface="ＭＳ Ｐゴシック"/>
                <a:cs typeface="Calibri"/>
              </a:rPr>
              <a:t> </a:t>
            </a:r>
            <a:r>
              <a:rPr lang="sv-SE" err="1">
                <a:ea typeface="ＭＳ Ｐゴシック"/>
                <a:cs typeface="Calibri"/>
              </a:rPr>
              <a:t>section</a:t>
            </a:r>
            <a:r>
              <a:rPr lang="sv-SE">
                <a:ea typeface="ＭＳ Ｐゴシック"/>
                <a:cs typeface="Calibri"/>
              </a:rPr>
              <a:t> </a:t>
            </a:r>
            <a:r>
              <a:rPr lang="sv-SE" err="1">
                <a:ea typeface="ＭＳ Ｐゴシック"/>
                <a:cs typeface="Calibri"/>
              </a:rPr>
              <a:t>of</a:t>
            </a:r>
            <a:r>
              <a:rPr lang="sv-SE">
                <a:ea typeface="ＭＳ Ｐゴシック"/>
                <a:cs typeface="Calibri"/>
              </a:rPr>
              <a:t> the research </a:t>
            </a:r>
            <a:r>
              <a:rPr lang="sv-SE" err="1">
                <a:ea typeface="ＭＳ Ｐゴシック"/>
                <a:cs typeface="Calibri"/>
              </a:rPr>
              <a:t>article</a:t>
            </a:r>
            <a:r>
              <a:rPr lang="sv-SE">
                <a:ea typeface="ＭＳ Ｐゴシック"/>
                <a:cs typeface="Calibri"/>
              </a:rPr>
              <a:t>. So </a:t>
            </a:r>
            <a:r>
              <a:rPr lang="sv-SE" err="1">
                <a:ea typeface="ＭＳ Ｐゴシック"/>
                <a:cs typeface="Calibri"/>
              </a:rPr>
              <a:t>even</a:t>
            </a:r>
            <a:r>
              <a:rPr lang="sv-SE">
                <a:ea typeface="ＭＳ Ｐゴシック"/>
                <a:cs typeface="Calibri"/>
              </a:rPr>
              <a:t> </a:t>
            </a:r>
            <a:r>
              <a:rPr lang="sv-SE" err="1">
                <a:ea typeface="ＭＳ Ｐゴシック"/>
                <a:cs typeface="Calibri"/>
              </a:rPr>
              <a:t>if</a:t>
            </a:r>
            <a:r>
              <a:rPr lang="sv-SE">
                <a:ea typeface="ＭＳ Ｐゴシック"/>
                <a:cs typeface="Calibri"/>
              </a:rPr>
              <a:t> </a:t>
            </a:r>
            <a:r>
              <a:rPr lang="sv-SE" err="1">
                <a:ea typeface="ＭＳ Ｐゴシック"/>
                <a:cs typeface="Calibri"/>
              </a:rPr>
              <a:t>someone</a:t>
            </a:r>
            <a:r>
              <a:rPr lang="sv-SE">
                <a:ea typeface="ＭＳ Ｐゴシック"/>
                <a:cs typeface="Calibri"/>
              </a:rPr>
              <a:t> </a:t>
            </a:r>
            <a:r>
              <a:rPr lang="sv-SE" err="1">
                <a:ea typeface="ＭＳ Ｐゴシック"/>
                <a:cs typeface="Calibri"/>
              </a:rPr>
              <a:t>can</a:t>
            </a:r>
            <a:r>
              <a:rPr lang="sv-SE">
                <a:ea typeface="ＭＳ Ｐゴシック"/>
                <a:cs typeface="Calibri"/>
              </a:rPr>
              <a:t> </a:t>
            </a:r>
            <a:r>
              <a:rPr lang="sv-SE" err="1">
                <a:ea typeface="ＭＳ Ｐゴシック"/>
                <a:cs typeface="Calibri"/>
              </a:rPr>
              <a:t>acces</a:t>
            </a:r>
            <a:r>
              <a:rPr lang="sv-SE">
                <a:ea typeface="ＭＳ Ｐゴシック"/>
                <a:cs typeface="Calibri"/>
              </a:rPr>
              <a:t> the data, the data </a:t>
            </a:r>
            <a:r>
              <a:rPr lang="sv-SE" err="1">
                <a:ea typeface="ＭＳ Ｐゴシック"/>
                <a:cs typeface="Calibri"/>
              </a:rPr>
              <a:t>might</a:t>
            </a:r>
            <a:r>
              <a:rPr lang="sv-SE">
                <a:ea typeface="ＭＳ Ｐゴシック"/>
                <a:cs typeface="Calibri"/>
              </a:rPr>
              <a:t> be </a:t>
            </a:r>
            <a:r>
              <a:rPr lang="sv-SE" err="1">
                <a:ea typeface="ＭＳ Ｐゴシック"/>
                <a:cs typeface="Calibri"/>
              </a:rPr>
              <a:t>completely</a:t>
            </a:r>
            <a:r>
              <a:rPr lang="sv-SE">
                <a:ea typeface="ＭＳ Ｐゴシック"/>
                <a:cs typeface="Calibri"/>
              </a:rPr>
              <a:t> </a:t>
            </a:r>
            <a:r>
              <a:rPr lang="sv-SE" err="1">
                <a:ea typeface="ＭＳ Ｐゴシック"/>
                <a:cs typeface="Calibri"/>
              </a:rPr>
              <a:t>unusable</a:t>
            </a:r>
            <a:r>
              <a:rPr lang="sv-SE">
                <a:ea typeface="ＭＳ Ｐゴシック"/>
                <a:cs typeface="Calibri"/>
              </a:rPr>
              <a:t> </a:t>
            </a:r>
            <a:r>
              <a:rPr lang="sv-SE" err="1">
                <a:ea typeface="ＭＳ Ｐゴシック"/>
                <a:cs typeface="Calibri"/>
              </a:rPr>
              <a:t>if</a:t>
            </a:r>
            <a:r>
              <a:rPr lang="sv-SE">
                <a:ea typeface="ＭＳ Ｐゴシック"/>
                <a:cs typeface="Calibri"/>
              </a:rPr>
              <a:t> the </a:t>
            </a:r>
            <a:r>
              <a:rPr lang="sv-SE" err="1">
                <a:ea typeface="ＭＳ Ｐゴシック"/>
                <a:cs typeface="Calibri"/>
              </a:rPr>
              <a:t>article</a:t>
            </a:r>
            <a:r>
              <a:rPr lang="sv-SE">
                <a:ea typeface="ＭＳ Ｐゴシック"/>
                <a:cs typeface="Calibri"/>
              </a:rPr>
              <a:t> is </a:t>
            </a:r>
            <a:r>
              <a:rPr lang="sv-SE" err="1">
                <a:ea typeface="ＭＳ Ｐゴシック"/>
                <a:cs typeface="Calibri"/>
              </a:rPr>
              <a:t>behind</a:t>
            </a:r>
            <a:r>
              <a:rPr lang="sv-SE">
                <a:ea typeface="ＭＳ Ｐゴシック"/>
                <a:cs typeface="Calibri"/>
              </a:rPr>
              <a:t> a </a:t>
            </a:r>
            <a:r>
              <a:rPr lang="sv-SE" err="1">
                <a:ea typeface="ＭＳ Ｐゴシック"/>
                <a:cs typeface="Calibri"/>
              </a:rPr>
              <a:t>paywall</a:t>
            </a:r>
            <a:r>
              <a:rPr lang="sv-SE">
                <a:ea typeface="ＭＳ Ｐゴシック"/>
                <a:cs typeface="Calibri"/>
              </a:rPr>
              <a:t>!</a:t>
            </a:r>
          </a:p>
          <a:p>
            <a:endParaRPr lang="sv-SE">
              <a:cs typeface="Calibri"/>
            </a:endParaRPr>
          </a:p>
          <a:p>
            <a:r>
              <a:rPr lang="sv-SE" err="1">
                <a:ea typeface="ＭＳ Ｐゴシック"/>
                <a:cs typeface="Calibri"/>
              </a:rPr>
              <a:t>Finally</a:t>
            </a:r>
            <a:r>
              <a:rPr lang="sv-SE">
                <a:ea typeface="ＭＳ Ｐゴシック"/>
                <a:cs typeface="Calibri"/>
              </a:rPr>
              <a:t>, </a:t>
            </a:r>
            <a:r>
              <a:rPr lang="sv-SE" err="1">
                <a:ea typeface="ＭＳ Ｐゴシック"/>
                <a:cs typeface="Calibri"/>
              </a:rPr>
              <a:t>remember</a:t>
            </a:r>
            <a:r>
              <a:rPr lang="sv-SE">
                <a:ea typeface="ＭＳ Ｐゴシック"/>
                <a:cs typeface="Calibri"/>
              </a:rPr>
              <a:t> to </a:t>
            </a:r>
            <a:r>
              <a:rPr lang="sv-SE" err="1">
                <a:ea typeface="ＭＳ Ｐゴシック"/>
                <a:cs typeface="Calibri"/>
              </a:rPr>
              <a:t>cite</a:t>
            </a:r>
            <a:r>
              <a:rPr lang="sv-SE">
                <a:ea typeface="ＭＳ Ｐゴシック"/>
                <a:cs typeface="Calibri"/>
              </a:rPr>
              <a:t> </a:t>
            </a:r>
            <a:r>
              <a:rPr lang="sv-SE" err="1">
                <a:ea typeface="ＭＳ Ｐゴシック"/>
                <a:cs typeface="Calibri"/>
              </a:rPr>
              <a:t>your</a:t>
            </a:r>
            <a:r>
              <a:rPr lang="sv-SE">
                <a:ea typeface="ＭＳ Ｐゴシック"/>
                <a:cs typeface="Calibri"/>
              </a:rPr>
              <a:t> </a:t>
            </a:r>
            <a:r>
              <a:rPr lang="sv-SE" err="1">
                <a:ea typeface="ＭＳ Ｐゴシック"/>
                <a:cs typeface="Calibri"/>
              </a:rPr>
              <a:t>dataset</a:t>
            </a:r>
            <a:r>
              <a:rPr lang="sv-SE">
                <a:ea typeface="ＭＳ Ｐゴシック"/>
                <a:cs typeface="Calibri"/>
              </a:rPr>
              <a:t> from </a:t>
            </a:r>
            <a:r>
              <a:rPr lang="sv-SE" err="1">
                <a:ea typeface="ＭＳ Ｐゴシック"/>
                <a:cs typeface="Calibri"/>
              </a:rPr>
              <a:t>your</a:t>
            </a:r>
            <a:r>
              <a:rPr lang="sv-SE">
                <a:ea typeface="ＭＳ Ｐゴシック"/>
                <a:cs typeface="Calibri"/>
              </a:rPr>
              <a:t> research paper, and </a:t>
            </a:r>
            <a:r>
              <a:rPr lang="sv-SE" err="1">
                <a:ea typeface="ＭＳ Ｐゴシック"/>
                <a:cs typeface="Calibri"/>
              </a:rPr>
              <a:t>link</a:t>
            </a:r>
            <a:r>
              <a:rPr lang="sv-SE">
                <a:ea typeface="ＭＳ Ｐゴシック"/>
                <a:cs typeface="Calibri"/>
              </a:rPr>
              <a:t> to the research paper from the </a:t>
            </a:r>
            <a:r>
              <a:rPr lang="sv-SE" err="1">
                <a:ea typeface="ＭＳ Ｐゴシック"/>
                <a:cs typeface="Calibri"/>
              </a:rPr>
              <a:t>dataset</a:t>
            </a:r>
            <a:r>
              <a:rPr lang="sv-SE">
                <a:ea typeface="ＭＳ Ｐゴシック"/>
                <a:cs typeface="Calibri"/>
              </a:rPr>
              <a:t>!</a:t>
            </a:r>
            <a:endParaRPr lang="sv-SE">
              <a:cs typeface="Calibri"/>
            </a:endParaRPr>
          </a:p>
        </p:txBody>
      </p:sp>
      <p:sp>
        <p:nvSpPr>
          <p:cNvPr id="4" name="Slide Number Placeholder 3">
            <a:extLst>
              <a:ext uri="{FF2B5EF4-FFF2-40B4-BE49-F238E27FC236}">
                <a16:creationId xmlns:a16="http://schemas.microsoft.com/office/drawing/2014/main" id="{CAB04567-DCFE-D97D-C67B-98A61B20E3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48E66-1EEF-44E1-B40D-D5321166998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425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n-lt"/>
                <a:cs typeface="+mn-lt"/>
              </a:rPr>
              <a:t>What about </a:t>
            </a:r>
            <a:r>
              <a:rPr lang="en-US">
                <a:solidFill>
                  <a:schemeClr val="accent1">
                    <a:lumMod val="60000"/>
                    <a:lumOff val="40000"/>
                  </a:schemeClr>
                </a:solidFill>
                <a:ea typeface="+mn-lt"/>
                <a:cs typeface="+mn-lt"/>
              </a:rPr>
              <a:t>“as open as possible, as restricted as necessary”</a:t>
            </a:r>
            <a:r>
              <a:rPr lang="en-US">
                <a:ea typeface="+mn-lt"/>
                <a:cs typeface="+mn-lt"/>
              </a:rPr>
              <a:t>?</a:t>
            </a:r>
            <a:endParaRPr lang="sv-SE"/>
          </a:p>
        </p:txBody>
      </p:sp>
      <p:sp>
        <p:nvSpPr>
          <p:cNvPr id="4" name="Slide Number Placeholder 3"/>
          <p:cNvSpPr>
            <a:spLocks noGrp="1"/>
          </p:cNvSpPr>
          <p:nvPr>
            <p:ph type="sldNum" sz="quarter" idx="5"/>
          </p:nvPr>
        </p:nvSpPr>
        <p:spPr/>
        <p:txBody>
          <a:bodyPr/>
          <a:lstStyle/>
          <a:p>
            <a:fld id="{86848E66-1EEF-44E1-B40D-D5321166998D}" type="slidenum">
              <a:rPr lang="sv-SE" smtClean="0"/>
              <a:t>14</a:t>
            </a:fld>
            <a:endParaRPr lang="sv-SE"/>
          </a:p>
        </p:txBody>
      </p:sp>
    </p:spTree>
    <p:extLst>
      <p:ext uri="{BB962C8B-B14F-4D97-AF65-F5344CB8AC3E}">
        <p14:creationId xmlns:p14="http://schemas.microsoft.com/office/powerpoint/2010/main" val="3240064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3EEB7-BF54-D45B-3967-0F3EEF159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814C8-3D4F-F59C-BCC6-EE91FF4BA5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2DA084-E392-D08F-1781-C8AA57118DCD}"/>
              </a:ext>
            </a:extLst>
          </p:cNvPr>
          <p:cNvSpPr>
            <a:spLocks noGrp="1"/>
          </p:cNvSpPr>
          <p:nvPr>
            <p:ph type="body" idx="1"/>
          </p:nvPr>
        </p:nvSpPr>
        <p:spPr/>
        <p:txBody>
          <a:bodyPr/>
          <a:lstStyle/>
          <a:p>
            <a:r>
              <a:rPr lang="en-US">
                <a:cs typeface="Calibri"/>
              </a:rPr>
              <a:t>Despite talk of “Open Data”, publishing research data is more like publishing a book.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Publishing implies that a unique, persistent (digital) object has been created. </a:t>
            </a:r>
          </a:p>
          <a:p>
            <a:r>
              <a:rPr lang="en-US">
                <a:cs typeface="Calibri"/>
              </a:rPr>
              <a:t>But just because it is published, doesn’t mean it is freely available. </a:t>
            </a:r>
          </a:p>
        </p:txBody>
      </p:sp>
      <p:sp>
        <p:nvSpPr>
          <p:cNvPr id="4" name="Slide Number Placeholder 3">
            <a:extLst>
              <a:ext uri="{FF2B5EF4-FFF2-40B4-BE49-F238E27FC236}">
                <a16:creationId xmlns:a16="http://schemas.microsoft.com/office/drawing/2014/main" id="{4C52A74B-A3CE-CD18-CEF8-A7E812B0994C}"/>
              </a:ext>
            </a:extLst>
          </p:cNvPr>
          <p:cNvSpPr>
            <a:spLocks noGrp="1"/>
          </p:cNvSpPr>
          <p:nvPr>
            <p:ph type="sldNum" sz="quarter" idx="5"/>
          </p:nvPr>
        </p:nvSpPr>
        <p:spPr/>
        <p:txBody>
          <a:bodyPr/>
          <a:lstStyle/>
          <a:p>
            <a:fld id="{86848E66-1EEF-44E1-B40D-D5321166998D}" type="slidenum">
              <a:rPr lang="sv-SE" smtClean="0"/>
              <a:t>15</a:t>
            </a:fld>
            <a:endParaRPr lang="sv-SE"/>
          </a:p>
        </p:txBody>
      </p:sp>
    </p:spTree>
    <p:extLst>
      <p:ext uri="{BB962C8B-B14F-4D97-AF65-F5344CB8AC3E}">
        <p14:creationId xmlns:p14="http://schemas.microsoft.com/office/powerpoint/2010/main" val="975421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800" b="0" i="0" dirty="0">
                <a:effectLst/>
                <a:latin typeface="Calibri"/>
                <a:ea typeface="ＭＳ Ｐゴシック"/>
                <a:cs typeface="Calibri"/>
              </a:rPr>
              <a:t>In addition to openly accessible data, there's also data that can be</a:t>
            </a:r>
            <a:r>
              <a:rPr lang="en-US" sz="1800" dirty="0">
                <a:latin typeface="Calibri"/>
                <a:ea typeface="ＭＳ Ｐゴシック"/>
                <a:cs typeface="Calibri"/>
              </a:rPr>
              <a:t> published with restricted access. Most protected data can be published with restricted access, with the exception of some data with national security implications. </a:t>
            </a:r>
            <a:endParaRPr lang="en-US" dirty="0">
              <a:latin typeface="Calibri"/>
              <a:cs typeface="Calibri"/>
            </a:endParaRPr>
          </a:p>
          <a:p>
            <a:r>
              <a:rPr lang="en-US" sz="1800" dirty="0">
                <a:latin typeface="Calibri"/>
                <a:ea typeface="ＭＳ Ｐゴシック"/>
                <a:cs typeface="Calibri"/>
              </a:rPr>
              <a:t>Most</a:t>
            </a:r>
            <a:r>
              <a:rPr lang="en-US" sz="1800" b="0" i="0" dirty="0">
                <a:effectLst/>
                <a:latin typeface="Calibri"/>
                <a:ea typeface="ＭＳ Ｐゴシック"/>
                <a:cs typeface="Calibri"/>
              </a:rPr>
              <a:t> </a:t>
            </a:r>
            <a:r>
              <a:rPr lang="en-US" sz="1800" dirty="0">
                <a:latin typeface="Calibri"/>
                <a:ea typeface="ＭＳ Ｐゴシック"/>
                <a:cs typeface="Calibri"/>
              </a:rPr>
              <a:t>often, research</a:t>
            </a:r>
            <a:r>
              <a:rPr lang="en-US" sz="1800" b="0" i="0" dirty="0">
                <a:effectLst/>
                <a:latin typeface="Calibri"/>
                <a:ea typeface="ＭＳ Ｐゴシック"/>
                <a:cs typeface="Calibri"/>
              </a:rPr>
              <a:t> data needs protection because it contains personal information</a:t>
            </a:r>
            <a:r>
              <a:rPr lang="en-US" sz="1800" dirty="0">
                <a:latin typeface="Calibri"/>
                <a:ea typeface="ＭＳ Ｐゴシック"/>
                <a:cs typeface="Calibri"/>
              </a:rPr>
              <a:t>.</a:t>
            </a:r>
            <a:r>
              <a:rPr lang="en-US" sz="1800" b="0" i="0" dirty="0">
                <a:effectLst/>
                <a:latin typeface="Calibri"/>
                <a:ea typeface="ＭＳ Ｐゴシック"/>
                <a:cs typeface="Calibri"/>
              </a:rPr>
              <a:t> </a:t>
            </a:r>
            <a:endParaRPr lang="en-US" dirty="0">
              <a:cs typeface="Calibri"/>
            </a:endParaRPr>
          </a:p>
          <a:p>
            <a:r>
              <a:rPr lang="en-US" sz="1800" dirty="0">
                <a:latin typeface="Calibri"/>
                <a:ea typeface="ＭＳ Ｐゴシック"/>
                <a:cs typeface="Calibri"/>
              </a:rPr>
              <a:t>Such datasets </a:t>
            </a:r>
            <a:r>
              <a:rPr lang="en-US" sz="1800" b="0" i="0" dirty="0">
                <a:effectLst/>
                <a:latin typeface="Calibri"/>
                <a:ea typeface="ＭＳ Ｐゴシック"/>
                <a:cs typeface="Calibri"/>
              </a:rPr>
              <a:t>can be </a:t>
            </a:r>
            <a:r>
              <a:rPr lang="en-US" sz="1800" b="0" i="0" u="sng" dirty="0">
                <a:effectLst/>
                <a:latin typeface="Calibri"/>
                <a:ea typeface="ＭＳ Ｐゴシック"/>
                <a:cs typeface="Calibri"/>
              </a:rPr>
              <a:t>published with restricted access</a:t>
            </a:r>
            <a:r>
              <a:rPr lang="en-US" sz="1800" b="0" i="0" dirty="0">
                <a:effectLst/>
                <a:latin typeface="Calibri"/>
                <a:ea typeface="ＭＳ Ｐゴシック"/>
                <a:cs typeface="Calibri"/>
              </a:rPr>
              <a:t>.</a:t>
            </a:r>
            <a:endParaRPr lang="en-US" dirty="0"/>
          </a:p>
          <a:p>
            <a:r>
              <a:rPr lang="en-US" sz="1800" dirty="0">
                <a:latin typeface="Calibri"/>
                <a:ea typeface="ＭＳ Ｐゴシック"/>
                <a:cs typeface="Calibri"/>
              </a:rPr>
              <a:t>The procedure is basically the same as with publishing data that will be freely-available. </a:t>
            </a:r>
          </a:p>
          <a:p>
            <a:r>
              <a:rPr lang="en-US" sz="1800" b="0" i="0" dirty="0">
                <a:effectLst/>
                <a:latin typeface="Calibri"/>
                <a:ea typeface="ＭＳ Ｐゴシック"/>
                <a:cs typeface="Calibri"/>
              </a:rPr>
              <a:t>This means you describe and upload the data files</a:t>
            </a:r>
            <a:r>
              <a:rPr lang="en-US" sz="1800" dirty="0">
                <a:latin typeface="Calibri"/>
                <a:ea typeface="ＭＳ Ｐゴシック"/>
                <a:cs typeface="Calibri"/>
              </a:rPr>
              <a:t>, </a:t>
            </a:r>
            <a:r>
              <a:rPr lang="en-US" sz="1800" b="0" i="0" dirty="0">
                <a:effectLst/>
                <a:latin typeface="Calibri"/>
                <a:ea typeface="ＭＳ Ｐゴシック"/>
                <a:cs typeface="Calibri"/>
              </a:rPr>
              <a:t> and </a:t>
            </a:r>
            <a:r>
              <a:rPr lang="en-US" sz="1800" dirty="0">
                <a:latin typeface="Calibri"/>
                <a:ea typeface="ＭＳ Ｐゴシック"/>
                <a:cs typeface="Calibri"/>
              </a:rPr>
              <a:t>you </a:t>
            </a:r>
            <a:r>
              <a:rPr lang="en-US" sz="1800" b="0" i="0" dirty="0">
                <a:effectLst/>
                <a:latin typeface="Calibri"/>
                <a:ea typeface="ＭＳ Ｐゴシック"/>
                <a:cs typeface="Calibri"/>
              </a:rPr>
              <a:t>get a DOI.</a:t>
            </a:r>
          </a:p>
          <a:p>
            <a:r>
              <a:rPr lang="en-US" sz="1800" b="0" i="0" dirty="0">
                <a:effectLst/>
                <a:latin typeface="Calibri"/>
                <a:ea typeface="ＭＳ Ｐゴシック"/>
                <a:cs typeface="Calibri"/>
              </a:rPr>
              <a:t>The dataset description is </a:t>
            </a:r>
            <a:r>
              <a:rPr lang="en-US" sz="1800" dirty="0">
                <a:latin typeface="Calibri"/>
                <a:ea typeface="ＭＳ Ｐゴシック"/>
                <a:cs typeface="Calibri"/>
              </a:rPr>
              <a:t>then published</a:t>
            </a:r>
            <a:r>
              <a:rPr lang="en-US" sz="1800" b="0" i="0" dirty="0">
                <a:effectLst/>
                <a:latin typeface="Calibri"/>
                <a:ea typeface="ＭＳ Ｐゴシック"/>
                <a:cs typeface="Calibri"/>
              </a:rPr>
              <a:t> in the research catalog, but the data files are not publicly available.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b="0" i="0" dirty="0">
                <a:effectLst/>
                <a:latin typeface="Calibri"/>
                <a:ea typeface="ＭＳ Ｐゴシック"/>
                <a:cs typeface="Calibri"/>
              </a:rPr>
              <a:t>Access requests are assessed by your organization. In Sweden, data with restricted access can only be disclosed after a secrecy review and may require an ethical permit for access.  </a:t>
            </a:r>
          </a:p>
          <a:p>
            <a:pPr algn="l" rtl="0" fontAlgn="base"/>
            <a:endParaRPr lang="en-US" sz="1800" b="0" i="0">
              <a:effectLst/>
              <a:latin typeface="Calibri" panose="020F0502020204030204" pitchFamily="34" charset="0"/>
            </a:endParaRPr>
          </a:p>
          <a:p>
            <a:r>
              <a:rPr lang="en-US" sz="1800" b="0" i="0" dirty="0">
                <a:effectLst/>
                <a:latin typeface="Calibri"/>
                <a:ea typeface="ＭＳ Ｐゴシック"/>
                <a:cs typeface="Calibri"/>
              </a:rPr>
              <a:t>Note that publishing with restricted access is not the same as a creating a “metadata-only” catalog post – where the data are described but the research group stores the data on their own system.  Publishing with restricted access means the data </a:t>
            </a:r>
            <a:r>
              <a:rPr lang="en-US" sz="1800" dirty="0">
                <a:latin typeface="Calibri"/>
                <a:ea typeface="ＭＳ Ｐゴシック"/>
                <a:cs typeface="Calibri"/>
              </a:rPr>
              <a:t>must be </a:t>
            </a:r>
            <a:r>
              <a:rPr lang="en-US" sz="1800" b="0" i="0" dirty="0">
                <a:effectLst/>
                <a:latin typeface="Calibri"/>
                <a:ea typeface="ＭＳ Ｐゴシック"/>
                <a:cs typeface="Calibri"/>
              </a:rPr>
              <a:t>provided to a system that is designed to facilitate access, but access to the data is restricted.</a:t>
            </a:r>
            <a:endParaRPr lang="en-US" b="0" i="0" dirty="0">
              <a:effectLst/>
              <a:latin typeface="Calibri"/>
              <a:ea typeface="ＭＳ Ｐゴシック"/>
              <a:cs typeface="Calibri"/>
            </a:endParaRPr>
          </a:p>
        </p:txBody>
      </p:sp>
      <p:sp>
        <p:nvSpPr>
          <p:cNvPr id="4" name="Slide Number Placeholder 3"/>
          <p:cNvSpPr>
            <a:spLocks noGrp="1"/>
          </p:cNvSpPr>
          <p:nvPr>
            <p:ph type="sldNum" sz="quarter" idx="5"/>
          </p:nvPr>
        </p:nvSpPr>
        <p:spPr/>
        <p:txBody>
          <a:bodyPr/>
          <a:lstStyle/>
          <a:p>
            <a:fld id="{86848E66-1EEF-44E1-B40D-D5321166998D}" type="slidenum">
              <a:rPr lang="sv-SE" smtClean="0"/>
              <a:t>17</a:t>
            </a:fld>
            <a:endParaRPr lang="sv-SE"/>
          </a:p>
        </p:txBody>
      </p:sp>
    </p:spTree>
    <p:extLst>
      <p:ext uri="{BB962C8B-B14F-4D97-AF65-F5344CB8AC3E}">
        <p14:creationId xmlns:p14="http://schemas.microsoft.com/office/powerpoint/2010/main" val="3672457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ea typeface="ＭＳ Ｐゴシック"/>
                <a:cs typeface="Calibri"/>
              </a:rPr>
              <a:t>Here</a:t>
            </a:r>
            <a:r>
              <a:rPr lang="sv-SE">
                <a:ea typeface="ＭＳ Ｐゴシック"/>
                <a:cs typeface="Calibri"/>
              </a:rPr>
              <a:t> is an </a:t>
            </a:r>
            <a:r>
              <a:rPr lang="sv-SE" err="1">
                <a:ea typeface="ＭＳ Ｐゴシック"/>
                <a:cs typeface="Calibri"/>
              </a:rPr>
              <a:t>example</a:t>
            </a:r>
            <a:r>
              <a:rPr lang="sv-SE">
                <a:ea typeface="ＭＳ Ｐゴシック"/>
                <a:cs typeface="Calibri"/>
              </a:rPr>
              <a:t> </a:t>
            </a:r>
            <a:r>
              <a:rPr lang="sv-SE" err="1">
                <a:ea typeface="ＭＳ Ｐゴシック"/>
                <a:cs typeface="Calibri"/>
              </a:rPr>
              <a:t>of</a:t>
            </a:r>
            <a:r>
              <a:rPr lang="sv-SE">
                <a:ea typeface="ＭＳ Ｐゴシック"/>
                <a:cs typeface="Calibri"/>
              </a:rPr>
              <a:t> a dataset with </a:t>
            </a:r>
            <a:r>
              <a:rPr lang="sv-SE" err="1">
                <a:ea typeface="ＭＳ Ｐゴシック"/>
                <a:cs typeface="Calibri"/>
              </a:rPr>
              <a:t>Restricted</a:t>
            </a:r>
            <a:r>
              <a:rPr lang="sv-SE">
                <a:ea typeface="ＭＳ Ｐゴシック"/>
                <a:cs typeface="Calibri"/>
              </a:rPr>
              <a:t> Access on Researchdata.se</a:t>
            </a:r>
            <a:endParaRPr lang="sv-SE">
              <a:cs typeface="Calibri"/>
            </a:endParaRPr>
          </a:p>
          <a:p>
            <a:r>
              <a:rPr lang="sv-SE" err="1">
                <a:ea typeface="ＭＳ Ｐゴシック"/>
                <a:cs typeface="Calibri"/>
              </a:rPr>
              <a:t>Hmmm</a:t>
            </a:r>
            <a:r>
              <a:rPr lang="sv-SE">
                <a:ea typeface="ＭＳ Ｐゴシック"/>
                <a:cs typeface="Calibri"/>
              </a:rPr>
              <a:t>… RNA </a:t>
            </a:r>
            <a:r>
              <a:rPr lang="sv-SE" err="1">
                <a:ea typeface="ＭＳ Ｐゴシック"/>
                <a:cs typeface="Calibri"/>
              </a:rPr>
              <a:t>sequences</a:t>
            </a:r>
            <a:r>
              <a:rPr lang="sv-SE">
                <a:ea typeface="ＭＳ Ｐゴシック"/>
                <a:cs typeface="Calibri"/>
              </a:rPr>
              <a:t> and patient data – </a:t>
            </a:r>
            <a:r>
              <a:rPr lang="sv-SE" err="1">
                <a:ea typeface="ＭＳ Ｐゴシック"/>
                <a:cs typeface="Calibri"/>
              </a:rPr>
              <a:t>this</a:t>
            </a:r>
            <a:r>
              <a:rPr lang="sv-SE">
                <a:ea typeface="ＭＳ Ｐゴシック"/>
                <a:cs typeface="Calibri"/>
              </a:rPr>
              <a:t> looks like sensitive personal data!</a:t>
            </a:r>
          </a:p>
          <a:p>
            <a:r>
              <a:rPr lang="sv-SE">
                <a:ea typeface="ＭＳ Ｐゴシック"/>
                <a:cs typeface="Calibri"/>
              </a:rPr>
              <a:t>Note </a:t>
            </a:r>
            <a:r>
              <a:rPr lang="sv-SE" err="1">
                <a:ea typeface="ＭＳ Ｐゴシック"/>
                <a:cs typeface="Calibri"/>
              </a:rPr>
              <a:t>that</a:t>
            </a:r>
            <a:r>
              <a:rPr lang="sv-SE">
                <a:ea typeface="ＭＳ Ｐゴシック"/>
                <a:cs typeface="Calibri"/>
              </a:rPr>
              <a:t> </a:t>
            </a:r>
            <a:r>
              <a:rPr lang="sv-SE" err="1">
                <a:ea typeface="ＭＳ Ｐゴシック"/>
                <a:cs typeface="Calibri"/>
              </a:rPr>
              <a:t>there</a:t>
            </a:r>
            <a:r>
              <a:rPr lang="sv-SE">
                <a:ea typeface="ＭＳ Ｐゴシック"/>
                <a:cs typeface="Calibri"/>
              </a:rPr>
              <a:t> </a:t>
            </a:r>
            <a:r>
              <a:rPr lang="sv-SE" err="1">
                <a:ea typeface="ＭＳ Ｐゴシック"/>
                <a:cs typeface="Calibri"/>
              </a:rPr>
              <a:t>are</a:t>
            </a:r>
            <a:r>
              <a:rPr lang="sv-SE">
                <a:ea typeface="ＭＳ Ｐゴシック"/>
                <a:cs typeface="Calibri"/>
              </a:rPr>
              <a:t> no </a:t>
            </a:r>
            <a:r>
              <a:rPr lang="sv-SE" err="1">
                <a:ea typeface="ＭＳ Ｐゴシック"/>
                <a:cs typeface="Calibri"/>
              </a:rPr>
              <a:t>links</a:t>
            </a:r>
            <a:r>
              <a:rPr lang="sv-SE">
                <a:ea typeface="ＭＳ Ｐゴシック"/>
                <a:cs typeface="Calibri"/>
              </a:rPr>
              <a:t> to the data files, </a:t>
            </a:r>
            <a:r>
              <a:rPr lang="sv-SE" err="1">
                <a:ea typeface="ＭＳ Ｐゴシック"/>
                <a:cs typeface="Calibri"/>
              </a:rPr>
              <a:t>instead</a:t>
            </a:r>
            <a:r>
              <a:rPr lang="sv-SE">
                <a:ea typeface="ＭＳ Ｐゴシック"/>
                <a:cs typeface="Calibri"/>
              </a:rPr>
              <a:t> </a:t>
            </a:r>
            <a:r>
              <a:rPr lang="sv-SE" err="1">
                <a:ea typeface="ＭＳ Ｐゴシック"/>
                <a:cs typeface="Calibri"/>
              </a:rPr>
              <a:t>there</a:t>
            </a:r>
            <a:r>
              <a:rPr lang="sv-SE">
                <a:ea typeface="ＭＳ Ｐゴシック"/>
                <a:cs typeface="Calibri"/>
              </a:rPr>
              <a:t> is a "+ </a:t>
            </a:r>
            <a:r>
              <a:rPr lang="sv-SE" err="1">
                <a:ea typeface="ＭＳ Ｐゴシック"/>
                <a:cs typeface="Calibri"/>
              </a:rPr>
              <a:t>Add</a:t>
            </a:r>
            <a:r>
              <a:rPr lang="sv-SE">
                <a:ea typeface="ＭＳ Ｐゴシック"/>
                <a:cs typeface="Calibri"/>
              </a:rPr>
              <a:t> </a:t>
            </a:r>
            <a:r>
              <a:rPr lang="sv-SE" err="1">
                <a:ea typeface="ＭＳ Ｐゴシック"/>
                <a:cs typeface="Calibri"/>
              </a:rPr>
              <a:t>request</a:t>
            </a:r>
            <a:r>
              <a:rPr lang="sv-SE">
                <a:ea typeface="ＭＳ Ｐゴシック"/>
                <a:cs typeface="Calibri"/>
              </a:rPr>
              <a:t> for data" </a:t>
            </a:r>
            <a:r>
              <a:rPr lang="sv-SE" err="1">
                <a:ea typeface="ＭＳ Ｐゴシック"/>
                <a:cs typeface="Calibri"/>
              </a:rPr>
              <a:t>button</a:t>
            </a:r>
            <a:r>
              <a:rPr lang="sv-SE">
                <a:ea typeface="ＭＳ Ｐゴシック"/>
                <a:cs typeface="Calibri"/>
              </a:rPr>
              <a:t>. </a:t>
            </a:r>
            <a:endParaRPr lang="sv-SE">
              <a:cs typeface="Calibri"/>
            </a:endParaRPr>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18</a:t>
            </a:fld>
            <a:endParaRPr lang="sv-SE"/>
          </a:p>
        </p:txBody>
      </p:sp>
    </p:spTree>
    <p:extLst>
      <p:ext uri="{BB962C8B-B14F-4D97-AF65-F5344CB8AC3E}">
        <p14:creationId xmlns:p14="http://schemas.microsoft.com/office/powerpoint/2010/main" val="3424259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cs typeface="Calibri"/>
            </a:endParaRPr>
          </a:p>
        </p:txBody>
      </p:sp>
      <p:sp>
        <p:nvSpPr>
          <p:cNvPr id="4" name="Slide Number Placeholder 3"/>
          <p:cNvSpPr>
            <a:spLocks noGrp="1"/>
          </p:cNvSpPr>
          <p:nvPr>
            <p:ph type="sldNum" sz="quarter" idx="5"/>
          </p:nvPr>
        </p:nvSpPr>
        <p:spPr/>
        <p:txBody>
          <a:bodyPr/>
          <a:lstStyle/>
          <a:p>
            <a:fld id="{86848E66-1EEF-44E1-B40D-D5321166998D}" type="slidenum">
              <a:rPr lang="sv-SE" smtClean="0"/>
              <a:t>20</a:t>
            </a:fld>
            <a:endParaRPr lang="sv-SE"/>
          </a:p>
        </p:txBody>
      </p:sp>
    </p:spTree>
    <p:extLst>
      <p:ext uri="{BB962C8B-B14F-4D97-AF65-F5344CB8AC3E}">
        <p14:creationId xmlns:p14="http://schemas.microsoft.com/office/powerpoint/2010/main" val="3855149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most common misunderstanding about personal data is that you can create and "anonymous copy" of the dataset by removing the identifiers. </a:t>
            </a:r>
          </a:p>
          <a:p>
            <a:r>
              <a:rPr lang="en-US" dirty="0">
                <a:ea typeface="Calibri"/>
                <a:cs typeface="Calibri"/>
              </a:rPr>
              <a:t>Here is a dataset that is personal information, as there are columns with name and email. Note that this is synthetic data, these are not real people!</a:t>
            </a:r>
          </a:p>
        </p:txBody>
      </p:sp>
      <p:sp>
        <p:nvSpPr>
          <p:cNvPr id="4" name="Slide Number Placeholder 3"/>
          <p:cNvSpPr>
            <a:spLocks noGrp="1"/>
          </p:cNvSpPr>
          <p:nvPr>
            <p:ph type="sldNum" sz="quarter" idx="5"/>
          </p:nvPr>
        </p:nvSpPr>
        <p:spPr/>
        <p:txBody>
          <a:bodyPr/>
          <a:lstStyle/>
          <a:p>
            <a:pPr>
              <a:defRPr/>
            </a:pPr>
            <a:fld id="{B7A5680B-5CFF-5C46-8A8E-F880F761868B}" type="slidenum">
              <a:rPr lang="sv-SE"/>
              <a:pPr>
                <a:defRPr/>
              </a:pPr>
              <a:t>21</a:t>
            </a:fld>
            <a:endParaRPr lang="sv-SE"/>
          </a:p>
        </p:txBody>
      </p:sp>
    </p:spTree>
    <p:extLst>
      <p:ext uri="{BB962C8B-B14F-4D97-AF65-F5344CB8AC3E}">
        <p14:creationId xmlns:p14="http://schemas.microsoft.com/office/powerpoint/2010/main" val="1564729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 CANNOT create an anonymous copy by using Save-As to create a new file without the id, name and email columns! That is because you can easily cross-reference any row in the new file against the data in the original file and thus find the name and email. And the way the law is interpreted in Sweden, even if you give the copy to someone else who does not have the original dataset, THEIR copy is still personal data as long as YOU have the original!</a:t>
            </a:r>
          </a:p>
          <a:p>
            <a:endParaRPr lang="en-US" dirty="0">
              <a:ea typeface="Calibri"/>
              <a:cs typeface="Calibri"/>
            </a:endParaRPr>
          </a:p>
          <a:p>
            <a:r>
              <a:rPr lang="en-US" dirty="0">
                <a:ea typeface="Calibri"/>
                <a:cs typeface="Calibri"/>
              </a:rPr>
              <a:t>You could anonymize the dataset by deleting the original. However, this will probably be a breach of archiving laws!</a:t>
            </a:r>
          </a:p>
          <a:p>
            <a:endParaRPr lang="en-US" dirty="0">
              <a:ea typeface="Calibri"/>
              <a:cs typeface="Calibri"/>
            </a:endParaRPr>
          </a:p>
          <a:p>
            <a:r>
              <a:rPr lang="en-US" dirty="0">
                <a:ea typeface="Calibri"/>
                <a:cs typeface="Calibri"/>
              </a:rPr>
              <a:t>There is no easy solution, so when it comes to publishing data like this, the easiest solution is to create a copy without the identifiers and then publish it with restricted access as personal data anyway.</a:t>
            </a:r>
          </a:p>
        </p:txBody>
      </p:sp>
      <p:sp>
        <p:nvSpPr>
          <p:cNvPr id="4" name="Slide Number Placeholder 3"/>
          <p:cNvSpPr>
            <a:spLocks noGrp="1"/>
          </p:cNvSpPr>
          <p:nvPr>
            <p:ph type="sldNum" sz="quarter" idx="5"/>
          </p:nvPr>
        </p:nvSpPr>
        <p:spPr/>
        <p:txBody>
          <a:bodyPr/>
          <a:lstStyle/>
          <a:p>
            <a:pPr>
              <a:defRPr/>
            </a:pPr>
            <a:fld id="{B7A5680B-5CFF-5C46-8A8E-F880F761868B}" type="slidenum">
              <a:rPr lang="sv-SE"/>
              <a:pPr>
                <a:defRPr/>
              </a:pPr>
              <a:t>22</a:t>
            </a:fld>
            <a:endParaRPr lang="sv-SE"/>
          </a:p>
        </p:txBody>
      </p:sp>
    </p:spTree>
    <p:extLst>
      <p:ext uri="{BB962C8B-B14F-4D97-AF65-F5344CB8AC3E}">
        <p14:creationId xmlns:p14="http://schemas.microsoft.com/office/powerpoint/2010/main" val="3081176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lgn="l" rtl="0" fontAlgn="base"/>
            <a:r>
              <a:rPr lang="en-US" sz="1800" b="0" i="0" dirty="0">
                <a:effectLst/>
                <a:latin typeface="Calibri" panose="020F0502020204030204" pitchFamily="34" charset="0"/>
              </a:rPr>
              <a:t>Ok, but can YOU publish research data containing personal information?</a:t>
            </a:r>
          </a:p>
          <a:p>
            <a:pPr algn="l" rtl="0" fontAlgn="base"/>
            <a:endParaRPr lang="en-US" sz="1800" b="0" i="0" dirty="0">
              <a:effectLst/>
              <a:latin typeface="Calibri" panose="020F0502020204030204" pitchFamily="34" charset="0"/>
            </a:endParaRPr>
          </a:p>
          <a:p>
            <a:pPr algn="l" rtl="0" fontAlgn="base"/>
            <a:r>
              <a:rPr lang="en-US" sz="1800" b="0" i="0" dirty="0">
                <a:effectLst/>
                <a:latin typeface="Calibri" panose="020F0502020204030204" pitchFamily="34" charset="0"/>
              </a:rPr>
              <a:t>Some organizations have agreements with SND that allow their researchers describe datasets containing personal data in DORIS and obtain a DOI. If your organization has signed a </a:t>
            </a:r>
            <a:r>
              <a:rPr lang="en-US" sz="1200" dirty="0"/>
              <a:t>Personal Data Processing Agreement (or stores the datasets on their own servers), you can publish!</a:t>
            </a:r>
          </a:p>
          <a:p>
            <a:pPr algn="l" rtl="0" fontAlgn="base"/>
            <a:endParaRPr lang="en-US" b="0" i="0" dirty="0">
              <a:effectLst/>
            </a:endParaRPr>
          </a:p>
          <a:p>
            <a:pPr algn="l" rtl="0" fontAlgn="base"/>
            <a:r>
              <a:rPr lang="en-US" sz="1800" b="0" i="0" dirty="0">
                <a:effectLst/>
                <a:latin typeface="Calibri"/>
                <a:ea typeface="ＭＳ Ｐゴシック"/>
                <a:cs typeface="Calibri"/>
              </a:rPr>
              <a:t>SND has a list of organization with agreements, </a:t>
            </a:r>
            <a:r>
              <a:rPr lang="en-US" sz="1800" dirty="0">
                <a:latin typeface="Calibri"/>
                <a:ea typeface="ＭＳ Ｐゴシック"/>
                <a:cs typeface="Calibri"/>
              </a:rPr>
              <a:t>see</a:t>
            </a:r>
            <a:endParaRPr lang="en-US" sz="1800" b="0" i="0" dirty="0">
              <a:effectLst/>
              <a:latin typeface="Calibri" panose="020F0502020204030204" pitchFamily="34" charset="0"/>
              <a:cs typeface="Calibri"/>
            </a:endParaRPr>
          </a:p>
          <a:p>
            <a:pPr algn="l" rtl="0" fontAlgn="base"/>
            <a:r>
              <a:rPr lang="en-US" sz="2800" dirty="0">
                <a:hlinkClick r:id="rId3"/>
              </a:rPr>
              <a:t>https://snd.gu.se/en/describe-share-data/share-data-step-step/1-preparations/sharing-data-personal-information</a:t>
            </a:r>
            <a:endParaRPr lang="en-US" sz="2800" dirty="0"/>
          </a:p>
          <a:p>
            <a:pPr algn="l" rtl="0" fontAlgn="base"/>
            <a:endParaRPr lang="en-US" sz="2800" b="0" i="0" dirty="0">
              <a:effectLst/>
              <a:latin typeface="Calibri" panose="020F0502020204030204" pitchFamily="34" charset="0"/>
            </a:endParaRPr>
          </a:p>
          <a:p>
            <a:r>
              <a:rPr lang="en-US" sz="2800" dirty="0">
                <a:latin typeface="Calibri"/>
                <a:ea typeface="ＭＳ Ｐゴシック"/>
                <a:cs typeface="Calibri"/>
              </a:rPr>
              <a:t>FEGA Sweden can also publish sensitive personal data from certain organizations, check </a:t>
            </a:r>
            <a:r>
              <a:rPr lang="en-US" dirty="0">
                <a:ea typeface="ＭＳ Ｐゴシック"/>
                <a:cs typeface="Calibri"/>
                <a:hlinkClick r:id="rId4"/>
              </a:rPr>
              <a:t>https://fega.nbis.se/submission/complying-with-gdpr.html</a:t>
            </a:r>
          </a:p>
          <a:p>
            <a:endParaRPr lang="en-US" dirty="0">
              <a:latin typeface="Calibri"/>
              <a:ea typeface="ＭＳ Ｐゴシック"/>
              <a:cs typeface="Calibri"/>
            </a:endParaRPr>
          </a:p>
          <a:p>
            <a:r>
              <a:rPr lang="en-US" sz="2800" b="0" i="0" dirty="0">
                <a:effectLst/>
                <a:latin typeface="Calibri"/>
                <a:ea typeface="ＭＳ Ｐゴシック"/>
                <a:cs typeface="Calibri"/>
              </a:rPr>
              <a:t>Before you publish, you should look at the information you provided to the research participants. If you promised (for example) that no-one outside the research group will have access to the data, then you should probably not publish. Note that you should NOT have made such a promise (that </a:t>
            </a:r>
            <a:r>
              <a:rPr lang="en-US" sz="1800" b="0" i="0" dirty="0">
                <a:effectLst/>
                <a:latin typeface="Calibri"/>
                <a:ea typeface="ＭＳ Ｐゴシック"/>
                <a:cs typeface="Calibri"/>
              </a:rPr>
              <a:t>no-one outside the research group will have access to the data) because you may be obliged to provide data to third parties under the Swedish freedom of information laws anyway!</a:t>
            </a:r>
            <a:endParaRPr lang="en-US" dirty="0"/>
          </a:p>
          <a:p>
            <a:pPr algn="l" rtl="0" fontAlgn="base"/>
            <a:endParaRPr lang="en-US" sz="1800" b="0" i="0" dirty="0">
              <a:effectLst/>
              <a:latin typeface="Calibri" panose="020F0502020204030204" pitchFamily="34" charset="0"/>
            </a:endParaRPr>
          </a:p>
          <a:p>
            <a:pPr algn="l" rtl="0" fontAlgn="base"/>
            <a:r>
              <a:rPr lang="en-US" sz="1800" b="0" i="0" dirty="0">
                <a:effectLst/>
                <a:latin typeface="Calibri" panose="020F0502020204030204" pitchFamily="34" charset="0"/>
              </a:rPr>
              <a:t>It's recommended to contact your data support unit for guidance before publishing any data containing personal information.  </a:t>
            </a:r>
            <a:endParaRPr lang="en-US" b="0" i="0" dirty="0">
              <a:effectLst/>
            </a:endParaRPr>
          </a:p>
          <a:p>
            <a:pPr algn="l" rtl="0" fontAlgn="base"/>
            <a:r>
              <a:rPr lang="en-US" sz="1800" b="0" i="0" dirty="0">
                <a:effectLst/>
                <a:latin typeface="Calibri" panose="020F0502020204030204" pitchFamily="34" charset="0"/>
              </a:rPr>
              <a:t>Although there are questions and advice to consider, it’s usually possible to share such datasets with restricted access. </a:t>
            </a:r>
            <a:endParaRPr lang="en-US" b="0" i="0" dirty="0">
              <a:effectLst/>
            </a:endParaRPr>
          </a:p>
          <a:p>
            <a:endParaRPr lang="sv-SE" dirty="0"/>
          </a:p>
        </p:txBody>
      </p:sp>
      <p:sp>
        <p:nvSpPr>
          <p:cNvPr id="4" name="Slide Number Placeholder 3"/>
          <p:cNvSpPr>
            <a:spLocks noGrp="1"/>
          </p:cNvSpPr>
          <p:nvPr>
            <p:ph type="sldNum" sz="quarter" idx="5"/>
          </p:nvPr>
        </p:nvSpPr>
        <p:spPr/>
        <p:txBody>
          <a:bodyPr/>
          <a:lstStyle/>
          <a:p>
            <a:fld id="{86848E66-1EEF-44E1-B40D-D5321166998D}" type="slidenum">
              <a:rPr lang="sv-SE" smtClean="0"/>
              <a:t>23</a:t>
            </a:fld>
            <a:endParaRPr lang="sv-SE"/>
          </a:p>
        </p:txBody>
      </p:sp>
    </p:spTree>
    <p:extLst>
      <p:ext uri="{BB962C8B-B14F-4D97-AF65-F5344CB8AC3E}">
        <p14:creationId xmlns:p14="http://schemas.microsoft.com/office/powerpoint/2010/main" val="25385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effectLst/>
                <a:latin typeface="Calibri" panose="020F0502020204030204" pitchFamily="34" charset="0"/>
              </a:rPr>
              <a:t>Ok, I’m here to talk to you because Open Access to research data is Swedish government policy.  It is one of the six priority areas within open science.</a:t>
            </a:r>
            <a:endParaRPr lang="en-US" b="0" i="0">
              <a:effectLst/>
            </a:endParaRPr>
          </a:p>
          <a:p>
            <a:pPr algn="l" rtl="0" fontAlgn="base"/>
            <a:r>
              <a:rPr lang="en-US" sz="1800" b="0" i="0">
                <a:effectLst/>
                <a:latin typeface="Calibri" panose="020F0502020204030204" pitchFamily="34" charset="0"/>
              </a:rPr>
              <a:t>The policy states that research data from publicly funded research should be made accessible, following the principle of being as open as possible, as restricted as necessary.  </a:t>
            </a:r>
            <a:endParaRPr lang="en-US" b="0" i="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48E66-1EEF-44E1-B40D-D5321166998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9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a:effectLst/>
            </a:endParaRPr>
          </a:p>
        </p:txBody>
      </p:sp>
      <p:sp>
        <p:nvSpPr>
          <p:cNvPr id="4" name="Slide Number Placeholder 3"/>
          <p:cNvSpPr>
            <a:spLocks noGrp="1"/>
          </p:cNvSpPr>
          <p:nvPr>
            <p:ph type="sldNum" sz="quarter" idx="5"/>
          </p:nvPr>
        </p:nvSpPr>
        <p:spPr/>
        <p:txBody>
          <a:bodyPr/>
          <a:lstStyle/>
          <a:p>
            <a:fld id="{86848E66-1EEF-44E1-B40D-D5321166998D}" type="slidenum">
              <a:rPr lang="sv-SE" smtClean="0"/>
              <a:t>25</a:t>
            </a:fld>
            <a:endParaRPr lang="sv-SE"/>
          </a:p>
        </p:txBody>
      </p:sp>
    </p:spTree>
    <p:extLst>
      <p:ext uri="{BB962C8B-B14F-4D97-AF65-F5344CB8AC3E}">
        <p14:creationId xmlns:p14="http://schemas.microsoft.com/office/powerpoint/2010/main" val="535823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i="0">
              <a:effectLst/>
            </a:endParaRPr>
          </a:p>
        </p:txBody>
      </p:sp>
      <p:sp>
        <p:nvSpPr>
          <p:cNvPr id="4" name="Slide Number Placeholder 3"/>
          <p:cNvSpPr>
            <a:spLocks noGrp="1"/>
          </p:cNvSpPr>
          <p:nvPr>
            <p:ph type="sldNum" sz="quarter" idx="5"/>
          </p:nvPr>
        </p:nvSpPr>
        <p:spPr/>
        <p:txBody>
          <a:bodyPr/>
          <a:lstStyle/>
          <a:p>
            <a:fld id="{86848E66-1EEF-44E1-B40D-D5321166998D}" type="slidenum">
              <a:rPr lang="sv-SE" smtClean="0"/>
              <a:t>26</a:t>
            </a:fld>
            <a:endParaRPr lang="sv-SE"/>
          </a:p>
        </p:txBody>
      </p:sp>
    </p:spTree>
    <p:extLst>
      <p:ext uri="{BB962C8B-B14F-4D97-AF65-F5344CB8AC3E}">
        <p14:creationId xmlns:p14="http://schemas.microsoft.com/office/powerpoint/2010/main" val="2679153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data from 1984, in the SND Research Data Catalog, are still available!</a:t>
            </a:r>
          </a:p>
        </p:txBody>
      </p:sp>
      <p:sp>
        <p:nvSpPr>
          <p:cNvPr id="4" name="Slide Number Placeholder 3"/>
          <p:cNvSpPr>
            <a:spLocks noGrp="1"/>
          </p:cNvSpPr>
          <p:nvPr>
            <p:ph type="sldNum" sz="quarter" idx="5"/>
          </p:nvPr>
        </p:nvSpPr>
        <p:spPr/>
        <p:txBody>
          <a:bodyPr/>
          <a:lstStyle/>
          <a:p>
            <a:fld id="{86848E66-1EEF-44E1-B40D-D5321166998D}" type="slidenum">
              <a:rPr lang="sv-SE" smtClean="0"/>
              <a:t>27</a:t>
            </a:fld>
            <a:endParaRPr lang="sv-SE"/>
          </a:p>
        </p:txBody>
      </p:sp>
    </p:spTree>
    <p:extLst>
      <p:ext uri="{BB962C8B-B14F-4D97-AF65-F5344CB8AC3E}">
        <p14:creationId xmlns:p14="http://schemas.microsoft.com/office/powerpoint/2010/main" val="3880333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You can take steps to minimize the risk of reidentification when you publish a dataset containing personal information!</a:t>
            </a:r>
          </a:p>
          <a:p>
            <a:r>
              <a:rPr lang="en-US" noProof="0" dirty="0"/>
              <a:t>Suppression – remove variables that contribute little to the result but which increase the risk of reidentification.</a:t>
            </a:r>
          </a:p>
          <a:p>
            <a:r>
              <a:rPr lang="en-US" noProof="0" dirty="0"/>
              <a:t>Masking – mask (replace with a token or code) particular values that increase the risk or reidentification. For example, if age is an important variable but there is only one older person who responded to a survey, you might mask less important variables for that response (</a:t>
            </a:r>
            <a:r>
              <a:rPr lang="en-US" noProof="0" dirty="0" err="1"/>
              <a:t>eg</a:t>
            </a:r>
            <a:r>
              <a:rPr lang="en-US" noProof="0" dirty="0"/>
              <a:t> their education level or postcode).</a:t>
            </a:r>
          </a:p>
          <a:p>
            <a:r>
              <a:rPr lang="en-US" noProof="0" dirty="0"/>
              <a:t>Generalization – reduce the granularity in the data. You ideally would have thought to do this when you collected the personal information.</a:t>
            </a:r>
          </a:p>
          <a:p>
            <a:r>
              <a:rPr lang="en-US" noProof="0" dirty="0"/>
              <a:t>	Categorizing numerical values in to groups e.g. age groups, rather than age.</a:t>
            </a:r>
          </a:p>
          <a:p>
            <a:r>
              <a:rPr lang="en-US" noProof="0" dirty="0"/>
              <a:t>	Aggregating several rare responses into “other”</a:t>
            </a:r>
          </a:p>
          <a:p>
            <a:r>
              <a:rPr lang="en-US" noProof="0" dirty="0"/>
              <a:t>	Aggregating address information into larger geographical regions.</a:t>
            </a:r>
          </a:p>
          <a:p>
            <a:r>
              <a:rPr lang="en-US" noProof="0" dirty="0"/>
              <a:t>Sometimes, for example in transcripts, you might need to systematically replace names of people or organizations with alternative, fictional names. </a:t>
            </a:r>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34</a:t>
            </a:fld>
            <a:endParaRPr lang="sv-SE"/>
          </a:p>
        </p:txBody>
      </p:sp>
    </p:spTree>
    <p:extLst>
      <p:ext uri="{BB962C8B-B14F-4D97-AF65-F5344CB8AC3E}">
        <p14:creationId xmlns:p14="http://schemas.microsoft.com/office/powerpoint/2010/main" val="2005998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noProof="0" dirty="0"/>
              <a:t>In short, do a cost-benefit analysis before you start reducing the risk of re-identification!</a:t>
            </a:r>
          </a:p>
          <a:p>
            <a:r>
              <a:rPr lang="en-US" noProof="0" dirty="0"/>
              <a:t>How sensitive is the data, in terms of the risks to research participants if they are identified?</a:t>
            </a:r>
          </a:p>
          <a:p>
            <a:r>
              <a:rPr lang="en-US" noProof="0" dirty="0"/>
              <a:t>For sensitive data, you owe it to your research participants to make the effort. </a:t>
            </a:r>
          </a:p>
        </p:txBody>
      </p:sp>
      <p:sp>
        <p:nvSpPr>
          <p:cNvPr id="4" name="Platshållare för bildnummer 3"/>
          <p:cNvSpPr>
            <a:spLocks noGrp="1"/>
          </p:cNvSpPr>
          <p:nvPr>
            <p:ph type="sldNum" sz="quarter" idx="5"/>
          </p:nvPr>
        </p:nvSpPr>
        <p:spPr/>
        <p:txBody>
          <a:bodyPr/>
          <a:lstStyle/>
          <a:p>
            <a:fld id="{86848E66-1EEF-44E1-B40D-D5321166998D}" type="slidenum">
              <a:rPr lang="sv-SE" smtClean="0"/>
              <a:t>35</a:t>
            </a:fld>
            <a:endParaRPr lang="sv-SE"/>
          </a:p>
        </p:txBody>
      </p:sp>
    </p:spTree>
    <p:extLst>
      <p:ext uri="{BB962C8B-B14F-4D97-AF65-F5344CB8AC3E}">
        <p14:creationId xmlns:p14="http://schemas.microsoft.com/office/powerpoint/2010/main" val="3269300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SND provides support for research data management and data publishing ! You can find information on the Researchdata.se webpage under “Manage Data”</a:t>
            </a:r>
            <a:endParaRPr lang="en-SE"/>
          </a:p>
        </p:txBody>
      </p:sp>
      <p:sp>
        <p:nvSpPr>
          <p:cNvPr id="4" name="Slide Number Placeholder 3"/>
          <p:cNvSpPr>
            <a:spLocks noGrp="1"/>
          </p:cNvSpPr>
          <p:nvPr>
            <p:ph type="sldNum" sz="quarter" idx="5"/>
          </p:nvPr>
        </p:nvSpPr>
        <p:spPr/>
        <p:txBody>
          <a:bodyPr/>
          <a:lstStyle/>
          <a:p>
            <a:pPr>
              <a:defRPr/>
            </a:pPr>
            <a:fld id="{B7A5680B-5CFF-5C46-8A8E-F880F761868B}" type="slidenum">
              <a:rPr lang="sv-SE" smtClean="0"/>
              <a:pPr>
                <a:defRPr/>
              </a:pPr>
              <a:t>36</a:t>
            </a:fld>
            <a:endParaRPr lang="sv-SE"/>
          </a:p>
        </p:txBody>
      </p:sp>
    </p:spTree>
    <p:extLst>
      <p:ext uri="{BB962C8B-B14F-4D97-AF65-F5344CB8AC3E}">
        <p14:creationId xmlns:p14="http://schemas.microsoft.com/office/powerpoint/2010/main" val="3957348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D90C7-8D9E-7C42-FCEF-55A776909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189FA-34E7-8900-7BE5-CA429E099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C5013-2045-C81C-439B-C8C41FD9669F}"/>
              </a:ext>
            </a:extLst>
          </p:cNvPr>
          <p:cNvSpPr>
            <a:spLocks noGrp="1"/>
          </p:cNvSpPr>
          <p:nvPr>
            <p:ph type="body" idx="1"/>
          </p:nvPr>
        </p:nvSpPr>
        <p:spPr/>
        <p:txBody>
          <a:bodyPr/>
          <a:lstStyle/>
          <a:p>
            <a:pPr marL="171450" indent="-171450">
              <a:buFont typeface="Arial" panose="020B0604020202020204" pitchFamily="34" charset="0"/>
              <a:buChar char="•"/>
            </a:pPr>
            <a:r>
              <a:rPr lang="sv-SE" err="1"/>
              <a:t>Take</a:t>
            </a:r>
            <a:r>
              <a:rPr lang="sv-SE"/>
              <a:t> </a:t>
            </a:r>
            <a:r>
              <a:rPr lang="sv-SE" err="1"/>
              <a:t>home</a:t>
            </a:r>
            <a:r>
              <a:rPr lang="sv-SE"/>
              <a:t> </a:t>
            </a:r>
            <a:r>
              <a:rPr lang="sv-SE" err="1"/>
              <a:t>points</a:t>
            </a:r>
            <a:r>
              <a:rPr lang="sv-SE"/>
              <a:t>:</a:t>
            </a:r>
          </a:p>
          <a:p>
            <a:pPr marL="171450" indent="-171450">
              <a:buFont typeface="Arial" panose="020B0604020202020204" pitchFamily="34" charset="0"/>
              <a:buChar char="•"/>
            </a:pPr>
            <a:r>
              <a:rPr lang="sv-SE"/>
              <a:t>Check </a:t>
            </a:r>
            <a:r>
              <a:rPr lang="sv-SE" err="1"/>
              <a:t>whether</a:t>
            </a:r>
            <a:r>
              <a:rPr lang="sv-SE"/>
              <a:t> </a:t>
            </a:r>
            <a:r>
              <a:rPr lang="sv-SE" err="1"/>
              <a:t>someone</a:t>
            </a:r>
            <a:r>
              <a:rPr lang="sv-SE"/>
              <a:t> </a:t>
            </a:r>
            <a:r>
              <a:rPr lang="sv-SE" err="1"/>
              <a:t>else</a:t>
            </a:r>
            <a:r>
              <a:rPr lang="sv-SE"/>
              <a:t> has </a:t>
            </a:r>
            <a:r>
              <a:rPr lang="sv-SE" err="1"/>
              <a:t>already</a:t>
            </a:r>
            <a:r>
              <a:rPr lang="sv-SE"/>
              <a:t> </a:t>
            </a:r>
            <a:r>
              <a:rPr lang="sv-SE" err="1"/>
              <a:t>published</a:t>
            </a:r>
            <a:r>
              <a:rPr lang="sv-SE"/>
              <a:t> data you </a:t>
            </a:r>
            <a:r>
              <a:rPr lang="sv-SE" err="1"/>
              <a:t>can</a:t>
            </a:r>
            <a:r>
              <a:rPr lang="sv-SE"/>
              <a:t> use </a:t>
            </a:r>
            <a:r>
              <a:rPr lang="sv-SE" err="1"/>
              <a:t>before</a:t>
            </a:r>
            <a:r>
              <a:rPr lang="sv-SE"/>
              <a:t> you go and </a:t>
            </a:r>
            <a:r>
              <a:rPr lang="sv-SE" err="1"/>
              <a:t>collect</a:t>
            </a:r>
            <a:r>
              <a:rPr lang="sv-SE"/>
              <a:t> it.</a:t>
            </a:r>
          </a:p>
          <a:p>
            <a:pPr marL="171450" indent="-171450">
              <a:buFont typeface="Arial" panose="020B0604020202020204" pitchFamily="34" charset="0"/>
              <a:buChar char="•"/>
            </a:pPr>
            <a:r>
              <a:rPr lang="sv-SE"/>
              <a:t>Think right from the </a:t>
            </a:r>
            <a:r>
              <a:rPr lang="sv-SE" err="1"/>
              <a:t>beginning</a:t>
            </a:r>
            <a:r>
              <a:rPr lang="sv-SE"/>
              <a:t> </a:t>
            </a:r>
            <a:r>
              <a:rPr lang="sv-SE" err="1"/>
              <a:t>that</a:t>
            </a:r>
            <a:r>
              <a:rPr lang="sv-SE"/>
              <a:t> you need to </a:t>
            </a:r>
            <a:r>
              <a:rPr lang="sv-SE" err="1"/>
              <a:t>publish</a:t>
            </a:r>
            <a:r>
              <a:rPr lang="sv-SE"/>
              <a:t> </a:t>
            </a:r>
            <a:r>
              <a:rPr lang="sv-SE" err="1"/>
              <a:t>your</a:t>
            </a:r>
            <a:r>
              <a:rPr lang="sv-SE"/>
              <a:t> data </a:t>
            </a:r>
            <a:r>
              <a:rPr lang="sv-SE" err="1"/>
              <a:t>when</a:t>
            </a:r>
            <a:r>
              <a:rPr lang="sv-SE"/>
              <a:t> you </a:t>
            </a:r>
            <a:r>
              <a:rPr lang="sv-SE" err="1"/>
              <a:t>publish</a:t>
            </a:r>
            <a:r>
              <a:rPr lang="sv-SE"/>
              <a:t> </a:t>
            </a:r>
            <a:r>
              <a:rPr lang="sv-SE" err="1"/>
              <a:t>your</a:t>
            </a:r>
            <a:r>
              <a:rPr lang="sv-SE"/>
              <a:t> </a:t>
            </a:r>
            <a:r>
              <a:rPr lang="sv-SE" err="1"/>
              <a:t>results</a:t>
            </a:r>
            <a:r>
              <a:rPr lang="sv-SE"/>
              <a:t>, and plan </a:t>
            </a:r>
            <a:r>
              <a:rPr lang="sv-SE" err="1"/>
              <a:t>accordingly</a:t>
            </a:r>
            <a:endParaRPr lang="sv-SE"/>
          </a:p>
          <a:p>
            <a:pPr marL="171450" indent="-171450">
              <a:buFont typeface="Arial" panose="020B0604020202020204" pitchFamily="34" charset="0"/>
              <a:buChar char="•"/>
            </a:pPr>
            <a:r>
              <a:rPr lang="sv-SE" err="1"/>
              <a:t>Publish</a:t>
            </a:r>
            <a:r>
              <a:rPr lang="sv-SE"/>
              <a:t> _independent_ data </a:t>
            </a:r>
            <a:r>
              <a:rPr lang="sv-SE" err="1"/>
              <a:t>publications</a:t>
            </a:r>
            <a:r>
              <a:rPr lang="sv-SE"/>
              <a:t> with </a:t>
            </a:r>
            <a:r>
              <a:rPr lang="sv-SE" err="1"/>
              <a:t>rich</a:t>
            </a:r>
            <a:r>
              <a:rPr lang="sv-SE"/>
              <a:t> metadata and </a:t>
            </a:r>
            <a:r>
              <a:rPr lang="sv-SE" err="1"/>
              <a:t>documentation</a:t>
            </a:r>
            <a:r>
              <a:rPr lang="sv-SE"/>
              <a:t>, no </a:t>
            </a:r>
            <a:r>
              <a:rPr lang="sv-SE" err="1"/>
              <a:t>matter</a:t>
            </a:r>
            <a:r>
              <a:rPr lang="sv-SE"/>
              <a:t> </a:t>
            </a:r>
            <a:r>
              <a:rPr lang="sv-SE" err="1"/>
              <a:t>if</a:t>
            </a:r>
            <a:r>
              <a:rPr lang="sv-SE"/>
              <a:t> </a:t>
            </a:r>
            <a:r>
              <a:rPr lang="sv-SE" err="1"/>
              <a:t>your</a:t>
            </a:r>
            <a:r>
              <a:rPr lang="sv-SE"/>
              <a:t> data is </a:t>
            </a:r>
            <a:r>
              <a:rPr lang="sv-SE" err="1"/>
              <a:t>open</a:t>
            </a:r>
            <a:r>
              <a:rPr lang="sv-SE"/>
              <a:t> access or </a:t>
            </a:r>
            <a:r>
              <a:rPr lang="sv-SE" err="1"/>
              <a:t>restricted</a:t>
            </a:r>
            <a:r>
              <a:rPr lang="sv-SE"/>
              <a:t> in </a:t>
            </a:r>
            <a:r>
              <a:rPr lang="sv-SE" err="1"/>
              <a:t>some</a:t>
            </a:r>
            <a:r>
              <a:rPr lang="sv-SE"/>
              <a:t> </a:t>
            </a:r>
            <a:r>
              <a:rPr lang="sv-SE" err="1"/>
              <a:t>way</a:t>
            </a:r>
            <a:r>
              <a:rPr lang="sv-SE"/>
              <a:t>.</a:t>
            </a:r>
          </a:p>
          <a:p>
            <a:pPr marL="171450" indent="-171450">
              <a:buFont typeface="Arial" panose="020B0604020202020204" pitchFamily="34" charset="0"/>
              <a:buChar char="•"/>
            </a:pPr>
            <a:r>
              <a:rPr lang="sv-SE"/>
              <a:t>And </a:t>
            </a:r>
            <a:r>
              <a:rPr lang="sv-SE" err="1"/>
              <a:t>don’t</a:t>
            </a:r>
            <a:r>
              <a:rPr lang="sv-SE"/>
              <a:t> </a:t>
            </a:r>
            <a:r>
              <a:rPr lang="sv-SE" err="1"/>
              <a:t>forget</a:t>
            </a:r>
            <a:r>
              <a:rPr lang="sv-SE"/>
              <a:t> to </a:t>
            </a:r>
            <a:r>
              <a:rPr lang="sv-SE" err="1"/>
              <a:t>cite</a:t>
            </a:r>
            <a:r>
              <a:rPr lang="sv-SE"/>
              <a:t> </a:t>
            </a:r>
            <a:r>
              <a:rPr lang="sv-SE" err="1"/>
              <a:t>your</a:t>
            </a:r>
            <a:r>
              <a:rPr lang="sv-SE"/>
              <a:t> </a:t>
            </a:r>
            <a:r>
              <a:rPr lang="sv-SE" err="1"/>
              <a:t>own</a:t>
            </a:r>
            <a:r>
              <a:rPr lang="sv-SE"/>
              <a:t> data </a:t>
            </a:r>
            <a:r>
              <a:rPr lang="sv-SE" err="1"/>
              <a:t>publications</a:t>
            </a:r>
            <a:r>
              <a:rPr lang="sv-SE"/>
              <a:t> </a:t>
            </a:r>
            <a:r>
              <a:rPr lang="sv-SE" err="1"/>
              <a:t>throughout</a:t>
            </a:r>
            <a:r>
              <a:rPr lang="sv-SE"/>
              <a:t> </a:t>
            </a:r>
            <a:r>
              <a:rPr lang="sv-SE" err="1"/>
              <a:t>your</a:t>
            </a:r>
            <a:r>
              <a:rPr lang="sv-SE"/>
              <a:t> </a:t>
            </a:r>
            <a:r>
              <a:rPr lang="sv-SE" err="1"/>
              <a:t>thesis</a:t>
            </a:r>
            <a:r>
              <a:rPr lang="sv-SE"/>
              <a:t> and </a:t>
            </a:r>
            <a:r>
              <a:rPr lang="sv-SE" err="1"/>
              <a:t>articles</a:t>
            </a:r>
            <a:r>
              <a:rPr lang="sv-SE"/>
              <a:t>.</a:t>
            </a:r>
          </a:p>
          <a:p>
            <a:pPr marL="171450" indent="-171450">
              <a:buFont typeface="Arial" panose="020B0604020202020204" pitchFamily="34" charset="0"/>
              <a:buChar char="•"/>
            </a:pPr>
            <a:endParaRPr lang="sv-SE"/>
          </a:p>
          <a:p>
            <a:pPr marL="0" indent="0">
              <a:buFont typeface="Arial" panose="020B0604020202020204" pitchFamily="34" charset="0"/>
              <a:buNone/>
            </a:pPr>
            <a:r>
              <a:rPr lang="sv-SE"/>
              <a:t>And </a:t>
            </a:r>
            <a:r>
              <a:rPr lang="sv-SE" err="1"/>
              <a:t>welcome</a:t>
            </a:r>
            <a:r>
              <a:rPr lang="sv-SE"/>
              <a:t> to the </a:t>
            </a:r>
            <a:r>
              <a:rPr lang="sv-SE" err="1"/>
              <a:t>Open</a:t>
            </a:r>
            <a:r>
              <a:rPr lang="sv-SE"/>
              <a:t> Science research </a:t>
            </a:r>
            <a:r>
              <a:rPr lang="sv-SE" err="1"/>
              <a:t>community</a:t>
            </a:r>
            <a:r>
              <a:rPr lang="sv-SE"/>
              <a:t>!</a:t>
            </a:r>
          </a:p>
        </p:txBody>
      </p:sp>
      <p:sp>
        <p:nvSpPr>
          <p:cNvPr id="4" name="Slide Number Placeholder 3">
            <a:extLst>
              <a:ext uri="{FF2B5EF4-FFF2-40B4-BE49-F238E27FC236}">
                <a16:creationId xmlns:a16="http://schemas.microsoft.com/office/drawing/2014/main" id="{9F8E1E35-A316-6B72-D904-AD18125FC653}"/>
              </a:ext>
            </a:extLst>
          </p:cNvPr>
          <p:cNvSpPr>
            <a:spLocks noGrp="1"/>
          </p:cNvSpPr>
          <p:nvPr>
            <p:ph type="sldNum" sz="quarter" idx="10"/>
          </p:nvPr>
        </p:nvSpPr>
        <p:spPr/>
        <p:txBody>
          <a:bodyPr/>
          <a:lstStyle/>
          <a:p>
            <a:fld id="{86848E66-1EEF-44E1-B40D-D5321166998D}" type="slidenum">
              <a:rPr lang="sv-SE" smtClean="0"/>
              <a:t>37</a:t>
            </a:fld>
            <a:endParaRPr lang="sv-SE"/>
          </a:p>
        </p:txBody>
      </p:sp>
    </p:spTree>
    <p:extLst>
      <p:ext uri="{BB962C8B-B14F-4D97-AF65-F5344CB8AC3E}">
        <p14:creationId xmlns:p14="http://schemas.microsoft.com/office/powerpoint/2010/main" val="3899170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But what does ”open access” to research data mean in practice? What do we mean by making data ”accessible”?</a:t>
            </a:r>
          </a:p>
          <a:p>
            <a:r>
              <a:rPr lang="en-US" noProof="0"/>
              <a:t>In short: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 If someone else has published data and you want to use it, do it! Reusing published research data is NOT </a:t>
            </a:r>
            <a:r>
              <a:rPr lang="en-US" noProof="0" err="1"/>
              <a:t>plagarism</a:t>
            </a:r>
            <a:r>
              <a:rPr lang="en-US" noProof="0"/>
              <a:t>, it’s part of open science!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a:t>.- publish the data that support your results whenever you publish a research article, book chapter </a:t>
            </a:r>
            <a:r>
              <a:rPr lang="en-US" noProof="0" err="1"/>
              <a:t>etc</a:t>
            </a:r>
            <a:r>
              <a:rPr lang="en-US" noProof="0"/>
              <a:t>,. Open access to research data DOES NOT mean that you have to make all your data available as soon as you collect them! But when your results are published, the data – the evidence – they should be published too!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a:t>Use established research infrastructures such as research data repositories or databases to publish research data, don’t just make it available from a cloud-service or on a web-page.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noProof="0"/>
              <a:t>Not all research data can be made freely available and sharable. Publish sensitive data with access restrictions, and don’t use the fact that your data can’t be made freely available as an excuse for not making a data publication!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a:p>
          <a:p>
            <a:endParaRPr lang="sv-SE"/>
          </a:p>
          <a:p>
            <a:endParaRPr lang="sv-SE"/>
          </a:p>
        </p:txBody>
      </p:sp>
      <p:sp>
        <p:nvSpPr>
          <p:cNvPr id="4" name="Slide Number Placeholder 3"/>
          <p:cNvSpPr>
            <a:spLocks noGrp="1"/>
          </p:cNvSpPr>
          <p:nvPr>
            <p:ph type="sldNum" sz="quarter" idx="5"/>
          </p:nvPr>
        </p:nvSpPr>
        <p:spPr/>
        <p:txBody>
          <a:bodyPr/>
          <a:lstStyle/>
          <a:p>
            <a:fld id="{86848E66-1EEF-44E1-B40D-D5321166998D}" type="slidenum">
              <a:rPr lang="sv-SE" smtClean="0"/>
              <a:t>3</a:t>
            </a:fld>
            <a:endParaRPr lang="sv-SE"/>
          </a:p>
        </p:txBody>
      </p:sp>
    </p:spTree>
    <p:extLst>
      <p:ext uri="{BB962C8B-B14F-4D97-AF65-F5344CB8AC3E}">
        <p14:creationId xmlns:p14="http://schemas.microsoft.com/office/powerpoint/2010/main" val="123221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t>Reusing</a:t>
            </a:r>
            <a:r>
              <a:rPr lang="sv-SE"/>
              <a:t> research data. </a:t>
            </a:r>
          </a:p>
        </p:txBody>
      </p:sp>
      <p:sp>
        <p:nvSpPr>
          <p:cNvPr id="4" name="Slide Number Placeholder 3"/>
          <p:cNvSpPr>
            <a:spLocks noGrp="1"/>
          </p:cNvSpPr>
          <p:nvPr>
            <p:ph type="sldNum" sz="quarter" idx="5"/>
          </p:nvPr>
        </p:nvSpPr>
        <p:spPr/>
        <p:txBody>
          <a:bodyPr/>
          <a:lstStyle/>
          <a:p>
            <a:fld id="{86848E66-1EEF-44E1-B40D-D5321166998D}" type="slidenum">
              <a:rPr lang="sv-SE" smtClean="0"/>
              <a:t>4</a:t>
            </a:fld>
            <a:endParaRPr lang="sv-SE"/>
          </a:p>
        </p:txBody>
      </p:sp>
    </p:spTree>
    <p:extLst>
      <p:ext uri="{BB962C8B-B14F-4D97-AF65-F5344CB8AC3E}">
        <p14:creationId xmlns:p14="http://schemas.microsoft.com/office/powerpoint/2010/main" val="2674167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3A3F6-FB05-D5A2-F195-4B85541A1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6B404C-87AE-ECAC-8B30-1AA3159DEF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B45841-4881-87A3-AE3F-8BC40B2BCBE0}"/>
              </a:ext>
            </a:extLst>
          </p:cNvPr>
          <p:cNvSpPr>
            <a:spLocks noGrp="1"/>
          </p:cNvSpPr>
          <p:nvPr>
            <p:ph type="body" idx="1"/>
          </p:nvPr>
        </p:nvSpPr>
        <p:spPr/>
        <p:txBody>
          <a:bodyPr/>
          <a:lstStyle/>
          <a:p>
            <a:r>
              <a:rPr lang="en-US" sz="1200" b="0" i="0" kern="1200">
                <a:solidFill>
                  <a:schemeClr val="tx1"/>
                </a:solidFill>
                <a:effectLst/>
                <a:latin typeface="+mn-lt"/>
                <a:ea typeface="+mn-ea"/>
                <a:cs typeface="+mn-cs"/>
              </a:rPr>
              <a:t>When you use a dataset, you should always cite your source, the same way you would with a published article. Citing data acknowledges the original source of the data and recognizes the contributions of the creators. It also promotes research reproducibility by making the data easier to find and access.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When citing a dataset, we generally recommend that you also cite any original research paper that describes the dataset. Not only does this acknowledge the efforts of the data creators, but it also provides a link to vital information about how the data were collected or created.</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Most journals prefer you to cite data similarly to how you cite research articles. Always check the journal’s instructions to see which citation style to use, and whether there are any special instructions for citing data. A typical APA-style citation for a dataset is formatted as:</a:t>
            </a:r>
          </a:p>
          <a:p>
            <a:r>
              <a:rPr lang="en-US" sz="1200" b="0" i="1" kern="1200">
                <a:solidFill>
                  <a:schemeClr val="tx1"/>
                </a:solidFill>
                <a:effectLst/>
                <a:latin typeface="+mn-lt"/>
                <a:ea typeface="+mn-ea"/>
                <a:cs typeface="+mn-cs"/>
              </a:rPr>
              <a:t>Selfridge, A. R., Spencer, B., Shiyam Sundar, L. K., </a:t>
            </a:r>
            <a:r>
              <a:rPr lang="en-US" sz="1200" b="0" i="1" kern="1200" err="1">
                <a:solidFill>
                  <a:schemeClr val="tx1"/>
                </a:solidFill>
                <a:effectLst/>
                <a:latin typeface="+mn-lt"/>
                <a:ea typeface="+mn-ea"/>
                <a:cs typeface="+mn-cs"/>
              </a:rPr>
              <a:t>Abdelhafez</a:t>
            </a:r>
            <a:r>
              <a:rPr lang="en-US" sz="1200" b="0" i="1" kern="1200">
                <a:solidFill>
                  <a:schemeClr val="tx1"/>
                </a:solidFill>
                <a:effectLst/>
                <a:latin typeface="+mn-lt"/>
                <a:ea typeface="+mn-ea"/>
                <a:cs typeface="+mn-cs"/>
              </a:rPr>
              <a:t>, Y., Nardo, L., Cherry, S. R., &amp;amp; Badawi, R. D. (2023). Low-Dose CT Images of Healthy Cohort (Healthy-Total-Body-CTs) (Version 2) [Dataset]. The Cancer Imaging Archive. </a:t>
            </a:r>
            <a:r>
              <a:rPr lang="en-US" sz="1200" b="1" i="1" kern="1200">
                <a:solidFill>
                  <a:schemeClr val="tx1"/>
                </a:solidFill>
                <a:effectLst/>
                <a:latin typeface="+mn-lt"/>
                <a:ea typeface="+mn-ea"/>
                <a:cs typeface="+mn-cs"/>
                <a:hlinkClick r:id="rId3"/>
              </a:rPr>
              <a:t>https://doi.org/10.7937/NC7Z-4F76</a:t>
            </a:r>
            <a:r>
              <a:rPr lang="en-US" sz="1200" b="1" i="0" kern="1200">
                <a:solidFill>
                  <a:schemeClr val="tx1"/>
                </a:solidFill>
                <a:effectLst/>
                <a:latin typeface="+mn-lt"/>
                <a:ea typeface="+mn-ea"/>
                <a:cs typeface="+mn-cs"/>
                <a:hlinkClick r:id="rId3"/>
              </a:rPr>
              <a:t>Opens in a new tab</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sv-SE" err="1"/>
              <a:t>Licences</a:t>
            </a:r>
            <a:endParaRPr lang="sv-SE"/>
          </a:p>
          <a:p>
            <a:r>
              <a:rPr lang="sv-SE" err="1"/>
              <a:t>Acknowledge</a:t>
            </a:r>
            <a:r>
              <a:rPr lang="sv-SE"/>
              <a:t> </a:t>
            </a:r>
            <a:r>
              <a:rPr lang="sv-SE" err="1"/>
              <a:t>their</a:t>
            </a:r>
            <a:r>
              <a:rPr lang="sv-SE"/>
              <a:t> </a:t>
            </a:r>
            <a:r>
              <a:rPr lang="sv-SE" err="1"/>
              <a:t>contribution</a:t>
            </a:r>
            <a:r>
              <a:rPr lang="sv-SE"/>
              <a:t>, </a:t>
            </a:r>
            <a:r>
              <a:rPr lang="sv-SE" err="1"/>
              <a:t>even</a:t>
            </a:r>
            <a:r>
              <a:rPr lang="sv-SE"/>
              <a:t> </a:t>
            </a:r>
            <a:r>
              <a:rPr lang="sv-SE" err="1"/>
              <a:t>if</a:t>
            </a:r>
            <a:r>
              <a:rPr lang="sv-SE"/>
              <a:t> cc0</a:t>
            </a:r>
          </a:p>
          <a:p>
            <a:r>
              <a:rPr lang="sv-SE"/>
              <a:t>Note </a:t>
            </a:r>
            <a:r>
              <a:rPr lang="sv-SE" err="1"/>
              <a:t>that</a:t>
            </a:r>
            <a:r>
              <a:rPr lang="sv-SE"/>
              <a:t> </a:t>
            </a:r>
            <a:r>
              <a:rPr lang="sv-SE" err="1"/>
              <a:t>if</a:t>
            </a:r>
            <a:r>
              <a:rPr lang="sv-SE"/>
              <a:t> </a:t>
            </a:r>
            <a:r>
              <a:rPr lang="sv-SE" err="1"/>
              <a:t>you</a:t>
            </a:r>
            <a:r>
              <a:rPr lang="sv-SE"/>
              <a:t> </a:t>
            </a:r>
            <a:r>
              <a:rPr lang="sv-SE" err="1"/>
              <a:t>use</a:t>
            </a:r>
            <a:r>
              <a:rPr lang="sv-SE"/>
              <a:t> data </a:t>
            </a:r>
            <a:r>
              <a:rPr lang="sv-SE" err="1"/>
              <a:t>with</a:t>
            </a:r>
            <a:r>
              <a:rPr lang="sv-SE"/>
              <a:t> cc by or cc 0 in </a:t>
            </a:r>
            <a:r>
              <a:rPr lang="sv-SE" err="1"/>
              <a:t>your</a:t>
            </a:r>
            <a:r>
              <a:rPr lang="sv-SE"/>
              <a:t> research, </a:t>
            </a:r>
            <a:r>
              <a:rPr lang="sv-SE" err="1"/>
              <a:t>you</a:t>
            </a:r>
            <a:r>
              <a:rPr lang="sv-SE"/>
              <a:t> </a:t>
            </a:r>
            <a:r>
              <a:rPr lang="sv-SE" i="1" err="1"/>
              <a:t>are</a:t>
            </a:r>
            <a:r>
              <a:rPr lang="sv-SE"/>
              <a:t> </a:t>
            </a:r>
            <a:r>
              <a:rPr lang="sv-SE" err="1"/>
              <a:t>allowed</a:t>
            </a:r>
            <a:r>
              <a:rPr lang="sv-SE"/>
              <a:t> to </a:t>
            </a:r>
            <a:r>
              <a:rPr lang="sv-SE" err="1"/>
              <a:t>include</a:t>
            </a:r>
            <a:r>
              <a:rPr lang="sv-SE"/>
              <a:t> the data in a new </a:t>
            </a:r>
            <a:r>
              <a:rPr lang="sv-SE" err="1"/>
              <a:t>dataset</a:t>
            </a:r>
            <a:r>
              <a:rPr lang="sv-SE"/>
              <a:t> </a:t>
            </a:r>
            <a:r>
              <a:rPr lang="sv-SE" err="1"/>
              <a:t>that</a:t>
            </a:r>
            <a:r>
              <a:rPr lang="sv-SE"/>
              <a:t> </a:t>
            </a:r>
            <a:r>
              <a:rPr lang="sv-SE" err="1"/>
              <a:t>you</a:t>
            </a:r>
            <a:r>
              <a:rPr lang="sv-SE"/>
              <a:t> </a:t>
            </a:r>
            <a:r>
              <a:rPr lang="sv-SE" err="1"/>
              <a:t>publish</a:t>
            </a:r>
            <a:r>
              <a:rPr lang="sv-SE"/>
              <a:t> as </a:t>
            </a:r>
            <a:r>
              <a:rPr lang="sv-SE" err="1"/>
              <a:t>evidence</a:t>
            </a:r>
            <a:r>
              <a:rPr lang="sv-SE"/>
              <a:t> for </a:t>
            </a:r>
            <a:r>
              <a:rPr lang="sv-SE" err="1"/>
              <a:t>your</a:t>
            </a:r>
            <a:r>
              <a:rPr lang="sv-SE"/>
              <a:t> research </a:t>
            </a:r>
            <a:r>
              <a:rPr lang="sv-SE" err="1"/>
              <a:t>results</a:t>
            </a:r>
            <a:r>
              <a:rPr lang="sv-SE"/>
              <a:t>. </a:t>
            </a:r>
            <a:r>
              <a:rPr lang="sv-SE" err="1"/>
              <a:t>It’s</a:t>
            </a:r>
            <a:r>
              <a:rPr lang="sv-SE"/>
              <a:t> not </a:t>
            </a:r>
            <a:r>
              <a:rPr lang="sv-SE" err="1"/>
              <a:t>plagarism</a:t>
            </a:r>
            <a:r>
              <a:rPr lang="sv-SE"/>
              <a:t>, </a:t>
            </a:r>
            <a:r>
              <a:rPr lang="sv-SE" err="1"/>
              <a:t>provided</a:t>
            </a:r>
            <a:r>
              <a:rPr lang="sv-SE"/>
              <a:t> </a:t>
            </a:r>
            <a:r>
              <a:rPr lang="sv-SE" err="1"/>
              <a:t>you</a:t>
            </a:r>
            <a:r>
              <a:rPr lang="sv-SE"/>
              <a:t> </a:t>
            </a:r>
            <a:r>
              <a:rPr lang="sv-SE" err="1"/>
              <a:t>acknowledge</a:t>
            </a:r>
            <a:r>
              <a:rPr lang="sv-SE"/>
              <a:t> the data source</a:t>
            </a:r>
          </a:p>
        </p:txBody>
      </p:sp>
      <p:sp>
        <p:nvSpPr>
          <p:cNvPr id="4" name="Slide Number Placeholder 3">
            <a:extLst>
              <a:ext uri="{FF2B5EF4-FFF2-40B4-BE49-F238E27FC236}">
                <a16:creationId xmlns:a16="http://schemas.microsoft.com/office/drawing/2014/main" id="{443B1771-62E6-4142-EA64-954B3A7E1F9A}"/>
              </a:ext>
            </a:extLst>
          </p:cNvPr>
          <p:cNvSpPr>
            <a:spLocks noGrp="1"/>
          </p:cNvSpPr>
          <p:nvPr>
            <p:ph type="sldNum" sz="quarter" idx="5"/>
          </p:nvPr>
        </p:nvSpPr>
        <p:spPr/>
        <p:txBody>
          <a:bodyPr/>
          <a:lstStyle/>
          <a:p>
            <a:fld id="{86848E66-1EEF-44E1-B40D-D5321166998D}" type="slidenum">
              <a:rPr lang="sv-SE" smtClean="0"/>
              <a:t>5</a:t>
            </a:fld>
            <a:endParaRPr lang="sv-SE"/>
          </a:p>
        </p:txBody>
      </p:sp>
    </p:spTree>
    <p:extLst>
      <p:ext uri="{BB962C8B-B14F-4D97-AF65-F5344CB8AC3E}">
        <p14:creationId xmlns:p14="http://schemas.microsoft.com/office/powerpoint/2010/main" val="983160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t>Publish the data that support your results us</a:t>
            </a:r>
            <a:r>
              <a:rPr lang="en-US" sz="1200" err="1"/>
              <a:t>ing</a:t>
            </a:r>
            <a:r>
              <a:rPr lang="en-US" sz="1200" noProof="0"/>
              <a:t> established research infrastructures such as data repositories and databases.</a:t>
            </a:r>
          </a:p>
          <a:p>
            <a:endParaRPr lang="sv-SE"/>
          </a:p>
        </p:txBody>
      </p:sp>
      <p:sp>
        <p:nvSpPr>
          <p:cNvPr id="4" name="Slide Number Placeholder 3"/>
          <p:cNvSpPr>
            <a:spLocks noGrp="1"/>
          </p:cNvSpPr>
          <p:nvPr>
            <p:ph type="sldNum" sz="quarter" idx="5"/>
          </p:nvPr>
        </p:nvSpPr>
        <p:spPr/>
        <p:txBody>
          <a:bodyPr/>
          <a:lstStyle/>
          <a:p>
            <a:fld id="{86848E66-1EEF-44E1-B40D-D5321166998D}" type="slidenum">
              <a:rPr lang="sv-SE" smtClean="0"/>
              <a:t>6</a:t>
            </a:fld>
            <a:endParaRPr lang="sv-SE"/>
          </a:p>
        </p:txBody>
      </p:sp>
    </p:spTree>
    <p:extLst>
      <p:ext uri="{BB962C8B-B14F-4D97-AF65-F5344CB8AC3E}">
        <p14:creationId xmlns:p14="http://schemas.microsoft.com/office/powerpoint/2010/main" val="1418383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effectLst/>
                <a:latin typeface="Calibri" panose="020F0502020204030204" pitchFamily="34" charset="0"/>
              </a:rPr>
              <a:t>So how do you create FAIR research data? The easiest way is to use a data repository or public data archive.  </a:t>
            </a:r>
            <a:endParaRPr lang="en-US" b="0" i="0">
              <a:effectLst/>
            </a:endParaRPr>
          </a:p>
          <a:p>
            <a:pPr algn="l" rtl="0" fontAlgn="base"/>
            <a:r>
              <a:rPr lang="en-US" sz="1800" b="0" i="0">
                <a:effectLst/>
                <a:latin typeface="Calibri" panose="020F0502020204030204" pitchFamily="34" charset="0"/>
              </a:rPr>
              <a:t>By using these platforms, you enter metadata and receive a permanent identifier, such as a DOI, which allows you to cite your data.  The repository takes care of all the other aspects of FAIR!</a:t>
            </a:r>
          </a:p>
          <a:p>
            <a:pPr algn="l" rtl="0" fontAlgn="base"/>
            <a:endParaRPr lang="en-US" sz="1800" b="0" i="0">
              <a:effectLst/>
              <a:latin typeface="Calibri" panose="020F0502020204030204" pitchFamily="34" charset="0"/>
            </a:endParaRPr>
          </a:p>
          <a:p>
            <a:pPr algn="l" rtl="0" fontAlgn="base"/>
            <a:r>
              <a:rPr lang="en-US" sz="1800" b="0" i="0">
                <a:effectLst/>
                <a:latin typeface="Calibri" panose="020F0502020204030204" pitchFamily="34" charset="0"/>
              </a:rPr>
              <a:t>So, how do you publish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48E66-1EEF-44E1-B40D-D5321166998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76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The best way to make your data accessible is to publish in a research data repository.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Unless the </a:t>
            </a:r>
            <a:r>
              <a:rPr lang="en-US" err="1"/>
              <a:t>dastaset</a:t>
            </a:r>
            <a:r>
              <a:rPr lang="en-US"/>
              <a:t> is very small and self-explanatory, don’t just add your data to a supplement for an article in a journals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Turn it into a stand-alone dataset in a research data repository.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There are research data </a:t>
            </a:r>
            <a:r>
              <a:rPr lang="en-US" err="1"/>
              <a:t>repositroies</a:t>
            </a:r>
            <a:r>
              <a:rPr lang="en-US"/>
              <a:t> both for open and </a:t>
            </a:r>
            <a:r>
              <a:rPr lang="en-US" err="1"/>
              <a:t>restricte</a:t>
            </a:r>
            <a:r>
              <a:rPr lang="en-US"/>
              <a:t> access datasets.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There are subject-specific and generic data repositories.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All repositories require you to describe the dataset with metadata, usually by entering </a:t>
            </a:r>
            <a:r>
              <a:rPr lang="en-US" err="1"/>
              <a:t>inforjation</a:t>
            </a:r>
            <a:r>
              <a:rPr lang="en-US"/>
              <a:t> into a web-form.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Repositories use secure storage, so you don’t need to worry about backups, or what happens to your data when you finish you </a:t>
            </a:r>
            <a:r>
              <a:rPr lang="en-US" err="1"/>
              <a:t>phd</a:t>
            </a:r>
            <a:r>
              <a:rPr lang="en-US"/>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indent="-171450">
              <a:buFont typeface="Arial" panose="020B0604020202020204" pitchFamily="34" charset="0"/>
              <a:buChar char="•"/>
            </a:pPr>
            <a:r>
              <a:rPr lang="en-US"/>
              <a:t>A trusted data repository employs a manual review process by authorized staff and ensures long time preservation. </a:t>
            </a:r>
          </a:p>
          <a:p>
            <a:pPr marL="171450" indent="-171450">
              <a:buFont typeface="Arial" panose="020B0604020202020204" pitchFamily="34" charset="0"/>
              <a:buChar char="•"/>
            </a:pPr>
            <a:r>
              <a:rPr lang="en-US"/>
              <a:t>Dataset review is not the same as submitting a research </a:t>
            </a:r>
            <a:r>
              <a:rPr lang="en-US" err="1"/>
              <a:t>artcicle</a:t>
            </a:r>
            <a:r>
              <a:rPr lang="en-US"/>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7770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ea typeface="ＭＳ Ｐゴシック"/>
                <a:cs typeface="Calibri"/>
              </a:rPr>
              <a:t>This is how the dataset upload form looks. You can choose to use either the Swedish or English version of the upload form, and swap freely between them!</a:t>
            </a:r>
            <a:endParaRPr lang="en-US"/>
          </a:p>
          <a:p>
            <a:pPr algn="l"/>
            <a:endParaRPr lang="sv-SE" b="0" i="0">
              <a:effectLst/>
            </a:endParaRPr>
          </a:p>
          <a:p>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48E66-1EEF-44E1-B40D-D5321166998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197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Förstasida">
    <p:spTree>
      <p:nvGrpSpPr>
        <p:cNvPr id="1" name=""/>
        <p:cNvGrpSpPr/>
        <p:nvPr/>
      </p:nvGrpSpPr>
      <p:grpSpPr>
        <a:xfrm>
          <a:off x="0" y="0"/>
          <a:ext cx="0" cy="0"/>
          <a:chOff x="0" y="0"/>
          <a:chExt cx="0" cy="0"/>
        </a:xfrm>
      </p:grpSpPr>
      <p:sp>
        <p:nvSpPr>
          <p:cNvPr id="7" name="Rektangel 6"/>
          <p:cNvSpPr/>
          <p:nvPr userDrawn="1"/>
        </p:nvSpPr>
        <p:spPr>
          <a:xfrm>
            <a:off x="1" y="0"/>
            <a:ext cx="9596581" cy="3661258"/>
          </a:xfrm>
          <a:prstGeom prst="rect">
            <a:avLst/>
          </a:prstGeom>
          <a:solidFill>
            <a:srgbClr val="1E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p:cNvSpPr/>
          <p:nvPr userDrawn="1"/>
        </p:nvSpPr>
        <p:spPr>
          <a:xfrm>
            <a:off x="9596582" y="0"/>
            <a:ext cx="2595418" cy="6297283"/>
          </a:xfrm>
          <a:prstGeom prst="rect">
            <a:avLst/>
          </a:prstGeom>
          <a:solidFill>
            <a:srgbClr val="498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p:cNvSpPr/>
          <p:nvPr userDrawn="1"/>
        </p:nvSpPr>
        <p:spPr>
          <a:xfrm>
            <a:off x="4978400" y="3661258"/>
            <a:ext cx="4618182" cy="711109"/>
          </a:xfrm>
          <a:prstGeom prst="rect">
            <a:avLst/>
          </a:prstGeom>
          <a:solidFill>
            <a:srgbClr val="C6D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0" name="Grupp 9"/>
          <p:cNvGrpSpPr/>
          <p:nvPr userDrawn="1"/>
        </p:nvGrpSpPr>
        <p:grpSpPr>
          <a:xfrm>
            <a:off x="256941" y="6150634"/>
            <a:ext cx="11892898" cy="544874"/>
            <a:chOff x="256941" y="6150634"/>
            <a:chExt cx="11892898" cy="544874"/>
          </a:xfrm>
        </p:grpSpPr>
        <p:sp>
          <p:nvSpPr>
            <p:cNvPr id="11" name="Rektangel 10"/>
            <p:cNvSpPr/>
            <p:nvPr/>
          </p:nvSpPr>
          <p:spPr>
            <a:xfrm>
              <a:off x="2346510" y="6441592"/>
              <a:ext cx="9803329" cy="253916"/>
            </a:xfrm>
            <a:prstGeom prst="rect">
              <a:avLst/>
            </a:prstGeom>
          </p:spPr>
          <p:txBody>
            <a:bodyPr wrap="square">
              <a:spAutoFit/>
            </a:bodyPr>
            <a:lstStyle/>
            <a:p>
              <a:pPr algn="ct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Göteborgs</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universitet   -   Chalmers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tekniska</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högskola</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Karolinska</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Institutet</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Kungliga</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Tekniska</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högskolan</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Lunds</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universitet   - </a:t>
              </a:r>
              <a:r>
                <a:rPr lang="en-GB" sz="1050" baseline="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Stockholms</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universitet   -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Sveriges</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lantbruksuniversitet</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Umeå</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universitet   -   Uppsala universitet</a:t>
              </a:r>
            </a:p>
          </p:txBody>
        </p:sp>
        <p:pic>
          <p:nvPicPr>
            <p:cNvPr id="12" name="Bildobjekt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941" y="6150634"/>
              <a:ext cx="2121726" cy="543523"/>
            </a:xfrm>
            <a:prstGeom prst="rect">
              <a:avLst/>
            </a:prstGeom>
          </p:spPr>
        </p:pic>
      </p:grpSp>
      <p:sp>
        <p:nvSpPr>
          <p:cNvPr id="13" name="Likbent triangel 12"/>
          <p:cNvSpPr/>
          <p:nvPr userDrawn="1"/>
        </p:nvSpPr>
        <p:spPr>
          <a:xfrm rot="5400000">
            <a:off x="-97371" y="604590"/>
            <a:ext cx="1238452" cy="1043708"/>
          </a:xfrm>
          <a:prstGeom prst="triangle">
            <a:avLst/>
          </a:prstGeom>
          <a:solidFill>
            <a:srgbClr val="E3462C"/>
          </a:solidFill>
          <a:ln w="44450"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hasCustomPrompt="1"/>
          </p:nvPr>
        </p:nvSpPr>
        <p:spPr>
          <a:xfrm>
            <a:off x="1162050" y="847726"/>
            <a:ext cx="7753350" cy="1114424"/>
          </a:xfrm>
        </p:spPr>
        <p:txBody>
          <a:bodyPr anchor="t">
            <a:normAutofit/>
          </a:bodyPr>
          <a:lstStyle>
            <a:lvl1pPr algn="l">
              <a:defRPr sz="4000" baseline="0">
                <a:solidFill>
                  <a:schemeClr val="bg1"/>
                </a:solidFill>
              </a:defRPr>
            </a:lvl1pPr>
          </a:lstStyle>
          <a:p>
            <a:r>
              <a:rPr lang="sv-SE"/>
              <a:t>Huvudrubrik</a:t>
            </a:r>
          </a:p>
        </p:txBody>
      </p:sp>
      <p:sp>
        <p:nvSpPr>
          <p:cNvPr id="3" name="Underrubrik 2"/>
          <p:cNvSpPr>
            <a:spLocks noGrp="1"/>
          </p:cNvSpPr>
          <p:nvPr>
            <p:ph type="subTitle" idx="1" hasCustomPrompt="1"/>
          </p:nvPr>
        </p:nvSpPr>
        <p:spPr>
          <a:xfrm>
            <a:off x="1162050" y="2010418"/>
            <a:ext cx="5124450" cy="75183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Skapare, 0000-00-00</a:t>
            </a:r>
          </a:p>
        </p:txBody>
      </p:sp>
      <p:pic>
        <p:nvPicPr>
          <p:cNvPr id="4" name="Bildobjekt 3">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07944" y="116864"/>
            <a:ext cx="496095" cy="173572"/>
          </a:xfrm>
          <a:prstGeom prst="rect">
            <a:avLst/>
          </a:prstGeom>
        </p:spPr>
      </p:pic>
      <p:sp>
        <p:nvSpPr>
          <p:cNvPr id="14" name="textruta 13"/>
          <p:cNvSpPr txBox="1"/>
          <p:nvPr userDrawn="1"/>
        </p:nvSpPr>
        <p:spPr>
          <a:xfrm>
            <a:off x="5730718" y="94804"/>
            <a:ext cx="3277226" cy="184666"/>
          </a:xfrm>
          <a:prstGeom prst="rect">
            <a:avLst/>
          </a:prstGeom>
          <a:noFill/>
          <a:ln>
            <a:noFill/>
          </a:ln>
        </p:spPr>
        <p:txBody>
          <a:bodyPr wrap="square" rtlCol="0">
            <a:spAutoFit/>
          </a:bodyPr>
          <a:lstStyle/>
          <a:p>
            <a:r>
              <a:rPr lang="sv-SE" sz="600" b="0" i="1" kern="1200">
                <a:solidFill>
                  <a:schemeClr val="bg1"/>
                </a:solidFill>
                <a:effectLst/>
                <a:latin typeface="+mn-lt"/>
                <a:ea typeface="+mn-ea"/>
                <a:cs typeface="+mn-cs"/>
              </a:rPr>
              <a:t>Detta verk är licensierat under en </a:t>
            </a:r>
            <a:r>
              <a:rPr lang="sv-SE" sz="600" b="0" i="1" u="none" strike="noStrike" kern="1200">
                <a:solidFill>
                  <a:schemeClr val="tx1"/>
                </a:solidFill>
                <a:effectLst/>
                <a:latin typeface="+mn-lt"/>
                <a:ea typeface="+mn-ea"/>
                <a:cs typeface="+mn-cs"/>
                <a:hlinkClick r:id="rId3"/>
              </a:rPr>
              <a:t>Creative Commons Erkännande 4.0 Internationell Licens</a:t>
            </a:r>
            <a:r>
              <a:rPr lang="sv-SE" sz="600" b="0" i="1" kern="1200">
                <a:solidFill>
                  <a:schemeClr val="tx1"/>
                </a:solidFill>
                <a:effectLst/>
                <a:latin typeface="+mn-lt"/>
                <a:ea typeface="+mn-ea"/>
                <a:cs typeface="+mn-cs"/>
              </a:rPr>
              <a:t>.</a:t>
            </a:r>
            <a:endParaRPr lang="sv-SE" sz="100" i="1" u="none">
              <a:solidFill>
                <a:schemeClr val="tx1"/>
              </a:solidFill>
            </a:endParaRPr>
          </a:p>
        </p:txBody>
      </p:sp>
    </p:spTree>
    <p:extLst>
      <p:ext uri="{BB962C8B-B14F-4D97-AF65-F5344CB8AC3E}">
        <p14:creationId xmlns:p14="http://schemas.microsoft.com/office/powerpoint/2010/main" val="352047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
        <p:nvSpPr>
          <p:cNvPr id="3" name="Platshållare för datum 2"/>
          <p:cNvSpPr>
            <a:spLocks noGrp="1"/>
          </p:cNvSpPr>
          <p:nvPr>
            <p:ph type="dt" sz="half" idx="10"/>
          </p:nvPr>
        </p:nvSpPr>
        <p:spPr>
          <a:xfrm>
            <a:off x="838200" y="6356350"/>
            <a:ext cx="2743200" cy="365125"/>
          </a:xfrm>
          <a:prstGeom prst="rect">
            <a:avLst/>
          </a:prstGeom>
        </p:spPr>
        <p:txBody>
          <a:bodyPr/>
          <a:lstStyle/>
          <a:p>
            <a:fld id="{A7DD3E8E-65A1-487C-B2D5-63E276E09175}" type="datetimeFigureOut">
              <a:rPr lang="sv-SE" smtClean="0"/>
              <a:t>2026-05-25</a:t>
            </a:fld>
            <a:endParaRPr lang="sv-SE"/>
          </a:p>
        </p:txBody>
      </p:sp>
      <p:sp>
        <p:nvSpPr>
          <p:cNvPr id="4" name="Platshållare för sidfot 3"/>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Platshållare för bildnummer 4"/>
          <p:cNvSpPr>
            <a:spLocks noGrp="1"/>
          </p:cNvSpPr>
          <p:nvPr>
            <p:ph type="sldNum" sz="quarter" idx="12"/>
          </p:nvPr>
        </p:nvSpPr>
        <p:spPr>
          <a:xfrm>
            <a:off x="8610600" y="6356350"/>
            <a:ext cx="2743200" cy="365125"/>
          </a:xfrm>
          <a:prstGeom prst="rect">
            <a:avLst/>
          </a:prstGeom>
        </p:spPr>
        <p:txBody>
          <a:bodyPr/>
          <a:lstStyle/>
          <a:p>
            <a:fld id="{7B4EA011-58C4-44DC-84B1-FAEE919DBCE6}" type="slidenum">
              <a:rPr lang="sv-SE" smtClean="0"/>
              <a:t>‹#›</a:t>
            </a:fld>
            <a:endParaRPr lang="sv-SE"/>
          </a:p>
        </p:txBody>
      </p:sp>
    </p:spTree>
    <p:extLst>
      <p:ext uri="{BB962C8B-B14F-4D97-AF65-F5344CB8AC3E}">
        <p14:creationId xmlns:p14="http://schemas.microsoft.com/office/powerpoint/2010/main" val="2214895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838200" y="6356350"/>
            <a:ext cx="2743200" cy="365125"/>
          </a:xfrm>
          <a:prstGeom prst="rect">
            <a:avLst/>
          </a:prstGeom>
        </p:spPr>
        <p:txBody>
          <a:bodyPr/>
          <a:lstStyle/>
          <a:p>
            <a:fld id="{A7DD3E8E-65A1-487C-B2D5-63E276E09175}" type="datetimeFigureOut">
              <a:rPr lang="sv-SE" smtClean="0"/>
              <a:t>2026-05-25</a:t>
            </a:fld>
            <a:endParaRPr lang="sv-SE"/>
          </a:p>
        </p:txBody>
      </p:sp>
      <p:sp>
        <p:nvSpPr>
          <p:cNvPr id="3" name="Platshållare för sidfot 2"/>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p:cNvSpPr>
            <a:spLocks noGrp="1"/>
          </p:cNvSpPr>
          <p:nvPr>
            <p:ph type="sldNum" sz="quarter" idx="12"/>
          </p:nvPr>
        </p:nvSpPr>
        <p:spPr>
          <a:xfrm>
            <a:off x="8610600" y="6356350"/>
            <a:ext cx="2743200" cy="365125"/>
          </a:xfrm>
          <a:prstGeom prst="rect">
            <a:avLst/>
          </a:prstGeom>
        </p:spPr>
        <p:txBody>
          <a:bodyPr/>
          <a:lstStyle/>
          <a:p>
            <a:fld id="{7B4EA011-58C4-44DC-84B1-FAEE919DBCE6}" type="slidenum">
              <a:rPr lang="sv-SE" smtClean="0"/>
              <a:t>‹#›</a:t>
            </a:fld>
            <a:endParaRPr lang="sv-SE"/>
          </a:p>
        </p:txBody>
      </p:sp>
    </p:spTree>
    <p:extLst>
      <p:ext uri="{BB962C8B-B14F-4D97-AF65-F5344CB8AC3E}">
        <p14:creationId xmlns:p14="http://schemas.microsoft.com/office/powerpoint/2010/main" val="1997891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latshållare för datum 4"/>
          <p:cNvSpPr>
            <a:spLocks noGrp="1"/>
          </p:cNvSpPr>
          <p:nvPr>
            <p:ph type="dt" sz="half" idx="10"/>
          </p:nvPr>
        </p:nvSpPr>
        <p:spPr>
          <a:xfrm>
            <a:off x="838200" y="6356350"/>
            <a:ext cx="2743200" cy="365125"/>
          </a:xfrm>
          <a:prstGeom prst="rect">
            <a:avLst/>
          </a:prstGeom>
        </p:spPr>
        <p:txBody>
          <a:bodyPr/>
          <a:lstStyle/>
          <a:p>
            <a:fld id="{A7DD3E8E-65A1-487C-B2D5-63E276E09175}" type="datetimeFigureOut">
              <a:rPr lang="sv-SE" smtClean="0"/>
              <a:t>2026-05-25</a:t>
            </a:fld>
            <a:endParaRPr lang="sv-SE"/>
          </a:p>
        </p:txBody>
      </p:sp>
      <p:sp>
        <p:nvSpPr>
          <p:cNvPr id="6" name="Platshållare för sidfot 5"/>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8610600" y="6356350"/>
            <a:ext cx="2743200" cy="365125"/>
          </a:xfrm>
          <a:prstGeom prst="rect">
            <a:avLst/>
          </a:prstGeom>
        </p:spPr>
        <p:txBody>
          <a:bodyPr/>
          <a:lstStyle/>
          <a:p>
            <a:fld id="{7B4EA011-58C4-44DC-84B1-FAEE919DBCE6}" type="slidenum">
              <a:rPr lang="sv-SE" smtClean="0"/>
              <a:t>‹#›</a:t>
            </a:fld>
            <a:endParaRPr lang="sv-SE"/>
          </a:p>
        </p:txBody>
      </p:sp>
    </p:spTree>
    <p:extLst>
      <p:ext uri="{BB962C8B-B14F-4D97-AF65-F5344CB8AC3E}">
        <p14:creationId xmlns:p14="http://schemas.microsoft.com/office/powerpoint/2010/main" val="3750895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latshållare för datum 4"/>
          <p:cNvSpPr>
            <a:spLocks noGrp="1"/>
          </p:cNvSpPr>
          <p:nvPr>
            <p:ph type="dt" sz="half" idx="10"/>
          </p:nvPr>
        </p:nvSpPr>
        <p:spPr>
          <a:xfrm>
            <a:off x="838200" y="6356350"/>
            <a:ext cx="2743200" cy="365125"/>
          </a:xfrm>
          <a:prstGeom prst="rect">
            <a:avLst/>
          </a:prstGeom>
        </p:spPr>
        <p:txBody>
          <a:bodyPr/>
          <a:lstStyle/>
          <a:p>
            <a:fld id="{A7DD3E8E-65A1-487C-B2D5-63E276E09175}" type="datetimeFigureOut">
              <a:rPr lang="sv-SE" smtClean="0"/>
              <a:t>2026-05-25</a:t>
            </a:fld>
            <a:endParaRPr lang="sv-SE"/>
          </a:p>
        </p:txBody>
      </p:sp>
      <p:sp>
        <p:nvSpPr>
          <p:cNvPr id="6" name="Platshållare för sidfot 5"/>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8610600" y="6356350"/>
            <a:ext cx="2743200" cy="365125"/>
          </a:xfrm>
          <a:prstGeom prst="rect">
            <a:avLst/>
          </a:prstGeom>
        </p:spPr>
        <p:txBody>
          <a:bodyPr/>
          <a:lstStyle/>
          <a:p>
            <a:fld id="{7B4EA011-58C4-44DC-84B1-FAEE919DBCE6}" type="slidenum">
              <a:rPr lang="sv-SE" smtClean="0"/>
              <a:t>‹#›</a:t>
            </a:fld>
            <a:endParaRPr lang="sv-SE"/>
          </a:p>
        </p:txBody>
      </p:sp>
    </p:spTree>
    <p:extLst>
      <p:ext uri="{BB962C8B-B14F-4D97-AF65-F5344CB8AC3E}">
        <p14:creationId xmlns:p14="http://schemas.microsoft.com/office/powerpoint/2010/main" val="1556585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p:cNvSpPr>
            <a:spLocks noGrp="1"/>
          </p:cNvSpPr>
          <p:nvPr>
            <p:ph type="dt" sz="half" idx="10"/>
          </p:nvPr>
        </p:nvSpPr>
        <p:spPr>
          <a:xfrm>
            <a:off x="838200" y="6356350"/>
            <a:ext cx="2743200" cy="365125"/>
          </a:xfrm>
          <a:prstGeom prst="rect">
            <a:avLst/>
          </a:prstGeom>
        </p:spPr>
        <p:txBody>
          <a:bodyPr/>
          <a:lstStyle/>
          <a:p>
            <a:fld id="{A7DD3E8E-65A1-487C-B2D5-63E276E09175}" type="datetimeFigureOut">
              <a:rPr lang="sv-SE" smtClean="0"/>
              <a:t>2026-05-25</a:t>
            </a:fld>
            <a:endParaRPr lang="sv-SE"/>
          </a:p>
        </p:txBody>
      </p:sp>
      <p:sp>
        <p:nvSpPr>
          <p:cNvPr id="5" name="Platshållare för sidfot 4"/>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7B4EA011-58C4-44DC-84B1-FAEE919DBCE6}" type="slidenum">
              <a:rPr lang="sv-SE" smtClean="0"/>
              <a:t>‹#›</a:t>
            </a:fld>
            <a:endParaRPr lang="sv-SE"/>
          </a:p>
        </p:txBody>
      </p:sp>
    </p:spTree>
    <p:extLst>
      <p:ext uri="{BB962C8B-B14F-4D97-AF65-F5344CB8AC3E}">
        <p14:creationId xmlns:p14="http://schemas.microsoft.com/office/powerpoint/2010/main" val="3401821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datum 3"/>
          <p:cNvSpPr>
            <a:spLocks noGrp="1"/>
          </p:cNvSpPr>
          <p:nvPr>
            <p:ph type="dt" sz="half" idx="10"/>
          </p:nvPr>
        </p:nvSpPr>
        <p:spPr>
          <a:xfrm>
            <a:off x="838200" y="6356350"/>
            <a:ext cx="2743200" cy="365125"/>
          </a:xfrm>
          <a:prstGeom prst="rect">
            <a:avLst/>
          </a:prstGeom>
        </p:spPr>
        <p:txBody>
          <a:bodyPr/>
          <a:lstStyle/>
          <a:p>
            <a:fld id="{A7DD3E8E-65A1-487C-B2D5-63E276E09175}" type="datetimeFigureOut">
              <a:rPr lang="sv-SE" smtClean="0"/>
              <a:t>2026-05-25</a:t>
            </a:fld>
            <a:endParaRPr lang="sv-SE"/>
          </a:p>
        </p:txBody>
      </p:sp>
      <p:sp>
        <p:nvSpPr>
          <p:cNvPr id="5" name="Platshållare för sidfot 4"/>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7B4EA011-58C4-44DC-84B1-FAEE919DBCE6}" type="slidenum">
              <a:rPr lang="sv-SE" smtClean="0"/>
              <a:t>‹#›</a:t>
            </a:fld>
            <a:endParaRPr lang="sv-SE"/>
          </a:p>
        </p:txBody>
      </p:sp>
    </p:spTree>
    <p:extLst>
      <p:ext uri="{BB962C8B-B14F-4D97-AF65-F5344CB8AC3E}">
        <p14:creationId xmlns:p14="http://schemas.microsoft.com/office/powerpoint/2010/main" val="1330447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page no symbol">
    <p:spTree>
      <p:nvGrpSpPr>
        <p:cNvPr id="1" name=""/>
        <p:cNvGrpSpPr/>
        <p:nvPr/>
      </p:nvGrpSpPr>
      <p:grpSpPr>
        <a:xfrm>
          <a:off x="0" y="0"/>
          <a:ext cx="0" cy="0"/>
          <a:chOff x="0" y="0"/>
          <a:chExt cx="0" cy="0"/>
        </a:xfrm>
      </p:grpSpPr>
      <p:sp>
        <p:nvSpPr>
          <p:cNvPr id="3" name="Likbent triangel 2"/>
          <p:cNvSpPr/>
          <p:nvPr userDrawn="1"/>
        </p:nvSpPr>
        <p:spPr>
          <a:xfrm rot="5400000">
            <a:off x="-61739" y="636039"/>
            <a:ext cx="785251" cy="661772"/>
          </a:xfrm>
          <a:prstGeom prst="triangle">
            <a:avLst/>
          </a:prstGeom>
          <a:solidFill>
            <a:srgbClr val="E3462C"/>
          </a:solidFill>
          <a:ln w="44450"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sv-SE" sz="2400"/>
          </a:p>
        </p:txBody>
      </p:sp>
      <p:sp>
        <p:nvSpPr>
          <p:cNvPr id="5" name="Platshållare för text 4"/>
          <p:cNvSpPr>
            <a:spLocks noGrp="1"/>
          </p:cNvSpPr>
          <p:nvPr>
            <p:ph type="body" sz="quarter" idx="10" hasCustomPrompt="1"/>
          </p:nvPr>
        </p:nvSpPr>
        <p:spPr>
          <a:xfrm>
            <a:off x="838200" y="1847851"/>
            <a:ext cx="10515600" cy="4552949"/>
          </a:xfrm>
        </p:spPr>
        <p:txBody>
          <a:bodyPr/>
          <a:lstStyle>
            <a:lvl1pPr>
              <a:defRPr/>
            </a:lvl1pPr>
            <a:lvl2pPr>
              <a:defRPr/>
            </a:lvl2pPr>
            <a:lvl3pPr>
              <a:defRPr/>
            </a:lvl3pPr>
            <a:lvl4pPr>
              <a:defRPr/>
            </a:lvl4pPr>
            <a:lvl5pPr>
              <a:defRPr/>
            </a:lvl5pPr>
          </a:lstStyle>
          <a:p>
            <a:pPr lvl="0"/>
            <a:r>
              <a:rPr lang="sv-SE" err="1"/>
              <a:t>Subheading</a:t>
            </a:r>
            <a:endParaRPr lang="sv-SE"/>
          </a:p>
          <a:p>
            <a:pPr lvl="1"/>
            <a:r>
              <a:rPr lang="sv-SE" err="1"/>
              <a:t>Content</a:t>
            </a:r>
            <a:endParaRPr lang="sv-SE"/>
          </a:p>
          <a:p>
            <a:pPr lvl="2"/>
            <a:r>
              <a:rPr lang="sv-SE" err="1"/>
              <a:t>Content</a:t>
            </a:r>
            <a:endParaRPr lang="sv-SE"/>
          </a:p>
          <a:p>
            <a:pPr lvl="3"/>
            <a:r>
              <a:rPr lang="sv-SE" err="1"/>
              <a:t>Content</a:t>
            </a:r>
            <a:endParaRPr lang="sv-SE"/>
          </a:p>
          <a:p>
            <a:pPr lvl="4"/>
            <a:r>
              <a:rPr lang="sv-SE" err="1"/>
              <a:t>Content</a:t>
            </a:r>
            <a:endParaRPr lang="sv-SE"/>
          </a:p>
        </p:txBody>
      </p:sp>
      <p:sp>
        <p:nvSpPr>
          <p:cNvPr id="7" name="Rubrik 6"/>
          <p:cNvSpPr>
            <a:spLocks noGrp="1"/>
          </p:cNvSpPr>
          <p:nvPr>
            <p:ph type="title" hasCustomPrompt="1"/>
          </p:nvPr>
        </p:nvSpPr>
        <p:spPr/>
        <p:txBody>
          <a:bodyPr/>
          <a:lstStyle>
            <a:lvl1pPr>
              <a:defRPr/>
            </a:lvl1pPr>
          </a:lstStyle>
          <a:p>
            <a:r>
              <a:rPr lang="sv-SE"/>
              <a:t>Page </a:t>
            </a:r>
            <a:r>
              <a:rPr lang="sv-SE" err="1"/>
              <a:t>title</a:t>
            </a:r>
            <a:endParaRPr lang="sv-SE"/>
          </a:p>
        </p:txBody>
      </p:sp>
      <p:sp>
        <p:nvSpPr>
          <p:cNvPr id="6" name="textruta 5"/>
          <p:cNvSpPr txBox="1"/>
          <p:nvPr userDrawn="1"/>
        </p:nvSpPr>
        <p:spPr>
          <a:xfrm>
            <a:off x="161925" y="6427158"/>
            <a:ext cx="2119803" cy="261610"/>
          </a:xfrm>
          <a:prstGeom prst="rect">
            <a:avLst/>
          </a:prstGeom>
          <a:noFill/>
        </p:spPr>
        <p:txBody>
          <a:bodyPr wrap="square" rtlCol="0">
            <a:spAutoFit/>
          </a:bodyPr>
          <a:lstStyle/>
          <a:p>
            <a:r>
              <a:rPr lang="sv-SE" sz="1100" i="0" u="none">
                <a:solidFill>
                  <a:schemeClr val="accent5">
                    <a:lumMod val="75000"/>
                  </a:schemeClr>
                </a:solidFill>
              </a:rPr>
              <a:t>Swedish National Data</a:t>
            </a:r>
            <a:r>
              <a:rPr lang="sv-SE" sz="1100" i="0" u="none" baseline="0">
                <a:solidFill>
                  <a:schemeClr val="accent5">
                    <a:lumMod val="75000"/>
                  </a:schemeClr>
                </a:solidFill>
              </a:rPr>
              <a:t> Service</a:t>
            </a:r>
            <a:endParaRPr lang="sv-SE" sz="1100" i="0" u="none">
              <a:solidFill>
                <a:schemeClr val="accent5">
                  <a:lumMod val="75000"/>
                </a:schemeClr>
              </a:solidFill>
            </a:endParaRPr>
          </a:p>
        </p:txBody>
      </p:sp>
      <p:sp>
        <p:nvSpPr>
          <p:cNvPr id="8" name="textruta 7"/>
          <p:cNvSpPr txBox="1"/>
          <p:nvPr userDrawn="1"/>
        </p:nvSpPr>
        <p:spPr>
          <a:xfrm>
            <a:off x="11430000" y="6427158"/>
            <a:ext cx="447675" cy="261610"/>
          </a:xfrm>
          <a:prstGeom prst="rect">
            <a:avLst/>
          </a:prstGeom>
          <a:noFill/>
        </p:spPr>
        <p:txBody>
          <a:bodyPr wrap="square" rtlCol="0">
            <a:spAutoFit/>
          </a:bodyPr>
          <a:lstStyle/>
          <a:p>
            <a:pPr algn="r"/>
            <a:fld id="{E4BCDB30-AFBE-440D-ABBC-BDB84AF4EF47}" type="slidenum">
              <a:rPr lang="sv-SE" sz="1100" i="0" smtClean="0">
                <a:solidFill>
                  <a:schemeClr val="accent5">
                    <a:lumMod val="75000"/>
                  </a:schemeClr>
                </a:solidFill>
              </a:rPr>
              <a:pPr algn="r"/>
              <a:t>‹#›</a:t>
            </a:fld>
            <a:endParaRPr lang="sv-SE" sz="1100" i="0">
              <a:solidFill>
                <a:schemeClr val="accent5">
                  <a:lumMod val="75000"/>
                </a:schemeClr>
              </a:solidFill>
            </a:endParaRPr>
          </a:p>
        </p:txBody>
      </p:sp>
      <p:cxnSp>
        <p:nvCxnSpPr>
          <p:cNvPr id="9" name="Rak koppling 8"/>
          <p:cNvCxnSpPr/>
          <p:nvPr userDrawn="1"/>
        </p:nvCxnSpPr>
        <p:spPr>
          <a:xfrm flipV="1">
            <a:off x="2392823" y="6553201"/>
            <a:ext cx="9024716" cy="23091"/>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089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mpty slide with symbol">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7152" y="2969624"/>
            <a:ext cx="4043557" cy="3893059"/>
          </a:xfrm>
          <a:prstGeom prst="rect">
            <a:avLst/>
          </a:prstGeom>
        </p:spPr>
      </p:pic>
      <p:sp>
        <p:nvSpPr>
          <p:cNvPr id="5" name="textruta 4"/>
          <p:cNvSpPr txBox="1"/>
          <p:nvPr userDrawn="1"/>
        </p:nvSpPr>
        <p:spPr>
          <a:xfrm>
            <a:off x="161925" y="6427158"/>
            <a:ext cx="2119803" cy="261610"/>
          </a:xfrm>
          <a:prstGeom prst="rect">
            <a:avLst/>
          </a:prstGeom>
          <a:noFill/>
        </p:spPr>
        <p:txBody>
          <a:bodyPr wrap="square" rtlCol="0">
            <a:spAutoFit/>
          </a:bodyPr>
          <a:lstStyle/>
          <a:p>
            <a:r>
              <a:rPr lang="sv-SE" sz="1100" i="0" u="none">
                <a:solidFill>
                  <a:schemeClr val="accent5">
                    <a:lumMod val="75000"/>
                  </a:schemeClr>
                </a:solidFill>
              </a:rPr>
              <a:t>Swedish National Data</a:t>
            </a:r>
            <a:r>
              <a:rPr lang="sv-SE" sz="1100" i="0" u="none" baseline="0">
                <a:solidFill>
                  <a:schemeClr val="accent5">
                    <a:lumMod val="75000"/>
                  </a:schemeClr>
                </a:solidFill>
              </a:rPr>
              <a:t> Service</a:t>
            </a:r>
            <a:endParaRPr lang="sv-SE" sz="1100" i="0" u="none">
              <a:solidFill>
                <a:schemeClr val="accent5">
                  <a:lumMod val="75000"/>
                </a:schemeClr>
              </a:solidFill>
            </a:endParaRPr>
          </a:p>
        </p:txBody>
      </p:sp>
      <p:cxnSp>
        <p:nvCxnSpPr>
          <p:cNvPr id="6" name="Rak koppling 5"/>
          <p:cNvCxnSpPr/>
          <p:nvPr userDrawn="1"/>
        </p:nvCxnSpPr>
        <p:spPr>
          <a:xfrm flipV="1">
            <a:off x="2392823" y="6553201"/>
            <a:ext cx="9024716" cy="23091"/>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ruta 6"/>
          <p:cNvSpPr txBox="1"/>
          <p:nvPr userDrawn="1"/>
        </p:nvSpPr>
        <p:spPr>
          <a:xfrm>
            <a:off x="11430000" y="6427158"/>
            <a:ext cx="447675" cy="261610"/>
          </a:xfrm>
          <a:prstGeom prst="rect">
            <a:avLst/>
          </a:prstGeom>
          <a:noFill/>
        </p:spPr>
        <p:txBody>
          <a:bodyPr wrap="square" rtlCol="0">
            <a:spAutoFit/>
          </a:bodyPr>
          <a:lstStyle/>
          <a:p>
            <a:pPr algn="r"/>
            <a:fld id="{E4BCDB30-AFBE-440D-ABBC-BDB84AF4EF47}" type="slidenum">
              <a:rPr lang="sv-SE" sz="1100" i="0" smtClean="0">
                <a:solidFill>
                  <a:schemeClr val="accent5">
                    <a:lumMod val="75000"/>
                  </a:schemeClr>
                </a:solidFill>
              </a:rPr>
              <a:pPr algn="r"/>
              <a:t>‹#›</a:t>
            </a:fld>
            <a:endParaRPr lang="sv-SE" sz="1100" i="0">
              <a:solidFill>
                <a:schemeClr val="accent5">
                  <a:lumMod val="75000"/>
                </a:schemeClr>
              </a:solidFill>
            </a:endParaRPr>
          </a:p>
        </p:txBody>
      </p:sp>
    </p:spTree>
    <p:extLst>
      <p:ext uri="{BB962C8B-B14F-4D97-AF65-F5344CB8AC3E}">
        <p14:creationId xmlns:p14="http://schemas.microsoft.com/office/powerpoint/2010/main" val="3165825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nd page">
    <p:spTree>
      <p:nvGrpSpPr>
        <p:cNvPr id="1" name=""/>
        <p:cNvGrpSpPr/>
        <p:nvPr/>
      </p:nvGrpSpPr>
      <p:grpSpPr>
        <a:xfrm>
          <a:off x="0" y="0"/>
          <a:ext cx="0" cy="0"/>
          <a:chOff x="0" y="0"/>
          <a:chExt cx="0" cy="0"/>
        </a:xfrm>
      </p:grpSpPr>
      <p:pic>
        <p:nvPicPr>
          <p:cNvPr id="16" name="Bildobjekt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162" y="6148784"/>
            <a:ext cx="2245190" cy="537056"/>
          </a:xfrm>
          <a:prstGeom prst="rect">
            <a:avLst/>
          </a:prstGeom>
        </p:spPr>
      </p:pic>
      <p:sp>
        <p:nvSpPr>
          <p:cNvPr id="3" name="Rektangel 2"/>
          <p:cNvSpPr/>
          <p:nvPr userDrawn="1"/>
        </p:nvSpPr>
        <p:spPr>
          <a:xfrm>
            <a:off x="0" y="0"/>
            <a:ext cx="12192000" cy="1828801"/>
          </a:xfrm>
          <a:prstGeom prst="rect">
            <a:avLst/>
          </a:prstGeom>
          <a:solidFill>
            <a:srgbClr val="498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p:cNvSpPr/>
          <p:nvPr userDrawn="1"/>
        </p:nvSpPr>
        <p:spPr>
          <a:xfrm>
            <a:off x="6362998" y="1828799"/>
            <a:ext cx="5829001" cy="4390845"/>
          </a:xfrm>
          <a:prstGeom prst="rect">
            <a:avLst/>
          </a:prstGeom>
          <a:solidFill>
            <a:srgbClr val="1E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Likbent triangel 4"/>
          <p:cNvSpPr/>
          <p:nvPr userDrawn="1"/>
        </p:nvSpPr>
        <p:spPr>
          <a:xfrm rot="5400000" flipV="1">
            <a:off x="11030019" y="2676980"/>
            <a:ext cx="1261137" cy="1062826"/>
          </a:xfrm>
          <a:prstGeom prst="triangle">
            <a:avLst/>
          </a:prstGeom>
          <a:solidFill>
            <a:srgbClr val="E3462C"/>
          </a:solidFill>
          <a:ln w="44450"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p:cNvSpPr/>
          <p:nvPr userDrawn="1"/>
        </p:nvSpPr>
        <p:spPr>
          <a:xfrm>
            <a:off x="4087369" y="1828800"/>
            <a:ext cx="2275630" cy="2816352"/>
          </a:xfrm>
          <a:prstGeom prst="rect">
            <a:avLst/>
          </a:prstGeom>
          <a:solidFill>
            <a:srgbClr val="C6D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hasCustomPrompt="1"/>
          </p:nvPr>
        </p:nvSpPr>
        <p:spPr>
          <a:xfrm>
            <a:off x="7890933" y="2867025"/>
            <a:ext cx="3152516" cy="714376"/>
          </a:xfrm>
        </p:spPr>
        <p:txBody>
          <a:bodyPr/>
          <a:lstStyle>
            <a:lvl1pPr>
              <a:defRPr>
                <a:solidFill>
                  <a:schemeClr val="bg1"/>
                </a:solidFill>
              </a:defRPr>
            </a:lvl1pPr>
          </a:lstStyle>
          <a:p>
            <a:r>
              <a:rPr lang="sv-SE"/>
              <a:t>Final </a:t>
            </a:r>
            <a:r>
              <a:rPr lang="sv-SE" err="1"/>
              <a:t>words</a:t>
            </a:r>
            <a:r>
              <a:rPr lang="sv-SE"/>
              <a:t>.</a:t>
            </a:r>
          </a:p>
        </p:txBody>
      </p:sp>
      <p:sp>
        <p:nvSpPr>
          <p:cNvPr id="11" name="Platshållare för text 10"/>
          <p:cNvSpPr>
            <a:spLocks noGrp="1"/>
          </p:cNvSpPr>
          <p:nvPr>
            <p:ph type="body" sz="quarter" idx="10" hasCustomPrompt="1"/>
          </p:nvPr>
        </p:nvSpPr>
        <p:spPr>
          <a:xfrm>
            <a:off x="7890933" y="3815005"/>
            <a:ext cx="2917093" cy="551292"/>
          </a:xfrm>
        </p:spPr>
        <p:txBody>
          <a:bodyPr/>
          <a:lstStyle>
            <a:lvl1pPr marL="0" indent="0">
              <a:buNone/>
              <a:defRPr sz="1400">
                <a:solidFill>
                  <a:schemeClr val="bg1"/>
                </a:solidFill>
              </a:defRPr>
            </a:lvl1pPr>
            <a:lvl2pPr marL="266700" indent="0" algn="l">
              <a:buNone/>
              <a:defRPr/>
            </a:lvl2pPr>
          </a:lstStyle>
          <a:p>
            <a:pPr lvl="0"/>
            <a:r>
              <a:rPr lang="sv-SE" err="1"/>
              <a:t>Name</a:t>
            </a:r>
            <a:endParaRPr lang="sv-SE"/>
          </a:p>
        </p:txBody>
      </p:sp>
      <p:sp>
        <p:nvSpPr>
          <p:cNvPr id="13" name="Platshållare för text 12"/>
          <p:cNvSpPr>
            <a:spLocks noGrp="1"/>
          </p:cNvSpPr>
          <p:nvPr>
            <p:ph type="body" sz="quarter" idx="11" hasCustomPrompt="1"/>
          </p:nvPr>
        </p:nvSpPr>
        <p:spPr>
          <a:xfrm>
            <a:off x="7890933" y="4370841"/>
            <a:ext cx="2917093" cy="438434"/>
          </a:xfrm>
        </p:spPr>
        <p:txBody>
          <a:bodyPr>
            <a:normAutofit/>
          </a:bodyPr>
          <a:lstStyle>
            <a:lvl1pPr marL="0" indent="0">
              <a:buNone/>
              <a:defRPr sz="1050" i="1">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sv-SE"/>
              <a:t>E-mail</a:t>
            </a:r>
          </a:p>
        </p:txBody>
      </p:sp>
      <p:sp>
        <p:nvSpPr>
          <p:cNvPr id="15" name="Platshållare för text 14"/>
          <p:cNvSpPr>
            <a:spLocks noGrp="1"/>
          </p:cNvSpPr>
          <p:nvPr>
            <p:ph type="body" sz="quarter" idx="12" hasCustomPrompt="1"/>
          </p:nvPr>
        </p:nvSpPr>
        <p:spPr>
          <a:xfrm>
            <a:off x="7890933" y="4809275"/>
            <a:ext cx="2917093" cy="352425"/>
          </a:xfrm>
        </p:spPr>
        <p:txBody>
          <a:bodyPr>
            <a:noAutofit/>
          </a:bodyPr>
          <a:lstStyle>
            <a:lvl1pPr marL="0" indent="0">
              <a:buNone/>
              <a:defRPr sz="1050" i="1">
                <a:solidFill>
                  <a:schemeClr val="bg1"/>
                </a:solidFill>
              </a:defRPr>
            </a:lvl1pPr>
          </a:lstStyle>
          <a:p>
            <a:pPr lvl="0"/>
            <a:r>
              <a:rPr lang="sv-SE" err="1"/>
              <a:t>Website</a:t>
            </a:r>
            <a:endParaRPr lang="sv-SE"/>
          </a:p>
        </p:txBody>
      </p:sp>
      <p:sp>
        <p:nvSpPr>
          <p:cNvPr id="17" name="Rektangel 16"/>
          <p:cNvSpPr/>
          <p:nvPr userDrawn="1"/>
        </p:nvSpPr>
        <p:spPr>
          <a:xfrm>
            <a:off x="2418542" y="6453248"/>
            <a:ext cx="9681531"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Chalmers University of Technology   -   </a:t>
            </a:r>
            <a:r>
              <a:rPr lang="en-GB" sz="90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Karolinska</a:t>
            </a:r>
            <a:r>
              <a:rPr lang="en-GB" sz="90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90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Institutet</a:t>
            </a:r>
            <a:r>
              <a:rPr lang="en-GB" sz="90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   KTH Royal Institute of Technology   -   Lund University </a:t>
            </a:r>
            <a:r>
              <a:rPr lang="en-GB" sz="900" baseline="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90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Stockholm University    -    Swedish University of Agricultural Sciences   -    </a:t>
            </a:r>
            <a:r>
              <a:rPr lang="en-GB" sz="90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Umeå</a:t>
            </a:r>
            <a:r>
              <a:rPr lang="en-GB" sz="90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University   -    University of Gothenburg   -   Uppsala University</a:t>
            </a:r>
          </a:p>
        </p:txBody>
      </p:sp>
    </p:spTree>
    <p:extLst>
      <p:ext uri="{BB962C8B-B14F-4D97-AF65-F5344CB8AC3E}">
        <p14:creationId xmlns:p14="http://schemas.microsoft.com/office/powerpoint/2010/main" val="182206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p:txBody>
          <a:bodyPr/>
          <a:lstStyle>
            <a:lvl1pPr>
              <a:defRPr/>
            </a:lvl1pPr>
          </a:lstStyle>
          <a:p>
            <a:r>
              <a:rPr lang="sv-SE"/>
              <a:t>Sidrubrik</a:t>
            </a:r>
          </a:p>
        </p:txBody>
      </p:sp>
      <p:sp>
        <p:nvSpPr>
          <p:cNvPr id="3" name="Platshållare för innehåll 2"/>
          <p:cNvSpPr>
            <a:spLocks noGrp="1"/>
          </p:cNvSpPr>
          <p:nvPr>
            <p:ph idx="1" hasCustomPrompt="1"/>
          </p:nvPr>
        </p:nvSpPr>
        <p:spPr>
          <a:xfrm>
            <a:off x="838200" y="1850563"/>
            <a:ext cx="10515600" cy="4565651"/>
          </a:xfrm>
        </p:spPr>
        <p:txBody>
          <a:bodyPr/>
          <a:lstStyle>
            <a:lvl1pPr>
              <a:defRPr/>
            </a:lvl1pPr>
          </a:lstStyle>
          <a:p>
            <a:pPr lvl="0"/>
            <a:r>
              <a:rPr lang="sv-SE"/>
              <a:t>Innehåll</a:t>
            </a:r>
          </a:p>
          <a:p>
            <a:pPr lvl="1"/>
            <a:r>
              <a:rPr lang="sv-SE"/>
              <a:t>Nivå två</a:t>
            </a:r>
          </a:p>
          <a:p>
            <a:pPr lvl="2"/>
            <a:r>
              <a:rPr lang="sv-SE"/>
              <a:t>Nivå tre</a:t>
            </a:r>
          </a:p>
          <a:p>
            <a:pPr lvl="3"/>
            <a:r>
              <a:rPr lang="sv-SE"/>
              <a:t>Nivå fyra</a:t>
            </a:r>
          </a:p>
          <a:p>
            <a:pPr lvl="4"/>
            <a:r>
              <a:rPr lang="sv-SE"/>
              <a:t>Nivå fem</a:t>
            </a:r>
          </a:p>
        </p:txBody>
      </p:sp>
      <p:sp>
        <p:nvSpPr>
          <p:cNvPr id="8" name="Likbent triangel 7"/>
          <p:cNvSpPr/>
          <p:nvPr userDrawn="1"/>
        </p:nvSpPr>
        <p:spPr>
          <a:xfrm rot="5400000">
            <a:off x="-61739" y="636039"/>
            <a:ext cx="785251" cy="661772"/>
          </a:xfrm>
          <a:prstGeom prst="triangle">
            <a:avLst/>
          </a:prstGeom>
          <a:solidFill>
            <a:srgbClr val="E3462C"/>
          </a:solidFill>
          <a:ln w="44450"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sv-SE"/>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7152" y="2969623"/>
            <a:ext cx="4043557" cy="3893059"/>
          </a:xfrm>
          <a:prstGeom prst="rect">
            <a:avLst/>
          </a:prstGeom>
        </p:spPr>
      </p:pic>
      <p:sp>
        <p:nvSpPr>
          <p:cNvPr id="9" name="textruta 8"/>
          <p:cNvSpPr txBox="1"/>
          <p:nvPr userDrawn="1"/>
        </p:nvSpPr>
        <p:spPr>
          <a:xfrm>
            <a:off x="161925" y="6427156"/>
            <a:ext cx="1885950" cy="261610"/>
          </a:xfrm>
          <a:prstGeom prst="rect">
            <a:avLst/>
          </a:prstGeom>
          <a:noFill/>
        </p:spPr>
        <p:txBody>
          <a:bodyPr wrap="square" rtlCol="0">
            <a:spAutoFit/>
          </a:bodyPr>
          <a:lstStyle/>
          <a:p>
            <a:r>
              <a:rPr lang="sv-SE" sz="1100" i="0" u="none">
                <a:solidFill>
                  <a:schemeClr val="accent5">
                    <a:lumMod val="75000"/>
                  </a:schemeClr>
                </a:solidFill>
              </a:rPr>
              <a:t>Svensk nationell</a:t>
            </a:r>
            <a:r>
              <a:rPr lang="sv-SE" sz="1100" i="0" u="none" baseline="0">
                <a:solidFill>
                  <a:schemeClr val="accent5">
                    <a:lumMod val="75000"/>
                  </a:schemeClr>
                </a:solidFill>
              </a:rPr>
              <a:t> datatjänst</a:t>
            </a:r>
            <a:endParaRPr lang="sv-SE" sz="1100" i="0" u="none">
              <a:solidFill>
                <a:schemeClr val="accent5">
                  <a:lumMod val="75000"/>
                </a:schemeClr>
              </a:solidFill>
            </a:endParaRPr>
          </a:p>
        </p:txBody>
      </p:sp>
      <p:sp>
        <p:nvSpPr>
          <p:cNvPr id="10" name="textruta 9"/>
          <p:cNvSpPr txBox="1"/>
          <p:nvPr userDrawn="1"/>
        </p:nvSpPr>
        <p:spPr>
          <a:xfrm>
            <a:off x="11429999" y="6427156"/>
            <a:ext cx="447675" cy="261610"/>
          </a:xfrm>
          <a:prstGeom prst="rect">
            <a:avLst/>
          </a:prstGeom>
          <a:noFill/>
        </p:spPr>
        <p:txBody>
          <a:bodyPr wrap="square" rtlCol="0">
            <a:spAutoFit/>
          </a:bodyPr>
          <a:lstStyle/>
          <a:p>
            <a:pPr algn="r"/>
            <a:fld id="{E4BCDB30-AFBE-440D-ABBC-BDB84AF4EF47}" type="slidenum">
              <a:rPr lang="sv-SE" sz="1100" i="0" smtClean="0">
                <a:solidFill>
                  <a:schemeClr val="accent5">
                    <a:lumMod val="75000"/>
                  </a:schemeClr>
                </a:solidFill>
              </a:rPr>
              <a:pPr algn="r"/>
              <a:t>‹#›</a:t>
            </a:fld>
            <a:endParaRPr lang="sv-SE" sz="1100" i="0">
              <a:solidFill>
                <a:schemeClr val="accent5">
                  <a:lumMod val="75000"/>
                </a:schemeClr>
              </a:solidFill>
            </a:endParaRPr>
          </a:p>
        </p:txBody>
      </p:sp>
      <p:cxnSp>
        <p:nvCxnSpPr>
          <p:cNvPr id="11" name="Rak koppling 10"/>
          <p:cNvCxnSpPr/>
          <p:nvPr userDrawn="1"/>
        </p:nvCxnSpPr>
        <p:spPr>
          <a:xfrm flipV="1">
            <a:off x="2111613" y="6553200"/>
            <a:ext cx="9305925" cy="23811"/>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89876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utan symbol">
    <p:spTree>
      <p:nvGrpSpPr>
        <p:cNvPr id="1" name=""/>
        <p:cNvGrpSpPr/>
        <p:nvPr/>
      </p:nvGrpSpPr>
      <p:grpSpPr>
        <a:xfrm>
          <a:off x="0" y="0"/>
          <a:ext cx="0" cy="0"/>
          <a:chOff x="0" y="0"/>
          <a:chExt cx="0" cy="0"/>
        </a:xfrm>
      </p:grpSpPr>
      <p:sp>
        <p:nvSpPr>
          <p:cNvPr id="3" name="Likbent triangel 2"/>
          <p:cNvSpPr/>
          <p:nvPr userDrawn="1"/>
        </p:nvSpPr>
        <p:spPr>
          <a:xfrm rot="5400000">
            <a:off x="-61739" y="636039"/>
            <a:ext cx="785251" cy="661772"/>
          </a:xfrm>
          <a:prstGeom prst="triangle">
            <a:avLst/>
          </a:prstGeom>
          <a:solidFill>
            <a:srgbClr val="E3462C"/>
          </a:solidFill>
          <a:ln w="44450"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sv-SE"/>
          </a:p>
        </p:txBody>
      </p:sp>
      <p:sp>
        <p:nvSpPr>
          <p:cNvPr id="5" name="Platshållare för text 4"/>
          <p:cNvSpPr>
            <a:spLocks noGrp="1"/>
          </p:cNvSpPr>
          <p:nvPr>
            <p:ph type="body" sz="quarter" idx="10" hasCustomPrompt="1"/>
          </p:nvPr>
        </p:nvSpPr>
        <p:spPr>
          <a:xfrm>
            <a:off x="838200" y="1847850"/>
            <a:ext cx="10515600" cy="4552949"/>
          </a:xfrm>
        </p:spPr>
        <p:txBody>
          <a:bodyPr/>
          <a:lstStyle>
            <a:lvl1pPr>
              <a:defRPr/>
            </a:lvl1pPr>
          </a:lstStyle>
          <a:p>
            <a:pPr lvl="0"/>
            <a:r>
              <a:rPr lang="sv-SE"/>
              <a:t>Innehåll</a:t>
            </a:r>
          </a:p>
          <a:p>
            <a:pPr lvl="1"/>
            <a:r>
              <a:rPr lang="sv-SE"/>
              <a:t>Nivå två</a:t>
            </a:r>
          </a:p>
          <a:p>
            <a:pPr lvl="2"/>
            <a:r>
              <a:rPr lang="sv-SE"/>
              <a:t>Nivå tre</a:t>
            </a:r>
          </a:p>
          <a:p>
            <a:pPr lvl="3"/>
            <a:r>
              <a:rPr lang="sv-SE"/>
              <a:t>Nivå fyra</a:t>
            </a:r>
          </a:p>
          <a:p>
            <a:pPr lvl="4"/>
            <a:r>
              <a:rPr lang="sv-SE"/>
              <a:t>Nivå fem</a:t>
            </a:r>
          </a:p>
        </p:txBody>
      </p:sp>
      <p:sp>
        <p:nvSpPr>
          <p:cNvPr id="7" name="Rubrik 6"/>
          <p:cNvSpPr>
            <a:spLocks noGrp="1"/>
          </p:cNvSpPr>
          <p:nvPr>
            <p:ph type="title" hasCustomPrompt="1"/>
          </p:nvPr>
        </p:nvSpPr>
        <p:spPr/>
        <p:txBody>
          <a:bodyPr/>
          <a:lstStyle>
            <a:lvl1pPr>
              <a:defRPr/>
            </a:lvl1pPr>
          </a:lstStyle>
          <a:p>
            <a:r>
              <a:rPr lang="sv-SE"/>
              <a:t>Sidrubrik</a:t>
            </a:r>
          </a:p>
        </p:txBody>
      </p:sp>
      <p:sp>
        <p:nvSpPr>
          <p:cNvPr id="6" name="textruta 5"/>
          <p:cNvSpPr txBox="1"/>
          <p:nvPr userDrawn="1"/>
        </p:nvSpPr>
        <p:spPr>
          <a:xfrm>
            <a:off x="161925" y="6427156"/>
            <a:ext cx="1885950" cy="261610"/>
          </a:xfrm>
          <a:prstGeom prst="rect">
            <a:avLst/>
          </a:prstGeom>
          <a:noFill/>
        </p:spPr>
        <p:txBody>
          <a:bodyPr wrap="square" rtlCol="0">
            <a:spAutoFit/>
          </a:bodyPr>
          <a:lstStyle/>
          <a:p>
            <a:r>
              <a:rPr lang="sv-SE" sz="1100" i="0" u="none">
                <a:solidFill>
                  <a:schemeClr val="accent5">
                    <a:lumMod val="75000"/>
                  </a:schemeClr>
                </a:solidFill>
              </a:rPr>
              <a:t>Svensk nationell</a:t>
            </a:r>
            <a:r>
              <a:rPr lang="sv-SE" sz="1100" i="0" u="none" baseline="0">
                <a:solidFill>
                  <a:schemeClr val="accent5">
                    <a:lumMod val="75000"/>
                  </a:schemeClr>
                </a:solidFill>
              </a:rPr>
              <a:t> datatjänst</a:t>
            </a:r>
            <a:endParaRPr lang="sv-SE" sz="1100" i="0" u="none">
              <a:solidFill>
                <a:schemeClr val="accent5">
                  <a:lumMod val="75000"/>
                </a:schemeClr>
              </a:solidFill>
            </a:endParaRPr>
          </a:p>
        </p:txBody>
      </p:sp>
      <p:sp>
        <p:nvSpPr>
          <p:cNvPr id="8" name="textruta 7"/>
          <p:cNvSpPr txBox="1"/>
          <p:nvPr userDrawn="1"/>
        </p:nvSpPr>
        <p:spPr>
          <a:xfrm>
            <a:off x="11429999" y="6427156"/>
            <a:ext cx="447675" cy="261610"/>
          </a:xfrm>
          <a:prstGeom prst="rect">
            <a:avLst/>
          </a:prstGeom>
          <a:noFill/>
        </p:spPr>
        <p:txBody>
          <a:bodyPr wrap="square" rtlCol="0">
            <a:spAutoFit/>
          </a:bodyPr>
          <a:lstStyle/>
          <a:p>
            <a:pPr algn="r"/>
            <a:fld id="{E4BCDB30-AFBE-440D-ABBC-BDB84AF4EF47}" type="slidenum">
              <a:rPr lang="sv-SE" sz="1100" i="0" smtClean="0">
                <a:solidFill>
                  <a:schemeClr val="accent5">
                    <a:lumMod val="75000"/>
                  </a:schemeClr>
                </a:solidFill>
              </a:rPr>
              <a:pPr algn="r"/>
              <a:t>‹#›</a:t>
            </a:fld>
            <a:endParaRPr lang="sv-SE" sz="1100" i="0">
              <a:solidFill>
                <a:schemeClr val="accent5">
                  <a:lumMod val="75000"/>
                </a:schemeClr>
              </a:solidFill>
            </a:endParaRPr>
          </a:p>
        </p:txBody>
      </p:sp>
      <p:cxnSp>
        <p:nvCxnSpPr>
          <p:cNvPr id="9" name="Rak koppling 8"/>
          <p:cNvCxnSpPr/>
          <p:nvPr userDrawn="1"/>
        </p:nvCxnSpPr>
        <p:spPr>
          <a:xfrm flipV="1">
            <a:off x="2111613" y="6553200"/>
            <a:ext cx="9305925" cy="23811"/>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855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snittssida med rubrik och symbo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3162927"/>
            <a:ext cx="10515600" cy="1325563"/>
          </a:xfrm>
        </p:spPr>
        <p:txBody>
          <a:bodyPr/>
          <a:lstStyle>
            <a:lvl1pPr>
              <a:defRPr/>
            </a:lvl1pPr>
          </a:lstStyle>
          <a:p>
            <a:r>
              <a:rPr lang="sv-SE"/>
              <a:t>Avsnittsrubrik</a:t>
            </a:r>
          </a:p>
        </p:txBody>
      </p:sp>
      <p:sp>
        <p:nvSpPr>
          <p:cNvPr id="8" name="Likbent triangel 7"/>
          <p:cNvSpPr/>
          <p:nvPr userDrawn="1"/>
        </p:nvSpPr>
        <p:spPr>
          <a:xfrm rot="5400000">
            <a:off x="-61739" y="3488421"/>
            <a:ext cx="785251" cy="661772"/>
          </a:xfrm>
          <a:prstGeom prst="triangle">
            <a:avLst/>
          </a:prstGeom>
          <a:solidFill>
            <a:srgbClr val="E3462C"/>
          </a:solidFill>
          <a:ln w="44450"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sv-SE"/>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7152" y="2969623"/>
            <a:ext cx="4043557" cy="3893059"/>
          </a:xfrm>
          <a:prstGeom prst="rect">
            <a:avLst/>
          </a:prstGeom>
        </p:spPr>
      </p:pic>
      <p:sp>
        <p:nvSpPr>
          <p:cNvPr id="9" name="textruta 8"/>
          <p:cNvSpPr txBox="1"/>
          <p:nvPr userDrawn="1"/>
        </p:nvSpPr>
        <p:spPr>
          <a:xfrm>
            <a:off x="161925" y="6427156"/>
            <a:ext cx="1885950" cy="261610"/>
          </a:xfrm>
          <a:prstGeom prst="rect">
            <a:avLst/>
          </a:prstGeom>
          <a:noFill/>
        </p:spPr>
        <p:txBody>
          <a:bodyPr wrap="square" rtlCol="0">
            <a:spAutoFit/>
          </a:bodyPr>
          <a:lstStyle/>
          <a:p>
            <a:r>
              <a:rPr lang="sv-SE" sz="1100" i="0" u="none">
                <a:solidFill>
                  <a:schemeClr val="accent5">
                    <a:lumMod val="75000"/>
                  </a:schemeClr>
                </a:solidFill>
              </a:rPr>
              <a:t>Svensk nationell</a:t>
            </a:r>
            <a:r>
              <a:rPr lang="sv-SE" sz="1100" i="0" u="none" baseline="0">
                <a:solidFill>
                  <a:schemeClr val="accent5">
                    <a:lumMod val="75000"/>
                  </a:schemeClr>
                </a:solidFill>
              </a:rPr>
              <a:t> datatjänst</a:t>
            </a:r>
            <a:endParaRPr lang="sv-SE" sz="1100" i="0" u="none">
              <a:solidFill>
                <a:schemeClr val="accent5">
                  <a:lumMod val="75000"/>
                </a:schemeClr>
              </a:solidFill>
            </a:endParaRPr>
          </a:p>
        </p:txBody>
      </p:sp>
      <p:sp>
        <p:nvSpPr>
          <p:cNvPr id="10" name="textruta 9"/>
          <p:cNvSpPr txBox="1"/>
          <p:nvPr userDrawn="1"/>
        </p:nvSpPr>
        <p:spPr>
          <a:xfrm>
            <a:off x="11429999" y="6427156"/>
            <a:ext cx="447675" cy="261610"/>
          </a:xfrm>
          <a:prstGeom prst="rect">
            <a:avLst/>
          </a:prstGeom>
          <a:noFill/>
        </p:spPr>
        <p:txBody>
          <a:bodyPr wrap="square" rtlCol="0">
            <a:spAutoFit/>
          </a:bodyPr>
          <a:lstStyle/>
          <a:p>
            <a:pPr algn="r"/>
            <a:fld id="{E4BCDB30-AFBE-440D-ABBC-BDB84AF4EF47}" type="slidenum">
              <a:rPr lang="sv-SE" sz="1100" i="0" smtClean="0">
                <a:solidFill>
                  <a:schemeClr val="accent5">
                    <a:lumMod val="75000"/>
                  </a:schemeClr>
                </a:solidFill>
              </a:rPr>
              <a:pPr algn="r"/>
              <a:t>‹#›</a:t>
            </a:fld>
            <a:endParaRPr lang="sv-SE" sz="1100" i="0">
              <a:solidFill>
                <a:schemeClr val="accent5">
                  <a:lumMod val="75000"/>
                </a:schemeClr>
              </a:solidFill>
            </a:endParaRPr>
          </a:p>
        </p:txBody>
      </p:sp>
      <p:cxnSp>
        <p:nvCxnSpPr>
          <p:cNvPr id="11" name="Rak koppling 10"/>
          <p:cNvCxnSpPr/>
          <p:nvPr userDrawn="1"/>
        </p:nvCxnSpPr>
        <p:spPr>
          <a:xfrm flipV="1">
            <a:off x="2111613" y="6553200"/>
            <a:ext cx="9305925" cy="23811"/>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98623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m slide med symbol">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7152" y="2969623"/>
            <a:ext cx="4043557" cy="3893059"/>
          </a:xfrm>
          <a:prstGeom prst="rect">
            <a:avLst/>
          </a:prstGeom>
        </p:spPr>
      </p:pic>
      <p:sp>
        <p:nvSpPr>
          <p:cNvPr id="5" name="textruta 4"/>
          <p:cNvSpPr txBox="1"/>
          <p:nvPr userDrawn="1"/>
        </p:nvSpPr>
        <p:spPr>
          <a:xfrm>
            <a:off x="161925" y="6427156"/>
            <a:ext cx="1885950" cy="261610"/>
          </a:xfrm>
          <a:prstGeom prst="rect">
            <a:avLst/>
          </a:prstGeom>
          <a:noFill/>
        </p:spPr>
        <p:txBody>
          <a:bodyPr wrap="square" rtlCol="0">
            <a:spAutoFit/>
          </a:bodyPr>
          <a:lstStyle/>
          <a:p>
            <a:r>
              <a:rPr lang="sv-SE" sz="1100" i="0" u="none">
                <a:solidFill>
                  <a:schemeClr val="accent5">
                    <a:lumMod val="75000"/>
                  </a:schemeClr>
                </a:solidFill>
              </a:rPr>
              <a:t>Svensk nationell</a:t>
            </a:r>
            <a:r>
              <a:rPr lang="sv-SE" sz="1100" i="0" u="none" baseline="0">
                <a:solidFill>
                  <a:schemeClr val="accent5">
                    <a:lumMod val="75000"/>
                  </a:schemeClr>
                </a:solidFill>
              </a:rPr>
              <a:t> datatjänst</a:t>
            </a:r>
            <a:endParaRPr lang="sv-SE" sz="1100" i="0" u="none">
              <a:solidFill>
                <a:schemeClr val="accent5">
                  <a:lumMod val="75000"/>
                </a:schemeClr>
              </a:solidFill>
            </a:endParaRPr>
          </a:p>
        </p:txBody>
      </p:sp>
      <p:sp>
        <p:nvSpPr>
          <p:cNvPr id="6" name="textruta 5"/>
          <p:cNvSpPr txBox="1"/>
          <p:nvPr userDrawn="1"/>
        </p:nvSpPr>
        <p:spPr>
          <a:xfrm>
            <a:off x="11429999" y="6427156"/>
            <a:ext cx="447675" cy="261610"/>
          </a:xfrm>
          <a:prstGeom prst="rect">
            <a:avLst/>
          </a:prstGeom>
          <a:noFill/>
        </p:spPr>
        <p:txBody>
          <a:bodyPr wrap="square" rtlCol="0">
            <a:spAutoFit/>
          </a:bodyPr>
          <a:lstStyle/>
          <a:p>
            <a:pPr algn="r"/>
            <a:fld id="{E4BCDB30-AFBE-440D-ABBC-BDB84AF4EF47}" type="slidenum">
              <a:rPr lang="sv-SE" sz="1100" i="0" smtClean="0">
                <a:solidFill>
                  <a:schemeClr val="accent5">
                    <a:lumMod val="75000"/>
                  </a:schemeClr>
                </a:solidFill>
              </a:rPr>
              <a:pPr algn="r"/>
              <a:t>‹#›</a:t>
            </a:fld>
            <a:endParaRPr lang="sv-SE" sz="1100" i="0">
              <a:solidFill>
                <a:schemeClr val="accent5">
                  <a:lumMod val="75000"/>
                </a:schemeClr>
              </a:solidFill>
            </a:endParaRPr>
          </a:p>
        </p:txBody>
      </p:sp>
      <p:cxnSp>
        <p:nvCxnSpPr>
          <p:cNvPr id="7" name="Rak koppling 6"/>
          <p:cNvCxnSpPr/>
          <p:nvPr userDrawn="1"/>
        </p:nvCxnSpPr>
        <p:spPr>
          <a:xfrm flipV="1">
            <a:off x="2111613" y="6553200"/>
            <a:ext cx="9305925" cy="23811"/>
          </a:xfrm>
          <a:prstGeom prst="line">
            <a:avLst/>
          </a:prstGeom>
          <a:ln w="31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751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sta slide">
    <p:spTree>
      <p:nvGrpSpPr>
        <p:cNvPr id="1" name=""/>
        <p:cNvGrpSpPr/>
        <p:nvPr/>
      </p:nvGrpSpPr>
      <p:grpSpPr>
        <a:xfrm>
          <a:off x="0" y="0"/>
          <a:ext cx="0" cy="0"/>
          <a:chOff x="0" y="0"/>
          <a:chExt cx="0" cy="0"/>
        </a:xfrm>
      </p:grpSpPr>
      <p:sp>
        <p:nvSpPr>
          <p:cNvPr id="3" name="Rektangel 2"/>
          <p:cNvSpPr/>
          <p:nvPr userDrawn="1"/>
        </p:nvSpPr>
        <p:spPr>
          <a:xfrm>
            <a:off x="0" y="0"/>
            <a:ext cx="12192000" cy="1828801"/>
          </a:xfrm>
          <a:prstGeom prst="rect">
            <a:avLst/>
          </a:prstGeom>
          <a:solidFill>
            <a:srgbClr val="498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p:cNvSpPr/>
          <p:nvPr userDrawn="1"/>
        </p:nvSpPr>
        <p:spPr>
          <a:xfrm>
            <a:off x="6362998" y="1828799"/>
            <a:ext cx="5829001" cy="4390845"/>
          </a:xfrm>
          <a:prstGeom prst="rect">
            <a:avLst/>
          </a:prstGeom>
          <a:solidFill>
            <a:srgbClr val="1E3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Likbent triangel 4"/>
          <p:cNvSpPr/>
          <p:nvPr userDrawn="1"/>
        </p:nvSpPr>
        <p:spPr>
          <a:xfrm rot="5400000" flipV="1">
            <a:off x="11030019" y="2676980"/>
            <a:ext cx="1261137" cy="1062826"/>
          </a:xfrm>
          <a:prstGeom prst="triangle">
            <a:avLst/>
          </a:prstGeom>
          <a:solidFill>
            <a:srgbClr val="E3462C"/>
          </a:solidFill>
          <a:ln w="44450" cap="rnd">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p:cNvSpPr/>
          <p:nvPr userDrawn="1"/>
        </p:nvSpPr>
        <p:spPr>
          <a:xfrm>
            <a:off x="4087369" y="1828800"/>
            <a:ext cx="2275630" cy="2816352"/>
          </a:xfrm>
          <a:prstGeom prst="rect">
            <a:avLst/>
          </a:prstGeom>
          <a:solidFill>
            <a:srgbClr val="C6D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936" y="6148435"/>
            <a:ext cx="2121726" cy="543523"/>
          </a:xfrm>
          <a:prstGeom prst="rect">
            <a:avLst/>
          </a:prstGeom>
        </p:spPr>
      </p:pic>
      <p:sp>
        <p:nvSpPr>
          <p:cNvPr id="2" name="Rubrik 1"/>
          <p:cNvSpPr>
            <a:spLocks noGrp="1"/>
          </p:cNvSpPr>
          <p:nvPr>
            <p:ph type="title" hasCustomPrompt="1"/>
          </p:nvPr>
        </p:nvSpPr>
        <p:spPr>
          <a:xfrm>
            <a:off x="9047181" y="2867025"/>
            <a:ext cx="1996268" cy="714376"/>
          </a:xfrm>
        </p:spPr>
        <p:txBody>
          <a:bodyPr/>
          <a:lstStyle>
            <a:lvl1pPr>
              <a:defRPr>
                <a:solidFill>
                  <a:schemeClr val="bg1"/>
                </a:solidFill>
              </a:defRPr>
            </a:lvl1pPr>
          </a:lstStyle>
          <a:p>
            <a:r>
              <a:rPr lang="sv-SE"/>
              <a:t>Slutord</a:t>
            </a:r>
          </a:p>
        </p:txBody>
      </p:sp>
      <p:sp>
        <p:nvSpPr>
          <p:cNvPr id="11" name="Platshållare för text 10"/>
          <p:cNvSpPr>
            <a:spLocks noGrp="1"/>
          </p:cNvSpPr>
          <p:nvPr>
            <p:ph type="body" sz="quarter" idx="10" hasCustomPrompt="1"/>
          </p:nvPr>
        </p:nvSpPr>
        <p:spPr>
          <a:xfrm>
            <a:off x="9047181" y="3803349"/>
            <a:ext cx="2066925" cy="733140"/>
          </a:xfrm>
        </p:spPr>
        <p:txBody>
          <a:bodyPr/>
          <a:lstStyle>
            <a:lvl1pPr marL="0" indent="0">
              <a:buNone/>
              <a:defRPr sz="1400">
                <a:solidFill>
                  <a:schemeClr val="bg1"/>
                </a:solidFill>
              </a:defRPr>
            </a:lvl1pPr>
            <a:lvl2pPr marL="266700" indent="0" algn="l">
              <a:buNone/>
              <a:defRPr/>
            </a:lvl2pPr>
          </a:lstStyle>
          <a:p>
            <a:pPr lvl="0"/>
            <a:r>
              <a:rPr lang="sv-SE"/>
              <a:t>Namn</a:t>
            </a:r>
          </a:p>
        </p:txBody>
      </p:sp>
      <p:sp>
        <p:nvSpPr>
          <p:cNvPr id="13" name="Platshållare för text 12"/>
          <p:cNvSpPr>
            <a:spLocks noGrp="1"/>
          </p:cNvSpPr>
          <p:nvPr>
            <p:ph type="body" sz="quarter" idx="11" hasCustomPrompt="1"/>
          </p:nvPr>
        </p:nvSpPr>
        <p:spPr>
          <a:xfrm>
            <a:off x="9047180" y="4755565"/>
            <a:ext cx="2066925" cy="438434"/>
          </a:xfrm>
        </p:spPr>
        <p:txBody>
          <a:bodyPr>
            <a:normAutofit/>
          </a:bodyPr>
          <a:lstStyle>
            <a:lvl1pPr marL="0" indent="0">
              <a:buNone/>
              <a:defRPr sz="1050" i="1">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sv-SE"/>
              <a:t>E-post</a:t>
            </a:r>
          </a:p>
        </p:txBody>
      </p:sp>
      <p:sp>
        <p:nvSpPr>
          <p:cNvPr id="15" name="Platshållare för text 14"/>
          <p:cNvSpPr>
            <a:spLocks noGrp="1"/>
          </p:cNvSpPr>
          <p:nvPr>
            <p:ph type="body" sz="quarter" idx="12" hasCustomPrompt="1"/>
          </p:nvPr>
        </p:nvSpPr>
        <p:spPr>
          <a:xfrm>
            <a:off x="9047181" y="5241624"/>
            <a:ext cx="2066925" cy="352425"/>
          </a:xfrm>
        </p:spPr>
        <p:txBody>
          <a:bodyPr>
            <a:noAutofit/>
          </a:bodyPr>
          <a:lstStyle>
            <a:lvl1pPr marL="0" indent="0">
              <a:buNone/>
              <a:defRPr sz="1050" i="1">
                <a:solidFill>
                  <a:schemeClr val="bg1"/>
                </a:solidFill>
              </a:defRPr>
            </a:lvl1pPr>
          </a:lstStyle>
          <a:p>
            <a:pPr lvl="0"/>
            <a:r>
              <a:rPr lang="sv-SE"/>
              <a:t>Hemsida</a:t>
            </a:r>
          </a:p>
        </p:txBody>
      </p:sp>
      <p:sp>
        <p:nvSpPr>
          <p:cNvPr id="12" name="Rektangel 11"/>
          <p:cNvSpPr/>
          <p:nvPr userDrawn="1"/>
        </p:nvSpPr>
        <p:spPr>
          <a:xfrm>
            <a:off x="2346510" y="6441592"/>
            <a:ext cx="9803329" cy="253916"/>
          </a:xfrm>
          <a:prstGeom prst="rect">
            <a:avLst/>
          </a:prstGeom>
        </p:spPr>
        <p:txBody>
          <a:bodyPr wrap="square">
            <a:spAutoFit/>
          </a:bodyPr>
          <a:lstStyle/>
          <a:p>
            <a:pPr algn="ct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Göteborgs</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universitet   -   Chalmers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tekniska</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högskola</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Karolinska</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Institutet</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Kungliga</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Tekniska</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högskolan</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Lunds</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universitet   - </a:t>
            </a:r>
            <a:r>
              <a:rPr lang="en-GB" sz="1050" baseline="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Stockholms</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universitet   -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Sveriges</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lantbruksuniversitet</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   </a:t>
            </a:r>
            <a:r>
              <a:rPr lang="en-GB" sz="1050" baseline="30000" err="1">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Umeå</a:t>
            </a:r>
            <a:r>
              <a:rPr lang="en-GB" sz="1050" baseline="3000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 universitet   -   Uppsala universitet</a:t>
            </a:r>
          </a:p>
        </p:txBody>
      </p:sp>
    </p:spTree>
    <p:extLst>
      <p:ext uri="{BB962C8B-B14F-4D97-AF65-F5344CB8AC3E}">
        <p14:creationId xmlns:p14="http://schemas.microsoft.com/office/powerpoint/2010/main" val="219842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latshållare för datum 3"/>
          <p:cNvSpPr>
            <a:spLocks noGrp="1"/>
          </p:cNvSpPr>
          <p:nvPr>
            <p:ph type="dt" sz="half" idx="10"/>
          </p:nvPr>
        </p:nvSpPr>
        <p:spPr>
          <a:xfrm>
            <a:off x="838200" y="6356350"/>
            <a:ext cx="2743200" cy="365125"/>
          </a:xfrm>
          <a:prstGeom prst="rect">
            <a:avLst/>
          </a:prstGeom>
        </p:spPr>
        <p:txBody>
          <a:bodyPr/>
          <a:lstStyle/>
          <a:p>
            <a:fld id="{A7DD3E8E-65A1-487C-B2D5-63E276E09175}" type="datetimeFigureOut">
              <a:rPr lang="sv-SE" smtClean="0"/>
              <a:t>2026-05-25</a:t>
            </a:fld>
            <a:endParaRPr lang="sv-SE"/>
          </a:p>
        </p:txBody>
      </p:sp>
      <p:sp>
        <p:nvSpPr>
          <p:cNvPr id="5" name="Platshållare för sidfot 4"/>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7B4EA011-58C4-44DC-84B1-FAEE919DBCE6}" type="slidenum">
              <a:rPr lang="sv-SE" smtClean="0"/>
              <a:t>‹#›</a:t>
            </a:fld>
            <a:endParaRPr lang="sv-SE"/>
          </a:p>
        </p:txBody>
      </p:sp>
    </p:spTree>
    <p:extLst>
      <p:ext uri="{BB962C8B-B14F-4D97-AF65-F5344CB8AC3E}">
        <p14:creationId xmlns:p14="http://schemas.microsoft.com/office/powerpoint/2010/main" val="316292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a:t>Click to edit Master title style</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Platshållare för datum 4"/>
          <p:cNvSpPr>
            <a:spLocks noGrp="1"/>
          </p:cNvSpPr>
          <p:nvPr>
            <p:ph type="dt" sz="half" idx="10"/>
          </p:nvPr>
        </p:nvSpPr>
        <p:spPr>
          <a:xfrm>
            <a:off x="838200" y="6356350"/>
            <a:ext cx="2743200" cy="365125"/>
          </a:xfrm>
          <a:prstGeom prst="rect">
            <a:avLst/>
          </a:prstGeom>
        </p:spPr>
        <p:txBody>
          <a:bodyPr/>
          <a:lstStyle/>
          <a:p>
            <a:fld id="{A7DD3E8E-65A1-487C-B2D5-63E276E09175}" type="datetimeFigureOut">
              <a:rPr lang="sv-SE" smtClean="0"/>
              <a:t>2026-05-25</a:t>
            </a:fld>
            <a:endParaRPr lang="sv-SE"/>
          </a:p>
        </p:txBody>
      </p:sp>
      <p:sp>
        <p:nvSpPr>
          <p:cNvPr id="6" name="Platshållare för sidfot 5"/>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Platshållare för bildnummer 6"/>
          <p:cNvSpPr>
            <a:spLocks noGrp="1"/>
          </p:cNvSpPr>
          <p:nvPr>
            <p:ph type="sldNum" sz="quarter" idx="12"/>
          </p:nvPr>
        </p:nvSpPr>
        <p:spPr>
          <a:xfrm>
            <a:off x="8610600" y="6356350"/>
            <a:ext cx="2743200" cy="365125"/>
          </a:xfrm>
          <a:prstGeom prst="rect">
            <a:avLst/>
          </a:prstGeom>
        </p:spPr>
        <p:txBody>
          <a:bodyPr/>
          <a:lstStyle/>
          <a:p>
            <a:fld id="{7B4EA011-58C4-44DC-84B1-FAEE919DBCE6}" type="slidenum">
              <a:rPr lang="sv-SE" smtClean="0"/>
              <a:t>‹#›</a:t>
            </a:fld>
            <a:endParaRPr lang="sv-SE"/>
          </a:p>
        </p:txBody>
      </p:sp>
    </p:spTree>
    <p:extLst>
      <p:ext uri="{BB962C8B-B14F-4D97-AF65-F5344CB8AC3E}">
        <p14:creationId xmlns:p14="http://schemas.microsoft.com/office/powerpoint/2010/main" val="2081267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Platshållare för innehåll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latshållare för innehåll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Platshållare för datum 6"/>
          <p:cNvSpPr>
            <a:spLocks noGrp="1"/>
          </p:cNvSpPr>
          <p:nvPr>
            <p:ph type="dt" sz="half" idx="10"/>
          </p:nvPr>
        </p:nvSpPr>
        <p:spPr>
          <a:xfrm>
            <a:off x="838200" y="6356350"/>
            <a:ext cx="2743200" cy="365125"/>
          </a:xfrm>
          <a:prstGeom prst="rect">
            <a:avLst/>
          </a:prstGeom>
        </p:spPr>
        <p:txBody>
          <a:bodyPr/>
          <a:lstStyle/>
          <a:p>
            <a:fld id="{A7DD3E8E-65A1-487C-B2D5-63E276E09175}" type="datetimeFigureOut">
              <a:rPr lang="sv-SE" smtClean="0"/>
              <a:t>2026-05-25</a:t>
            </a:fld>
            <a:endParaRPr lang="sv-SE"/>
          </a:p>
        </p:txBody>
      </p:sp>
      <p:sp>
        <p:nvSpPr>
          <p:cNvPr id="8" name="Platshållare för sidfot 7"/>
          <p:cNvSpPr>
            <a:spLocks noGrp="1"/>
          </p:cNvSpPr>
          <p:nvPr>
            <p:ph type="ftr" sz="quarter" idx="11"/>
          </p:nvPr>
        </p:nvSpPr>
        <p:spPr>
          <a:xfrm>
            <a:off x="4038600" y="6356350"/>
            <a:ext cx="4114800" cy="365125"/>
          </a:xfrm>
          <a:prstGeom prst="rect">
            <a:avLst/>
          </a:prstGeom>
        </p:spPr>
        <p:txBody>
          <a:bodyPr/>
          <a:lstStyle/>
          <a:p>
            <a:endParaRPr lang="sv-SE"/>
          </a:p>
        </p:txBody>
      </p:sp>
      <p:sp>
        <p:nvSpPr>
          <p:cNvPr id="9" name="Platshållare för bildnummer 8"/>
          <p:cNvSpPr>
            <a:spLocks noGrp="1"/>
          </p:cNvSpPr>
          <p:nvPr>
            <p:ph type="sldNum" sz="quarter" idx="12"/>
          </p:nvPr>
        </p:nvSpPr>
        <p:spPr>
          <a:xfrm>
            <a:off x="8610600" y="6356350"/>
            <a:ext cx="2743200" cy="365125"/>
          </a:xfrm>
          <a:prstGeom prst="rect">
            <a:avLst/>
          </a:prstGeom>
        </p:spPr>
        <p:txBody>
          <a:bodyPr/>
          <a:lstStyle/>
          <a:p>
            <a:fld id="{7B4EA011-58C4-44DC-84B1-FAEE919DBCE6}" type="slidenum">
              <a:rPr lang="sv-SE" smtClean="0"/>
              <a:t>‹#›</a:t>
            </a:fld>
            <a:endParaRPr lang="sv-SE"/>
          </a:p>
        </p:txBody>
      </p:sp>
    </p:spTree>
    <p:extLst>
      <p:ext uri="{BB962C8B-B14F-4D97-AF65-F5344CB8AC3E}">
        <p14:creationId xmlns:p14="http://schemas.microsoft.com/office/powerpoint/2010/main" val="1884760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35149"/>
            <a:ext cx="10515600" cy="4546601"/>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sidfot 8"/>
          <p:cNvSpPr>
            <a:spLocks noGrp="1"/>
          </p:cNvSpPr>
          <p:nvPr>
            <p:ph type="ftr" sz="quarter" idx="3"/>
          </p:nvPr>
        </p:nvSpPr>
        <p:spPr>
          <a:xfrm>
            <a:off x="838200" y="6400799"/>
            <a:ext cx="10515600" cy="327023"/>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Tree>
    <p:extLst>
      <p:ext uri="{BB962C8B-B14F-4D97-AF65-F5344CB8AC3E}">
        <p14:creationId xmlns:p14="http://schemas.microsoft.com/office/powerpoint/2010/main" val="24647409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6" r:id="rId4"/>
    <p:sldLayoutId id="2147483675" r:id="rId5"/>
    <p:sldLayoutId id="214748367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7" r:id="rId16"/>
    <p:sldLayoutId id="2147483678" r:id="rId17"/>
    <p:sldLayoutId id="2147483679" r:id="rId18"/>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400" kern="1200">
          <a:solidFill>
            <a:schemeClr val="tx1"/>
          </a:solidFill>
          <a:latin typeface="+mn-lt"/>
          <a:ea typeface="+mn-ea"/>
          <a:cs typeface="+mn-cs"/>
        </a:defRPr>
      </a:lvl1pPr>
      <a:lvl2pPr marL="447675" indent="-180975"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714375" indent="-171450" algn="l" defTabSz="914400" rtl="0" eaLnBrk="1" latinLnBrk="0" hangingPunct="1">
        <a:lnSpc>
          <a:spcPct val="100000"/>
        </a:lnSpc>
        <a:spcBef>
          <a:spcPts val="500"/>
        </a:spcBef>
        <a:buClr>
          <a:schemeClr val="accent3"/>
        </a:buClr>
        <a:buFont typeface="Arial" panose="020B0604020202020204" pitchFamily="34" charset="0"/>
        <a:buChar char="•"/>
        <a:tabLst>
          <a:tab pos="714375" algn="l"/>
        </a:tabLst>
        <a:defRPr sz="1400" kern="1200">
          <a:solidFill>
            <a:schemeClr val="tx1"/>
          </a:solidFill>
          <a:latin typeface="+mn-lt"/>
          <a:ea typeface="+mn-ea"/>
          <a:cs typeface="+mn-cs"/>
        </a:defRPr>
      </a:lvl3pPr>
      <a:lvl4pPr marL="990600" indent="-180975" algn="l" defTabSz="914400" rtl="0" eaLnBrk="1" latinLnBrk="0" hangingPunct="1">
        <a:lnSpc>
          <a:spcPct val="1000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4pPr>
      <a:lvl5pPr marL="1257300" indent="-180975" algn="l" defTabSz="914400" rtl="0" eaLnBrk="1" latinLnBrk="0" hangingPunct="1">
        <a:lnSpc>
          <a:spcPct val="1000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hyperlink" Target="https://fega.nbis.se/submission/complying-with-gdpr.html" TargetMode="External"/><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s://snd.se/en/doris-researchers/describe-and-share-data-doris/data-personal-information-dori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hyperlink" Target="https://www.riksdagen.se/sv/dokument-och-lagar/dokument/svensk-forfattningssamling/offentlighets-och-sekretesslag-2009400_sfs-2009-400/"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hyperlink" Target="https://osf.io/tvyxz/overview"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doi.org/10.57804/kb93-d027"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162050" y="847726"/>
            <a:ext cx="7753350" cy="712850"/>
          </a:xfrm>
        </p:spPr>
        <p:txBody>
          <a:bodyPr>
            <a:normAutofit/>
          </a:bodyPr>
          <a:lstStyle/>
          <a:p>
            <a:r>
              <a:rPr lang="sv-SE" err="1"/>
              <a:t>Open</a:t>
            </a:r>
            <a:r>
              <a:rPr lang="sv-SE"/>
              <a:t> access to research data.</a:t>
            </a:r>
            <a:endParaRPr lang="en-GB" sz="3600" noProof="0"/>
          </a:p>
        </p:txBody>
      </p:sp>
      <p:sp>
        <p:nvSpPr>
          <p:cNvPr id="3" name="Underrubrik 2"/>
          <p:cNvSpPr>
            <a:spLocks noGrp="1"/>
          </p:cNvSpPr>
          <p:nvPr>
            <p:ph type="subTitle" idx="1"/>
          </p:nvPr>
        </p:nvSpPr>
        <p:spPr>
          <a:xfrm>
            <a:off x="1162050" y="2675000"/>
            <a:ext cx="5124450" cy="751832"/>
          </a:xfrm>
        </p:spPr>
        <p:txBody>
          <a:bodyPr>
            <a:normAutofit/>
          </a:bodyPr>
          <a:lstStyle/>
          <a:p>
            <a:r>
              <a:rPr lang="en-GB" noProof="0" dirty="0"/>
              <a:t>David Rayner, SND Training Coordinator</a:t>
            </a:r>
          </a:p>
          <a:p>
            <a:r>
              <a:rPr lang="en-GB" noProof="0" dirty="0"/>
              <a:t>2026-05-06</a:t>
            </a:r>
          </a:p>
        </p:txBody>
      </p:sp>
      <p:sp>
        <p:nvSpPr>
          <p:cNvPr id="4" name="Rubrik 1"/>
          <p:cNvSpPr txBox="1">
            <a:spLocks/>
          </p:cNvSpPr>
          <p:nvPr/>
        </p:nvSpPr>
        <p:spPr>
          <a:xfrm>
            <a:off x="1162050" y="1560576"/>
            <a:ext cx="8067294" cy="111442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000" b="1" kern="1200" baseline="0">
                <a:solidFill>
                  <a:schemeClr val="bg1">
                    <a:lumMod val="95000"/>
                  </a:schemeClr>
                </a:solidFill>
                <a:latin typeface="+mn-lt"/>
                <a:ea typeface="+mj-ea"/>
                <a:cs typeface="+mj-cs"/>
              </a:defRPr>
            </a:lvl1pPr>
          </a:lstStyle>
          <a:p>
            <a:r>
              <a:rPr lang="en-GB" sz="3200" i="1" dirty="0"/>
              <a:t>A short introduction.</a:t>
            </a:r>
            <a:endParaRPr lang="sv-SE" sz="3200" dirty="0"/>
          </a:p>
        </p:txBody>
      </p:sp>
    </p:spTree>
    <p:extLst>
      <p:ext uri="{BB962C8B-B14F-4D97-AF65-F5344CB8AC3E}">
        <p14:creationId xmlns:p14="http://schemas.microsoft.com/office/powerpoint/2010/main" val="376657815"/>
      </p:ext>
    </p:extLst>
  </p:cSld>
  <p:clrMapOvr>
    <a:masterClrMapping/>
  </p:clrMapOvr>
  <mc:AlternateContent xmlns:mc="http://schemas.openxmlformats.org/markup-compatibility/2006" xmlns:p14="http://schemas.microsoft.com/office/powerpoint/2010/main">
    <mc:Choice Requires="p14">
      <p:transition spd="slow" p14:dur="2000" advTm="15190"/>
    </mc:Choice>
    <mc:Fallback xmlns="">
      <p:transition spd="slow" advTm="1519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2">
            <a:hlinkClick r:id="" action="ppaction://media"/>
            <a:extLst>
              <a:ext uri="{FF2B5EF4-FFF2-40B4-BE49-F238E27FC236}">
                <a16:creationId xmlns:a16="http://schemas.microsoft.com/office/drawing/2014/main" id="{0A5023F4-A9B2-51B9-B09E-BCCF6C9652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1" y="2241"/>
            <a:ext cx="9753600" cy="5486400"/>
          </a:xfrm>
          <a:prstGeom prst="rect">
            <a:avLst/>
          </a:prstGeom>
        </p:spPr>
      </p:pic>
    </p:spTree>
    <p:extLst>
      <p:ext uri="{BB962C8B-B14F-4D97-AF65-F5344CB8AC3E}">
        <p14:creationId xmlns:p14="http://schemas.microsoft.com/office/powerpoint/2010/main" val="395808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F33278-943E-0230-0168-FE34E4A97362}"/>
              </a:ext>
            </a:extLst>
          </p:cNvPr>
          <p:cNvPicPr>
            <a:picLocks noChangeAspect="1"/>
          </p:cNvPicPr>
          <p:nvPr/>
        </p:nvPicPr>
        <p:blipFill>
          <a:blip r:embed="rId3"/>
          <a:srcRect r="18215"/>
          <a:stretch/>
        </p:blipFill>
        <p:spPr>
          <a:xfrm>
            <a:off x="1010790" y="150490"/>
            <a:ext cx="7065109" cy="1544919"/>
          </a:xfrm>
          <a:prstGeom prst="rect">
            <a:avLst/>
          </a:prstGeom>
        </p:spPr>
      </p:pic>
      <p:pic>
        <p:nvPicPr>
          <p:cNvPr id="20" name="Picture 19">
            <a:extLst>
              <a:ext uri="{FF2B5EF4-FFF2-40B4-BE49-F238E27FC236}">
                <a16:creationId xmlns:a16="http://schemas.microsoft.com/office/drawing/2014/main" id="{B32B7CDE-16AD-8F36-E7E6-8B371FA8CDD1}"/>
              </a:ext>
            </a:extLst>
          </p:cNvPr>
          <p:cNvPicPr>
            <a:picLocks noChangeAspect="1"/>
          </p:cNvPicPr>
          <p:nvPr/>
        </p:nvPicPr>
        <p:blipFill>
          <a:blip r:embed="rId4"/>
          <a:stretch>
            <a:fillRect/>
          </a:stretch>
        </p:blipFill>
        <p:spPr>
          <a:xfrm>
            <a:off x="1069142" y="1750647"/>
            <a:ext cx="6955741" cy="4982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F7AC5B69-FD19-5BBF-FEFD-BB9803389CB2}"/>
              </a:ext>
            </a:extLst>
          </p:cNvPr>
          <p:cNvPicPr>
            <a:picLocks noChangeAspect="1"/>
          </p:cNvPicPr>
          <p:nvPr/>
        </p:nvPicPr>
        <p:blipFill>
          <a:blip r:embed="rId5"/>
          <a:srcRect r="36110"/>
          <a:stretch/>
        </p:blipFill>
        <p:spPr>
          <a:xfrm>
            <a:off x="7586133" y="341975"/>
            <a:ext cx="4605867" cy="4494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B6191B50-2FEE-5F1E-8A79-FFA19CEE30EC}"/>
              </a:ext>
            </a:extLst>
          </p:cNvPr>
          <p:cNvPicPr>
            <a:picLocks noChangeAspect="1"/>
          </p:cNvPicPr>
          <p:nvPr/>
        </p:nvPicPr>
        <p:blipFill>
          <a:blip r:embed="rId6"/>
          <a:srcRect r="43935" b="7000"/>
          <a:stretch/>
        </p:blipFill>
        <p:spPr>
          <a:xfrm>
            <a:off x="8315570" y="3657687"/>
            <a:ext cx="3949375" cy="32003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3786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DB7896-8F63-2498-0504-ACE5E0E7F66D}"/>
              </a:ext>
            </a:extLst>
          </p:cNvPr>
          <p:cNvSpPr>
            <a:spLocks noGrp="1"/>
          </p:cNvSpPr>
          <p:nvPr>
            <p:ph type="ftr" sz="quarter" idx="11"/>
          </p:nvPr>
        </p:nvSpPr>
        <p:spPr/>
        <p:txBody>
          <a:bodyPr/>
          <a:lstStyle/>
          <a:p>
            <a:endParaRPr lang="sv-SE"/>
          </a:p>
        </p:txBody>
      </p:sp>
      <p:pic>
        <p:nvPicPr>
          <p:cNvPr id="4" name="Picture 3">
            <a:extLst>
              <a:ext uri="{FF2B5EF4-FFF2-40B4-BE49-F238E27FC236}">
                <a16:creationId xmlns:a16="http://schemas.microsoft.com/office/drawing/2014/main" id="{6A934C88-6EB7-7206-2E48-52C639F5C294}"/>
              </a:ext>
            </a:extLst>
          </p:cNvPr>
          <p:cNvPicPr>
            <a:picLocks noChangeAspect="1"/>
          </p:cNvPicPr>
          <p:nvPr/>
        </p:nvPicPr>
        <p:blipFill>
          <a:blip r:embed="rId3"/>
          <a:stretch>
            <a:fillRect/>
          </a:stretch>
        </p:blipFill>
        <p:spPr>
          <a:xfrm>
            <a:off x="176506" y="0"/>
            <a:ext cx="11838988" cy="6858000"/>
          </a:xfrm>
          <a:prstGeom prst="rect">
            <a:avLst/>
          </a:prstGeom>
        </p:spPr>
      </p:pic>
    </p:spTree>
    <p:extLst>
      <p:ext uri="{BB962C8B-B14F-4D97-AF65-F5344CB8AC3E}">
        <p14:creationId xmlns:p14="http://schemas.microsoft.com/office/powerpoint/2010/main" val="1795876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1711E-2D19-2E13-0489-99187F8613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5D0B5D-7EAE-FE92-86C6-FAE03902C06E}"/>
              </a:ext>
            </a:extLst>
          </p:cNvPr>
          <p:cNvSpPr>
            <a:spLocks noGrp="1"/>
          </p:cNvSpPr>
          <p:nvPr>
            <p:ph type="title"/>
          </p:nvPr>
        </p:nvSpPr>
        <p:spPr/>
        <p:txBody>
          <a:bodyPr>
            <a:normAutofit/>
          </a:bodyPr>
          <a:lstStyle/>
          <a:p>
            <a:r>
              <a:rPr lang="en-GB">
                <a:solidFill>
                  <a:srgbClr val="000000"/>
                </a:solidFill>
                <a:cs typeface="Calibri"/>
              </a:rPr>
              <a:t> Publishing in a research data repository</a:t>
            </a:r>
            <a:r>
              <a:rPr lang="en-GB">
                <a:solidFill>
                  <a:schemeClr val="accent3"/>
                </a:solidFill>
                <a:cs typeface="Calibri"/>
              </a:rPr>
              <a:t>.</a:t>
            </a:r>
            <a:endParaRPr lang="en-US"/>
          </a:p>
        </p:txBody>
      </p:sp>
      <p:sp>
        <p:nvSpPr>
          <p:cNvPr id="3" name="Content Placeholder 2">
            <a:extLst>
              <a:ext uri="{FF2B5EF4-FFF2-40B4-BE49-F238E27FC236}">
                <a16:creationId xmlns:a16="http://schemas.microsoft.com/office/drawing/2014/main" id="{B35AB665-3BE3-2772-11FA-2E19F55964A0}"/>
              </a:ext>
            </a:extLst>
          </p:cNvPr>
          <p:cNvSpPr>
            <a:spLocks noGrp="1"/>
          </p:cNvSpPr>
          <p:nvPr>
            <p:ph idx="1"/>
          </p:nvPr>
        </p:nvSpPr>
        <p:spPr/>
        <p:txBody>
          <a:bodyPr>
            <a:normAutofit/>
          </a:bodyPr>
          <a:lstStyle/>
          <a:p>
            <a:pPr lvl="1" fontAlgn="base">
              <a:lnSpc>
                <a:spcPct val="120000"/>
              </a:lnSpc>
            </a:pPr>
            <a:r>
              <a:rPr lang="en-GB" sz="3200">
                <a:solidFill>
                  <a:srgbClr val="000000"/>
                </a:solidFill>
                <a:cs typeface="Calibri"/>
              </a:rPr>
              <a:t> “What might others want?”</a:t>
            </a:r>
          </a:p>
          <a:p>
            <a:pPr lvl="1" fontAlgn="base">
              <a:lnSpc>
                <a:spcPct val="120000"/>
              </a:lnSpc>
            </a:pPr>
            <a:r>
              <a:rPr lang="en-GB" sz="3200">
                <a:solidFill>
                  <a:srgbClr val="000000"/>
                </a:solidFill>
                <a:cs typeface="Calibri"/>
              </a:rPr>
              <a:t> Open/common file formats </a:t>
            </a:r>
          </a:p>
          <a:p>
            <a:pPr lvl="1" fontAlgn="base">
              <a:lnSpc>
                <a:spcPct val="120000"/>
              </a:lnSpc>
            </a:pPr>
            <a:r>
              <a:rPr lang="en-GB" sz="3200">
                <a:solidFill>
                  <a:srgbClr val="000000"/>
                </a:solidFill>
                <a:cs typeface="Calibri"/>
              </a:rPr>
              <a:t> Fill in relevant metadata</a:t>
            </a:r>
          </a:p>
          <a:p>
            <a:pPr lvl="1" fontAlgn="base">
              <a:lnSpc>
                <a:spcPct val="120000"/>
              </a:lnSpc>
            </a:pPr>
            <a:r>
              <a:rPr lang="en-GB" sz="3200">
                <a:solidFill>
                  <a:srgbClr val="000000"/>
                </a:solidFill>
                <a:cs typeface="Calibri"/>
              </a:rPr>
              <a:t> Provide documentation</a:t>
            </a:r>
          </a:p>
          <a:p>
            <a:pPr lvl="1" fontAlgn="base">
              <a:lnSpc>
                <a:spcPct val="120000"/>
              </a:lnSpc>
            </a:pPr>
            <a:r>
              <a:rPr lang="en-GB" sz="3200">
                <a:solidFill>
                  <a:srgbClr val="000000"/>
                </a:solidFill>
                <a:cs typeface="Calibri"/>
              </a:rPr>
              <a:t> Use a license for freely-available data</a:t>
            </a:r>
          </a:p>
          <a:p>
            <a:pPr lvl="1" fontAlgn="base">
              <a:lnSpc>
                <a:spcPct val="120000"/>
              </a:lnSpc>
            </a:pPr>
            <a:r>
              <a:rPr lang="en-GB" sz="3200">
                <a:solidFill>
                  <a:srgbClr val="000000"/>
                </a:solidFill>
                <a:cs typeface="Calibri"/>
              </a:rPr>
              <a:t>Cite your dataset – with DOI – in your publication/s</a:t>
            </a:r>
          </a:p>
        </p:txBody>
      </p:sp>
    </p:spTree>
    <p:extLst>
      <p:ext uri="{BB962C8B-B14F-4D97-AF65-F5344CB8AC3E}">
        <p14:creationId xmlns:p14="http://schemas.microsoft.com/office/powerpoint/2010/main" val="179909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5469-B000-5B05-77D2-FE8872036790}"/>
              </a:ext>
            </a:extLst>
          </p:cNvPr>
          <p:cNvSpPr>
            <a:spLocks noGrp="1"/>
          </p:cNvSpPr>
          <p:nvPr>
            <p:ph type="title"/>
          </p:nvPr>
        </p:nvSpPr>
        <p:spPr/>
        <p:txBody>
          <a:bodyPr/>
          <a:lstStyle/>
          <a:p>
            <a:r>
              <a:rPr lang="en-US">
                <a:ea typeface="+mn-lt"/>
                <a:cs typeface="+mn-lt"/>
              </a:rPr>
              <a:t>What about </a:t>
            </a:r>
            <a:r>
              <a:rPr lang="en-US">
                <a:solidFill>
                  <a:schemeClr val="accent1">
                    <a:lumMod val="60000"/>
                    <a:lumOff val="40000"/>
                  </a:schemeClr>
                </a:solidFill>
                <a:ea typeface="+mn-lt"/>
                <a:cs typeface="+mn-lt"/>
              </a:rPr>
              <a:t>“as open as possible, as restricted as necessary”</a:t>
            </a:r>
            <a:r>
              <a:rPr lang="en-US">
                <a:ea typeface="+mn-lt"/>
                <a:cs typeface="+mn-lt"/>
              </a:rPr>
              <a:t>?</a:t>
            </a:r>
            <a:endParaRPr lang="en-US"/>
          </a:p>
        </p:txBody>
      </p:sp>
      <p:pic>
        <p:nvPicPr>
          <p:cNvPr id="5" name="Content Placeholder 4" descr="Close-up of a keyboard with a blue key&#10;&#10;Description automatically generated">
            <a:extLst>
              <a:ext uri="{FF2B5EF4-FFF2-40B4-BE49-F238E27FC236}">
                <a16:creationId xmlns:a16="http://schemas.microsoft.com/office/drawing/2014/main" id="{E977F398-C7AE-6283-9F18-342711A85A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4130" y="2055043"/>
            <a:ext cx="6058997" cy="4039331"/>
          </a:xfrm>
        </p:spPr>
      </p:pic>
    </p:spTree>
    <p:extLst>
      <p:ext uri="{BB962C8B-B14F-4D97-AF65-F5344CB8AC3E}">
        <p14:creationId xmlns:p14="http://schemas.microsoft.com/office/powerpoint/2010/main" val="3365319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96621-7CAD-266A-F5BD-088AF2741F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778D0B-6F07-E7B3-52BA-3897A69CFF31}"/>
              </a:ext>
            </a:extLst>
          </p:cNvPr>
          <p:cNvSpPr>
            <a:spLocks noGrp="1"/>
          </p:cNvSpPr>
          <p:nvPr>
            <p:ph type="title"/>
          </p:nvPr>
        </p:nvSpPr>
        <p:spPr>
          <a:xfrm>
            <a:off x="838200" y="737419"/>
            <a:ext cx="10515600" cy="953269"/>
          </a:xfrm>
        </p:spPr>
        <p:txBody>
          <a:bodyPr>
            <a:normAutofit fontScale="90000"/>
          </a:bodyPr>
          <a:lstStyle/>
          <a:p>
            <a:r>
              <a:rPr lang="en-GB" sz="4000" dirty="0"/>
              <a:t>What if I can’t make data openly available? Publish anyway! </a:t>
            </a:r>
            <a:br>
              <a:rPr lang="en-GB" sz="4000" dirty="0">
                <a:cs typeface="Arial"/>
              </a:rPr>
            </a:br>
            <a:endParaRPr lang="en-US" dirty="0"/>
          </a:p>
        </p:txBody>
      </p:sp>
      <p:sp>
        <p:nvSpPr>
          <p:cNvPr id="5" name="Content Placeholder 4">
            <a:extLst>
              <a:ext uri="{FF2B5EF4-FFF2-40B4-BE49-F238E27FC236}">
                <a16:creationId xmlns:a16="http://schemas.microsoft.com/office/drawing/2014/main" id="{69BCD8F7-E22C-5C60-47C8-994BC56C5309}"/>
              </a:ext>
            </a:extLst>
          </p:cNvPr>
          <p:cNvSpPr>
            <a:spLocks noGrp="1"/>
          </p:cNvSpPr>
          <p:nvPr>
            <p:ph idx="1"/>
          </p:nvPr>
        </p:nvSpPr>
        <p:spPr>
          <a:xfrm>
            <a:off x="838200" y="1850563"/>
            <a:ext cx="6486832" cy="4333927"/>
          </a:xfrm>
        </p:spPr>
        <p:txBody>
          <a:bodyPr vert="horz" lIns="91440" tIns="45720" rIns="91440" bIns="45720" rtlCol="0" anchor="t">
            <a:normAutofit fontScale="92500" lnSpcReduction="10000"/>
          </a:bodyPr>
          <a:lstStyle/>
          <a:p>
            <a:r>
              <a:rPr lang="en-US" sz="3600" dirty="0"/>
              <a:t>Publishing data in a research data repository does NOT imply the data need to be openly (freely) available.</a:t>
            </a:r>
          </a:p>
          <a:p>
            <a:endParaRPr lang="en-US" sz="3600" dirty="0"/>
          </a:p>
          <a:p>
            <a:r>
              <a:rPr lang="en-US" sz="3600" dirty="0"/>
              <a:t>You can publish in a data repository with </a:t>
            </a:r>
            <a:r>
              <a:rPr lang="en-US" sz="3600" i="1" dirty="0"/>
              <a:t>restricted access!</a:t>
            </a:r>
            <a:endParaRPr lang="en-US" sz="3600" i="1" dirty="0">
              <a:cs typeface="Arial"/>
            </a:endParaRPr>
          </a:p>
          <a:p>
            <a:endParaRPr lang="en-US" dirty="0"/>
          </a:p>
        </p:txBody>
      </p:sp>
      <p:pic>
        <p:nvPicPr>
          <p:cNvPr id="9" name="Picture 8" descr="A flag with a city in the background&#10;&#10;Description automatically generated">
            <a:extLst>
              <a:ext uri="{FF2B5EF4-FFF2-40B4-BE49-F238E27FC236}">
                <a16:creationId xmlns:a16="http://schemas.microsoft.com/office/drawing/2014/main" id="{0D0B77D7-80DC-1084-550A-E52A38BFEB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75598">
            <a:off x="7355344" y="1528173"/>
            <a:ext cx="2919275" cy="4352795"/>
          </a:xfrm>
          <a:prstGeom prst="rect">
            <a:avLst/>
          </a:prstGeom>
        </p:spPr>
      </p:pic>
      <p:pic>
        <p:nvPicPr>
          <p:cNvPr id="11" name="Picture 10">
            <a:extLst>
              <a:ext uri="{FF2B5EF4-FFF2-40B4-BE49-F238E27FC236}">
                <a16:creationId xmlns:a16="http://schemas.microsoft.com/office/drawing/2014/main" id="{B46EC6DD-A858-6890-4244-836A803C1E33}"/>
              </a:ext>
            </a:extLst>
          </p:cNvPr>
          <p:cNvPicPr>
            <a:picLocks noChangeAspect="1"/>
          </p:cNvPicPr>
          <p:nvPr/>
        </p:nvPicPr>
        <p:blipFill>
          <a:blip r:embed="rId4"/>
          <a:stretch>
            <a:fillRect/>
          </a:stretch>
        </p:blipFill>
        <p:spPr>
          <a:xfrm rot="443674">
            <a:off x="9720129" y="3697399"/>
            <a:ext cx="3595364" cy="4387978"/>
          </a:xfrm>
          <a:prstGeom prst="rect">
            <a:avLst/>
          </a:prstGeom>
        </p:spPr>
      </p:pic>
    </p:spTree>
    <p:extLst>
      <p:ext uri="{BB962C8B-B14F-4D97-AF65-F5344CB8AC3E}">
        <p14:creationId xmlns:p14="http://schemas.microsoft.com/office/powerpoint/2010/main" val="2468523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8A7E6-F284-92C7-020C-5EFB91E00A37}"/>
              </a:ext>
            </a:extLst>
          </p:cNvPr>
          <p:cNvSpPr>
            <a:spLocks noGrp="1"/>
          </p:cNvSpPr>
          <p:nvPr>
            <p:ph type="title"/>
          </p:nvPr>
        </p:nvSpPr>
        <p:spPr/>
        <p:txBody>
          <a:bodyPr>
            <a:normAutofit/>
          </a:bodyPr>
          <a:lstStyle/>
          <a:p>
            <a:r>
              <a:rPr lang="en-US" dirty="0"/>
              <a:t>Publish sensitive data with access restrictions, don’t waste it!</a:t>
            </a:r>
            <a:endParaRPr lang="en-SE" dirty="0"/>
          </a:p>
        </p:txBody>
      </p:sp>
      <p:sp>
        <p:nvSpPr>
          <p:cNvPr id="3" name="Content Placeholder 2">
            <a:extLst>
              <a:ext uri="{FF2B5EF4-FFF2-40B4-BE49-F238E27FC236}">
                <a16:creationId xmlns:a16="http://schemas.microsoft.com/office/drawing/2014/main" id="{5883AE82-31AB-B412-758F-00C06316038E}"/>
              </a:ext>
            </a:extLst>
          </p:cNvPr>
          <p:cNvSpPr>
            <a:spLocks noGrp="1"/>
          </p:cNvSpPr>
          <p:nvPr>
            <p:ph idx="1"/>
          </p:nvPr>
        </p:nvSpPr>
        <p:spPr/>
        <p:txBody>
          <a:bodyPr/>
          <a:lstStyle/>
          <a:p>
            <a:r>
              <a:rPr lang="en-US" sz="4000" i="1" dirty="0"/>
              <a:t>Most</a:t>
            </a:r>
            <a:r>
              <a:rPr lang="en-US" sz="4000" dirty="0"/>
              <a:t> research data that cannot be published openly!</a:t>
            </a:r>
            <a:br>
              <a:rPr lang="en-US" dirty="0"/>
            </a:br>
            <a:endParaRPr lang="en-US" dirty="0"/>
          </a:p>
          <a:p>
            <a:pPr>
              <a:buFont typeface="Wingdings" panose="05000000000000000000" pitchFamily="2" charset="2"/>
              <a:buChar char="à"/>
            </a:pPr>
            <a:r>
              <a:rPr lang="en-US" dirty="0"/>
              <a:t> Describe dataset, indicate “Restricted Access”</a:t>
            </a:r>
          </a:p>
          <a:p>
            <a:pPr>
              <a:buFont typeface="Wingdings" panose="05000000000000000000" pitchFamily="2" charset="2"/>
              <a:buChar char="à"/>
            </a:pPr>
            <a:r>
              <a:rPr lang="en-US" dirty="0"/>
              <a:t> Upload files, get DOI.</a:t>
            </a:r>
          </a:p>
          <a:p>
            <a:pPr>
              <a:buFont typeface="Wingdings" panose="05000000000000000000" pitchFamily="2" charset="2"/>
              <a:buChar char="à"/>
            </a:pPr>
            <a:r>
              <a:rPr lang="en-US" dirty="0"/>
              <a:t> Dataset description is public, files not. </a:t>
            </a:r>
          </a:p>
          <a:p>
            <a:pPr>
              <a:buFont typeface="Wingdings" panose="05000000000000000000" pitchFamily="2" charset="2"/>
              <a:buChar char="à"/>
            </a:pPr>
            <a:r>
              <a:rPr lang="en-US" dirty="0"/>
              <a:t> Your organization reviews access requests. </a:t>
            </a:r>
          </a:p>
          <a:p>
            <a:pPr>
              <a:buFont typeface="Wingdings" panose="05000000000000000000" pitchFamily="2" charset="2"/>
              <a:buChar char="à"/>
            </a:pPr>
            <a:r>
              <a:rPr lang="en-US" dirty="0"/>
              <a:t> Requestor may need to show they have ethical approval.</a:t>
            </a:r>
            <a:endParaRPr lang="en-SE" dirty="0"/>
          </a:p>
        </p:txBody>
      </p:sp>
    </p:spTree>
    <p:extLst>
      <p:ext uri="{BB962C8B-B14F-4D97-AF65-F5344CB8AC3E}">
        <p14:creationId xmlns:p14="http://schemas.microsoft.com/office/powerpoint/2010/main" val="4129528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E4D2-6038-4E1B-B65C-3D427AB39D16}"/>
              </a:ext>
            </a:extLst>
          </p:cNvPr>
          <p:cNvSpPr>
            <a:spLocks noGrp="1"/>
          </p:cNvSpPr>
          <p:nvPr>
            <p:ph type="title"/>
          </p:nvPr>
        </p:nvSpPr>
        <p:spPr>
          <a:xfrm>
            <a:off x="838201" y="365126"/>
            <a:ext cx="11058625" cy="1203793"/>
          </a:xfrm>
        </p:spPr>
        <p:txBody>
          <a:bodyPr wrap="square" anchor="ctr">
            <a:normAutofit/>
          </a:bodyPr>
          <a:lstStyle/>
          <a:p>
            <a:r>
              <a:rPr lang="en-US" dirty="0"/>
              <a:t>Most common reasons for protection.</a:t>
            </a:r>
            <a:endParaRPr lang="sv-SE" b="1" dirty="0">
              <a:effectLst/>
            </a:endParaRPr>
          </a:p>
        </p:txBody>
      </p:sp>
      <p:sp>
        <p:nvSpPr>
          <p:cNvPr id="7" name="Content Placeholder 2">
            <a:extLst>
              <a:ext uri="{FF2B5EF4-FFF2-40B4-BE49-F238E27FC236}">
                <a16:creationId xmlns:a16="http://schemas.microsoft.com/office/drawing/2014/main" id="{75575030-4A28-A43A-3660-E43B251C76AC}"/>
              </a:ext>
            </a:extLst>
          </p:cNvPr>
          <p:cNvSpPr>
            <a:spLocks noGrp="1"/>
          </p:cNvSpPr>
          <p:nvPr>
            <p:ph idx="1"/>
          </p:nvPr>
        </p:nvSpPr>
        <p:spPr>
          <a:xfrm>
            <a:off x="838201" y="2046637"/>
            <a:ext cx="5167488" cy="3259140"/>
          </a:xfrm>
        </p:spPr>
        <p:txBody>
          <a:bodyPr vert="horz" wrap="square" lIns="91440" tIns="45720" rIns="91440" bIns="45720" rtlCol="0" anchor="t">
            <a:normAutofit/>
          </a:bodyPr>
          <a:lstStyle/>
          <a:p>
            <a:r>
              <a:rPr lang="en-US" sz="3200" dirty="0"/>
              <a:t>Personal information</a:t>
            </a:r>
          </a:p>
          <a:p>
            <a:r>
              <a:rPr lang="en-US" sz="3200" dirty="0"/>
              <a:t>Copyright material</a:t>
            </a:r>
          </a:p>
          <a:p>
            <a:r>
              <a:rPr lang="en-US" sz="3200" dirty="0"/>
              <a:t>Drone camera images</a:t>
            </a:r>
          </a:p>
          <a:p>
            <a:r>
              <a:rPr lang="en-US" sz="3200" dirty="0"/>
              <a:t>Sea-floor data</a:t>
            </a:r>
          </a:p>
          <a:p>
            <a:r>
              <a:rPr lang="en-US" sz="3200" dirty="0"/>
              <a:t>Infrastructure coordinates</a:t>
            </a:r>
            <a:endParaRPr lang="sv-SE" sz="2800" dirty="0"/>
          </a:p>
        </p:txBody>
      </p:sp>
      <p:sp>
        <p:nvSpPr>
          <p:cNvPr id="8" name="Arrow: Right 7">
            <a:extLst>
              <a:ext uri="{FF2B5EF4-FFF2-40B4-BE49-F238E27FC236}">
                <a16:creationId xmlns:a16="http://schemas.microsoft.com/office/drawing/2014/main" id="{40047745-364D-88BE-FADC-01E0BC65B11B}"/>
              </a:ext>
            </a:extLst>
          </p:cNvPr>
          <p:cNvSpPr/>
          <p:nvPr/>
        </p:nvSpPr>
        <p:spPr>
          <a:xfrm>
            <a:off x="5892043" y="3433611"/>
            <a:ext cx="699247" cy="44106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E732CB1E-842C-EDC0-493A-230A55431E8D}"/>
              </a:ext>
            </a:extLst>
          </p:cNvPr>
          <p:cNvSpPr/>
          <p:nvPr/>
        </p:nvSpPr>
        <p:spPr>
          <a:xfrm>
            <a:off x="6853446" y="1612517"/>
            <a:ext cx="4754879" cy="4031873"/>
          </a:xfrm>
          <a:prstGeom prst="rect">
            <a:avLst/>
          </a:prstGeom>
          <a:noFill/>
        </p:spPr>
        <p:txBody>
          <a:bodyPr wrap="square" lIns="91440" tIns="45720" rIns="91440" bIns="45720">
            <a:spAutoFit/>
          </a:bodyPr>
          <a:lstStyle/>
          <a:p>
            <a:pPr algn="ctr"/>
            <a:r>
              <a:rPr lang="en-US" sz="6400" b="1" dirty="0">
                <a:ln w="22225">
                  <a:solidFill>
                    <a:schemeClr val="accent2"/>
                  </a:solidFill>
                  <a:prstDash val="solid"/>
                </a:ln>
                <a:solidFill>
                  <a:schemeClr val="accent2">
                    <a:lumMod val="40000"/>
                    <a:lumOff val="60000"/>
                  </a:schemeClr>
                </a:solidFill>
              </a:rPr>
              <a:t>Publish with Restricted access</a:t>
            </a:r>
          </a:p>
        </p:txBody>
      </p:sp>
      <p:sp>
        <p:nvSpPr>
          <p:cNvPr id="5" name="Content Placeholder 2">
            <a:extLst>
              <a:ext uri="{FF2B5EF4-FFF2-40B4-BE49-F238E27FC236}">
                <a16:creationId xmlns:a16="http://schemas.microsoft.com/office/drawing/2014/main" id="{4D09F70F-82DB-8CD5-E60A-D021655B2C36}"/>
              </a:ext>
            </a:extLst>
          </p:cNvPr>
          <p:cNvSpPr txBox="1">
            <a:spLocks/>
          </p:cNvSpPr>
          <p:nvPr/>
        </p:nvSpPr>
        <p:spPr>
          <a:xfrm>
            <a:off x="857956" y="4933245"/>
            <a:ext cx="5102576" cy="1924756"/>
          </a:xfrm>
          <a:prstGeom prst="rect">
            <a:avLst/>
          </a:prstGeom>
        </p:spPr>
        <p:txBody>
          <a:bodyPr vert="horz" wrap="square" lIns="91440" tIns="45720" rIns="91440" bIns="45720" rtlCol="0" anchor="t">
            <a:normAutofit/>
          </a:bodyPr>
          <a:lstStyle>
            <a:lvl1pPr marL="171450" indent="-171450" algn="l" defTabSz="685800" rtl="0" eaLnBrk="1" latinLnBrk="0" hangingPunct="1">
              <a:lnSpc>
                <a:spcPct val="100000"/>
              </a:lnSpc>
              <a:spcBef>
                <a:spcPts val="750"/>
              </a:spcBef>
              <a:buClr>
                <a:schemeClr val="accent3"/>
              </a:buClr>
              <a:buFont typeface="Arial" panose="020B0604020202020204" pitchFamily="34" charset="0"/>
              <a:buChar char="•"/>
              <a:defRPr sz="1800" kern="1200">
                <a:solidFill>
                  <a:schemeClr val="tx1"/>
                </a:solidFill>
                <a:latin typeface="+mn-lt"/>
                <a:ea typeface="+mn-ea"/>
                <a:cs typeface="+mn-cs"/>
              </a:defRPr>
            </a:lvl1pPr>
            <a:lvl2pPr marL="335756" indent="-135731" algn="l" defTabSz="685800" rtl="0" eaLnBrk="1" latinLnBrk="0" hangingPunct="1">
              <a:lnSpc>
                <a:spcPct val="100000"/>
              </a:lnSpc>
              <a:spcBef>
                <a:spcPts val="375"/>
              </a:spcBef>
              <a:buClr>
                <a:schemeClr val="accent3"/>
              </a:buClr>
              <a:buFont typeface="Arial" panose="020B0604020202020204" pitchFamily="34" charset="0"/>
              <a:buChar char="•"/>
              <a:defRPr sz="1350" kern="1200">
                <a:solidFill>
                  <a:schemeClr val="tx1"/>
                </a:solidFill>
                <a:latin typeface="+mn-lt"/>
                <a:ea typeface="+mn-ea"/>
                <a:cs typeface="+mn-cs"/>
              </a:defRPr>
            </a:lvl2pPr>
            <a:lvl3pPr marL="535781" indent="-128588" algn="l" defTabSz="685800" rtl="0" eaLnBrk="1" latinLnBrk="0" hangingPunct="1">
              <a:lnSpc>
                <a:spcPct val="100000"/>
              </a:lnSpc>
              <a:spcBef>
                <a:spcPts val="375"/>
              </a:spcBef>
              <a:buClr>
                <a:schemeClr val="accent3"/>
              </a:buClr>
              <a:buFont typeface="Arial" panose="020B0604020202020204" pitchFamily="34" charset="0"/>
              <a:buChar char="•"/>
              <a:tabLst>
                <a:tab pos="535781" algn="l"/>
              </a:tabLst>
              <a:defRPr sz="1050" kern="1200">
                <a:solidFill>
                  <a:schemeClr val="tx1"/>
                </a:solidFill>
                <a:latin typeface="+mn-lt"/>
                <a:ea typeface="+mn-ea"/>
                <a:cs typeface="+mn-cs"/>
              </a:defRPr>
            </a:lvl3pPr>
            <a:lvl4pPr marL="742950" indent="-135731" algn="l" defTabSz="685800" rtl="0" eaLnBrk="1" latinLnBrk="0" hangingPunct="1">
              <a:lnSpc>
                <a:spcPct val="100000"/>
              </a:lnSpc>
              <a:spcBef>
                <a:spcPts val="375"/>
              </a:spcBef>
              <a:buClr>
                <a:schemeClr val="accent3"/>
              </a:buClr>
              <a:buFont typeface="Arial" panose="020B0604020202020204" pitchFamily="34" charset="0"/>
              <a:buChar char="•"/>
              <a:defRPr sz="1050" kern="1200">
                <a:solidFill>
                  <a:schemeClr val="tx1"/>
                </a:solidFill>
                <a:latin typeface="+mn-lt"/>
                <a:ea typeface="+mn-ea"/>
                <a:cs typeface="+mn-cs"/>
              </a:defRPr>
            </a:lvl4pPr>
            <a:lvl5pPr marL="942975" indent="-135731" algn="l" defTabSz="685800" rtl="0" eaLnBrk="1" latinLnBrk="0" hangingPunct="1">
              <a:lnSpc>
                <a:spcPct val="100000"/>
              </a:lnSpc>
              <a:spcBef>
                <a:spcPts val="375"/>
              </a:spcBef>
              <a:buClr>
                <a:schemeClr val="accent3"/>
              </a:buClr>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sv-SE" sz="2400" dirty="0"/>
          </a:p>
        </p:txBody>
      </p:sp>
    </p:spTree>
    <p:extLst>
      <p:ext uri="{BB962C8B-B14F-4D97-AF65-F5344CB8AC3E}">
        <p14:creationId xmlns:p14="http://schemas.microsoft.com/office/powerpoint/2010/main" val="2968668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0AEC3B7-92D7-7F98-4800-E72D9C5116B8}"/>
              </a:ext>
            </a:extLst>
          </p:cNvPr>
          <p:cNvGrpSpPr/>
          <p:nvPr/>
        </p:nvGrpSpPr>
        <p:grpSpPr>
          <a:xfrm>
            <a:off x="525832" y="237681"/>
            <a:ext cx="11140336" cy="6545504"/>
            <a:chOff x="489490" y="433185"/>
            <a:chExt cx="8165020" cy="4710314"/>
          </a:xfrm>
        </p:grpSpPr>
        <p:pic>
          <p:nvPicPr>
            <p:cNvPr id="5" name="Picture 4" descr="A screenshot of a computer&#10;&#10;AI-generated content may be incorrect.">
              <a:extLst>
                <a:ext uri="{FF2B5EF4-FFF2-40B4-BE49-F238E27FC236}">
                  <a16:creationId xmlns:a16="http://schemas.microsoft.com/office/drawing/2014/main" id="{3A6808CB-0BF7-FBC7-DCC9-BDC4F9C8D472}"/>
                </a:ext>
              </a:extLst>
            </p:cNvPr>
            <p:cNvPicPr>
              <a:picLocks noChangeAspect="1"/>
            </p:cNvPicPr>
            <p:nvPr/>
          </p:nvPicPr>
          <p:blipFill>
            <a:blip r:embed="rId3"/>
            <a:srcRect t="17990"/>
            <a:stretch/>
          </p:blipFill>
          <p:spPr>
            <a:xfrm>
              <a:off x="489490" y="1008610"/>
              <a:ext cx="8165020" cy="4134889"/>
            </a:xfrm>
            <a:prstGeom prst="rect">
              <a:avLst/>
            </a:prstGeom>
            <a:ln>
              <a:noFill/>
            </a:ln>
            <a:effectLst>
              <a:outerShdw blurRad="292100" dist="139700" dir="2700000" algn="tl" rotWithShape="0">
                <a:srgbClr val="333333">
                  <a:alpha val="65000"/>
                </a:srgbClr>
              </a:outerShdw>
            </a:effectLst>
          </p:spPr>
        </p:pic>
        <p:pic>
          <p:nvPicPr>
            <p:cNvPr id="4" name="Picture 3" descr="A screenshot of a computer&#10;&#10;AI-generated content may be incorrect.">
              <a:extLst>
                <a:ext uri="{FF2B5EF4-FFF2-40B4-BE49-F238E27FC236}">
                  <a16:creationId xmlns:a16="http://schemas.microsoft.com/office/drawing/2014/main" id="{CECB1DEA-265C-3639-8EDC-45FFA8921905}"/>
                </a:ext>
              </a:extLst>
            </p:cNvPr>
            <p:cNvPicPr>
              <a:picLocks noChangeAspect="1"/>
            </p:cNvPicPr>
            <p:nvPr/>
          </p:nvPicPr>
          <p:blipFill>
            <a:blip r:embed="rId3"/>
            <a:srcRect b="88587"/>
            <a:stretch/>
          </p:blipFill>
          <p:spPr>
            <a:xfrm>
              <a:off x="489490" y="433185"/>
              <a:ext cx="8165020" cy="575425"/>
            </a:xfrm>
            <a:prstGeom prst="rect">
              <a:avLst/>
            </a:prstGeom>
            <a:ln>
              <a:noFill/>
            </a:ln>
            <a:effectLst>
              <a:outerShdw blurRad="292100" dist="139700" dir="2700000" algn="tl" rotWithShape="0">
                <a:srgbClr val="333333">
                  <a:alpha val="65000"/>
                </a:srgbClr>
              </a:outerShdw>
            </a:effectLst>
          </p:spPr>
        </p:pic>
      </p:grpSp>
      <p:sp>
        <p:nvSpPr>
          <p:cNvPr id="7" name="TextBox 6">
            <a:extLst>
              <a:ext uri="{FF2B5EF4-FFF2-40B4-BE49-F238E27FC236}">
                <a16:creationId xmlns:a16="http://schemas.microsoft.com/office/drawing/2014/main" id="{650BBD57-3B10-2005-E7EB-C60A4D2DE4C4}"/>
              </a:ext>
            </a:extLst>
          </p:cNvPr>
          <p:cNvSpPr txBox="1"/>
          <p:nvPr/>
        </p:nvSpPr>
        <p:spPr>
          <a:xfrm>
            <a:off x="8546854" y="1135954"/>
            <a:ext cx="2360861" cy="830997"/>
          </a:xfrm>
          <a:prstGeom prst="rect">
            <a:avLst/>
          </a:prstGeom>
          <a:ln>
            <a:headEnd type="none" w="med" len="med"/>
            <a:tailEnd type="none" w="med" len="med"/>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sz="2400"/>
              <a:t>Restricted Access Dataset</a:t>
            </a:r>
          </a:p>
        </p:txBody>
      </p:sp>
    </p:spTree>
    <p:extLst>
      <p:ext uri="{BB962C8B-B14F-4D97-AF65-F5344CB8AC3E}">
        <p14:creationId xmlns:p14="http://schemas.microsoft.com/office/powerpoint/2010/main" val="1645820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7">
            <a:extLst>
              <a:ext uri="{FF2B5EF4-FFF2-40B4-BE49-F238E27FC236}">
                <a16:creationId xmlns:a16="http://schemas.microsoft.com/office/drawing/2014/main" id="{55189EC7-222B-1440-D362-70C607959231}"/>
              </a:ext>
            </a:extLst>
          </p:cNvPr>
          <p:cNvPicPr>
            <a:picLocks noChangeAspect="1"/>
          </p:cNvPicPr>
          <p:nvPr/>
        </p:nvPicPr>
        <p:blipFill>
          <a:blip r:embed="rId2"/>
          <a:stretch>
            <a:fillRect/>
          </a:stretch>
        </p:blipFill>
        <p:spPr>
          <a:xfrm>
            <a:off x="5591177" y="0"/>
            <a:ext cx="6600825" cy="2076451"/>
          </a:xfrm>
          <a:prstGeom prst="rect">
            <a:avLst/>
          </a:prstGeom>
        </p:spPr>
      </p:pic>
      <p:pic>
        <p:nvPicPr>
          <p:cNvPr id="6" name="Picture 15">
            <a:extLst>
              <a:ext uri="{FF2B5EF4-FFF2-40B4-BE49-F238E27FC236}">
                <a16:creationId xmlns:a16="http://schemas.microsoft.com/office/drawing/2014/main" id="{59C75F2F-02E1-0707-E293-72B3B7E84259}"/>
              </a:ext>
            </a:extLst>
          </p:cNvPr>
          <p:cNvPicPr>
            <a:picLocks noChangeAspect="1"/>
          </p:cNvPicPr>
          <p:nvPr/>
        </p:nvPicPr>
        <p:blipFill rotWithShape="1">
          <a:blip r:embed="rId3"/>
          <a:srcRect l="3492"/>
          <a:stretch/>
        </p:blipFill>
        <p:spPr>
          <a:xfrm>
            <a:off x="2" y="2011562"/>
            <a:ext cx="767343" cy="1309581"/>
          </a:xfrm>
          <a:prstGeom prst="rect">
            <a:avLst/>
          </a:prstGeom>
        </p:spPr>
      </p:pic>
      <p:sp>
        <p:nvSpPr>
          <p:cNvPr id="7" name="Title 12">
            <a:extLst>
              <a:ext uri="{FF2B5EF4-FFF2-40B4-BE49-F238E27FC236}">
                <a16:creationId xmlns:a16="http://schemas.microsoft.com/office/drawing/2014/main" id="{4B8CE1EB-A57D-EE62-951C-BDC67E2B9C96}"/>
              </a:ext>
            </a:extLst>
          </p:cNvPr>
          <p:cNvSpPr txBox="1">
            <a:spLocks/>
          </p:cNvSpPr>
          <p:nvPr/>
        </p:nvSpPr>
        <p:spPr>
          <a:xfrm>
            <a:off x="889206" y="1758899"/>
            <a:ext cx="10034933" cy="2076451"/>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r>
              <a:rPr lang="en-US" sz="6000" dirty="0"/>
              <a:t>Datasets with Personal Information.</a:t>
            </a:r>
          </a:p>
        </p:txBody>
      </p:sp>
    </p:spTree>
    <p:extLst>
      <p:ext uri="{BB962C8B-B14F-4D97-AF65-F5344CB8AC3E}">
        <p14:creationId xmlns:p14="http://schemas.microsoft.com/office/powerpoint/2010/main" val="1651292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8463D8A5-50DA-4F02-0131-5E4A3926F1F4}"/>
              </a:ext>
            </a:extLst>
          </p:cNvPr>
          <p:cNvSpPr>
            <a:spLocks noGrp="1"/>
          </p:cNvSpPr>
          <p:nvPr>
            <p:ph type="body" sz="quarter" idx="10"/>
          </p:nvPr>
        </p:nvSpPr>
        <p:spPr>
          <a:xfrm>
            <a:off x="778287" y="2680855"/>
            <a:ext cx="5229100" cy="3586865"/>
          </a:xfrm>
        </p:spPr>
        <p:txBody>
          <a:bodyPr vert="horz" lIns="91440" tIns="45720" rIns="91440" bIns="45720" rtlCol="0" anchor="t">
            <a:normAutofit/>
          </a:bodyPr>
          <a:lstStyle/>
          <a:p>
            <a:pPr marL="0" indent="0">
              <a:buNone/>
            </a:pPr>
            <a:r>
              <a:rPr lang="en-US">
                <a:ea typeface="+mn-lt"/>
                <a:cs typeface="+mn-lt"/>
              </a:rPr>
              <a:t>   </a:t>
            </a:r>
            <a:r>
              <a:rPr lang="en-US" sz="3200">
                <a:ea typeface="+mn-lt"/>
                <a:cs typeface="+mn-lt"/>
              </a:rPr>
              <a:t>   </a:t>
            </a:r>
            <a:r>
              <a:rPr lang="en-US" sz="3200">
                <a:solidFill>
                  <a:srgbClr val="262626"/>
                </a:solidFill>
                <a:ea typeface="+mn-lt"/>
                <a:cs typeface="+mn-lt"/>
              </a:rPr>
              <a:t>Research data that is produced by publicly-funded research should be </a:t>
            </a:r>
            <a:r>
              <a:rPr lang="en-US" sz="3200">
                <a:solidFill>
                  <a:schemeClr val="accent1">
                    <a:lumMod val="60000"/>
                    <a:lumOff val="40000"/>
                  </a:schemeClr>
                </a:solidFill>
                <a:ea typeface="+mn-lt"/>
                <a:cs typeface="+mn-lt"/>
              </a:rPr>
              <a:t>made accessible</a:t>
            </a:r>
            <a:r>
              <a:rPr lang="en-US" sz="3200">
                <a:solidFill>
                  <a:srgbClr val="262626"/>
                </a:solidFill>
                <a:ea typeface="+mn-lt"/>
                <a:cs typeface="+mn-lt"/>
              </a:rPr>
              <a:t> according to the principle:</a:t>
            </a:r>
            <a:r>
              <a:rPr lang="en-US" sz="3200">
                <a:ea typeface="+mn-lt"/>
                <a:cs typeface="+mn-lt"/>
              </a:rPr>
              <a:t> "</a:t>
            </a:r>
            <a:r>
              <a:rPr lang="en-US" sz="3200">
                <a:solidFill>
                  <a:schemeClr val="accent1">
                    <a:lumMod val="60000"/>
                    <a:lumOff val="40000"/>
                  </a:schemeClr>
                </a:solidFill>
                <a:ea typeface="+mn-lt"/>
                <a:cs typeface="+mn-lt"/>
              </a:rPr>
              <a:t>as open as possible, as restricted as necessary</a:t>
            </a:r>
            <a:r>
              <a:rPr lang="en-US" sz="3200">
                <a:ea typeface="+mn-lt"/>
                <a:cs typeface="+mn-lt"/>
              </a:rPr>
              <a:t>".</a:t>
            </a:r>
            <a:endParaRPr lang="sv-SE">
              <a:cs typeface="Arial"/>
            </a:endParaRPr>
          </a:p>
        </p:txBody>
      </p:sp>
      <p:sp>
        <p:nvSpPr>
          <p:cNvPr id="27" name="Rectangle 26">
            <a:extLst>
              <a:ext uri="{FF2B5EF4-FFF2-40B4-BE49-F238E27FC236}">
                <a16:creationId xmlns:a16="http://schemas.microsoft.com/office/drawing/2014/main" id="{C36939D1-9611-309A-2611-9B2611C95838}"/>
              </a:ext>
            </a:extLst>
          </p:cNvPr>
          <p:cNvSpPr/>
          <p:nvPr/>
        </p:nvSpPr>
        <p:spPr>
          <a:xfrm>
            <a:off x="912663" y="2505670"/>
            <a:ext cx="530915" cy="923330"/>
          </a:xfrm>
          <a:prstGeom prst="rect">
            <a:avLst/>
          </a:prstGeom>
          <a:noFill/>
        </p:spPr>
        <p:txBody>
          <a:bodyPr wrap="none" lIns="91440" tIns="45720" rIns="91440" bIns="45720">
            <a:spAutoFit/>
          </a:bodyPr>
          <a:lstStyle/>
          <a:p>
            <a:pPr algn="ctr" defTabSz="914377"/>
            <a:r>
              <a:rPr lang="en-US" sz="5400" b="1">
                <a:ln w="22225">
                  <a:solidFill>
                    <a:srgbClr val="659DD2"/>
                  </a:solidFill>
                  <a:prstDash val="solid"/>
                </a:ln>
                <a:solidFill>
                  <a:srgbClr val="659DD2">
                    <a:lumMod val="40000"/>
                    <a:lumOff val="60000"/>
                  </a:srgbClr>
                </a:solidFill>
                <a:latin typeface="Arial"/>
              </a:rPr>
              <a:t>“</a:t>
            </a:r>
          </a:p>
        </p:txBody>
      </p:sp>
      <p:sp>
        <p:nvSpPr>
          <p:cNvPr id="28" name="Rectangle 27">
            <a:extLst>
              <a:ext uri="{FF2B5EF4-FFF2-40B4-BE49-F238E27FC236}">
                <a16:creationId xmlns:a16="http://schemas.microsoft.com/office/drawing/2014/main" id="{A71CF8C8-9B80-9A45-7D22-71E1CC9E0038}"/>
              </a:ext>
            </a:extLst>
          </p:cNvPr>
          <p:cNvSpPr/>
          <p:nvPr/>
        </p:nvSpPr>
        <p:spPr>
          <a:xfrm>
            <a:off x="2955919" y="5427517"/>
            <a:ext cx="530915" cy="923330"/>
          </a:xfrm>
          <a:prstGeom prst="rect">
            <a:avLst/>
          </a:prstGeom>
          <a:noFill/>
        </p:spPr>
        <p:txBody>
          <a:bodyPr wrap="none" lIns="91440" tIns="45720" rIns="91440" bIns="45720">
            <a:spAutoFit/>
          </a:bodyPr>
          <a:lstStyle/>
          <a:p>
            <a:pPr algn="ctr" defTabSz="914377"/>
            <a:r>
              <a:rPr lang="en-US" sz="5400" b="1">
                <a:ln w="22225">
                  <a:solidFill>
                    <a:srgbClr val="659DD2"/>
                  </a:solidFill>
                  <a:prstDash val="solid"/>
                </a:ln>
                <a:solidFill>
                  <a:srgbClr val="659DD2">
                    <a:lumMod val="40000"/>
                    <a:lumOff val="60000"/>
                  </a:srgbClr>
                </a:solidFill>
                <a:latin typeface="Arial"/>
              </a:rPr>
              <a:t>”</a:t>
            </a:r>
          </a:p>
        </p:txBody>
      </p:sp>
      <p:pic>
        <p:nvPicPr>
          <p:cNvPr id="9" name="Picture 8">
            <a:extLst>
              <a:ext uri="{FF2B5EF4-FFF2-40B4-BE49-F238E27FC236}">
                <a16:creationId xmlns:a16="http://schemas.microsoft.com/office/drawing/2014/main" id="{06F21487-A22D-CA36-4285-B251A9301DD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7875"/>
          <a:stretch/>
        </p:blipFill>
        <p:spPr>
          <a:xfrm>
            <a:off x="7074041" y="559124"/>
            <a:ext cx="5117960" cy="5494896"/>
          </a:xfrm>
          <a:prstGeom prst="rect">
            <a:avLst/>
          </a:prstGeom>
        </p:spPr>
      </p:pic>
      <p:sp>
        <p:nvSpPr>
          <p:cNvPr id="11" name="Title 1">
            <a:extLst>
              <a:ext uri="{FF2B5EF4-FFF2-40B4-BE49-F238E27FC236}">
                <a16:creationId xmlns:a16="http://schemas.microsoft.com/office/drawing/2014/main" id="{A8114377-A8C0-A44D-1F4F-44823F98E0B1}"/>
              </a:ext>
            </a:extLst>
          </p:cNvPr>
          <p:cNvSpPr txBox="1">
            <a:spLocks/>
          </p:cNvSpPr>
          <p:nvPr/>
        </p:nvSpPr>
        <p:spPr>
          <a:xfrm>
            <a:off x="829286" y="327021"/>
            <a:ext cx="5592296" cy="2178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pPr defTabSz="914377"/>
            <a:r>
              <a:rPr lang="en-US" sz="3200" noProof="0">
                <a:solidFill>
                  <a:srgbClr val="262626">
                    <a:lumMod val="75000"/>
                    <a:lumOff val="25000"/>
                  </a:srgbClr>
                </a:solidFill>
                <a:latin typeface="Arial"/>
              </a:rPr>
              <a:t>Open access to research data is one of the six priority areas within Open </a:t>
            </a:r>
            <a:r>
              <a:rPr lang="en-US" sz="3200">
                <a:solidFill>
                  <a:srgbClr val="262626">
                    <a:lumMod val="75000"/>
                    <a:lumOff val="25000"/>
                  </a:srgbClr>
                </a:solidFill>
                <a:latin typeface="Arial"/>
              </a:rPr>
              <a:t>S</a:t>
            </a:r>
            <a:r>
              <a:rPr lang="en-US" sz="3200" noProof="0" err="1">
                <a:solidFill>
                  <a:srgbClr val="262626">
                    <a:lumMod val="75000"/>
                    <a:lumOff val="25000"/>
                  </a:srgbClr>
                </a:solidFill>
                <a:latin typeface="Arial"/>
              </a:rPr>
              <a:t>cience</a:t>
            </a:r>
            <a:r>
              <a:rPr lang="en-US" sz="3200" noProof="0">
                <a:solidFill>
                  <a:srgbClr val="262626">
                    <a:lumMod val="75000"/>
                    <a:lumOff val="25000"/>
                  </a:srgbClr>
                </a:solidFill>
                <a:latin typeface="Arial"/>
              </a:rPr>
              <a:t>.</a:t>
            </a:r>
            <a:endParaRPr lang="en-US" sz="3200" noProof="0">
              <a:solidFill>
                <a:srgbClr val="262626">
                  <a:lumMod val="75000"/>
                  <a:lumOff val="25000"/>
                </a:srgbClr>
              </a:solidFill>
              <a:latin typeface="Arial"/>
              <a:cs typeface="Arial"/>
            </a:endParaRPr>
          </a:p>
        </p:txBody>
      </p:sp>
    </p:spTree>
    <p:extLst>
      <p:ext uri="{BB962C8B-B14F-4D97-AF65-F5344CB8AC3E}">
        <p14:creationId xmlns:p14="http://schemas.microsoft.com/office/powerpoint/2010/main" val="1262567561"/>
      </p:ext>
    </p:extLst>
  </p:cSld>
  <p:clrMapOvr>
    <a:masterClrMapping/>
  </p:clrMapOvr>
  <mc:AlternateContent xmlns:mc="http://schemas.openxmlformats.org/markup-compatibility/2006" xmlns:p14="http://schemas.microsoft.com/office/powerpoint/2010/main">
    <mc:Choice Requires="p14">
      <p:transition spd="slow" p14:dur="2000" advTm="3835"/>
    </mc:Choice>
    <mc:Fallback xmlns="">
      <p:transition spd="slow" advTm="383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8B37-D546-45BC-874A-D3A59601E0F9}"/>
              </a:ext>
            </a:extLst>
          </p:cNvPr>
          <p:cNvSpPr>
            <a:spLocks noGrp="1"/>
          </p:cNvSpPr>
          <p:nvPr>
            <p:ph type="title"/>
          </p:nvPr>
        </p:nvSpPr>
        <p:spPr>
          <a:xfrm>
            <a:off x="838201" y="365125"/>
            <a:ext cx="6705600" cy="1325563"/>
          </a:xfrm>
        </p:spPr>
        <p:txBody>
          <a:bodyPr>
            <a:normAutofit/>
          </a:bodyPr>
          <a:lstStyle/>
          <a:p>
            <a:r>
              <a:rPr lang="sv-SE" dirty="0" err="1"/>
              <a:t>What</a:t>
            </a:r>
            <a:r>
              <a:rPr lang="sv-SE" dirty="0"/>
              <a:t> is </a:t>
            </a:r>
            <a:br>
              <a:rPr lang="sv-SE" dirty="0"/>
            </a:br>
            <a:r>
              <a:rPr lang="sv-SE" dirty="0">
                <a:solidFill>
                  <a:schemeClr val="accent3"/>
                </a:solidFill>
              </a:rPr>
              <a:t>personal</a:t>
            </a:r>
            <a:r>
              <a:rPr lang="sv-SE" dirty="0"/>
              <a:t> information?</a:t>
            </a:r>
          </a:p>
        </p:txBody>
      </p:sp>
      <p:sp>
        <p:nvSpPr>
          <p:cNvPr id="3" name="Text Placeholder 2">
            <a:extLst>
              <a:ext uri="{FF2B5EF4-FFF2-40B4-BE49-F238E27FC236}">
                <a16:creationId xmlns:a16="http://schemas.microsoft.com/office/drawing/2014/main" id="{C3AF0D01-CBD1-4E7D-AEEC-F96FF969C173}"/>
              </a:ext>
            </a:extLst>
          </p:cNvPr>
          <p:cNvSpPr>
            <a:spLocks noGrp="1"/>
          </p:cNvSpPr>
          <p:nvPr>
            <p:ph idx="1"/>
          </p:nvPr>
        </p:nvSpPr>
        <p:spPr>
          <a:xfrm>
            <a:off x="838201" y="1850564"/>
            <a:ext cx="6315075" cy="4565651"/>
          </a:xfrm>
        </p:spPr>
        <p:txBody>
          <a:bodyPr vert="horz" lIns="91440" tIns="45720" rIns="91440" bIns="45720" rtlCol="0" anchor="t">
            <a:normAutofit/>
          </a:bodyPr>
          <a:lstStyle/>
          <a:p>
            <a:r>
              <a:rPr lang="en-US" dirty="0"/>
              <a:t>“information that directly or indirectly refers to a living, identified or identifiable natural person”</a:t>
            </a:r>
          </a:p>
          <a:p>
            <a:r>
              <a:rPr lang="en-US" dirty="0"/>
              <a:t>Pseudonymized data is personal data!</a:t>
            </a:r>
          </a:p>
          <a:p>
            <a:pPr lvl="1"/>
            <a:r>
              <a:rPr lang="en-US" dirty="0"/>
              <a:t>Regardless whether you as a researcher have the code key or if it is stored securely somewhere else!</a:t>
            </a:r>
          </a:p>
          <a:p>
            <a:r>
              <a:rPr lang="en-US" dirty="0"/>
              <a:t>“indirectly” could be:</a:t>
            </a:r>
          </a:p>
          <a:p>
            <a:pPr lvl="1"/>
            <a:r>
              <a:rPr lang="en-US" dirty="0"/>
              <a:t>Recorded voice</a:t>
            </a:r>
          </a:p>
          <a:p>
            <a:pPr lvl="1"/>
            <a:r>
              <a:rPr lang="en-US" dirty="0"/>
              <a:t>Photograph where person is identifiable</a:t>
            </a:r>
          </a:p>
          <a:p>
            <a:pPr lvl="1"/>
            <a:r>
              <a:rPr lang="en-US" dirty="0"/>
              <a:t>Registration number of a private car</a:t>
            </a:r>
          </a:p>
          <a:p>
            <a:pPr lvl="1"/>
            <a:r>
              <a:rPr lang="en-US" dirty="0"/>
              <a:t>IP address</a:t>
            </a:r>
          </a:p>
        </p:txBody>
      </p:sp>
      <p:pic>
        <p:nvPicPr>
          <p:cNvPr id="6" name="Picture 5">
            <a:extLst>
              <a:ext uri="{FF2B5EF4-FFF2-40B4-BE49-F238E27FC236}">
                <a16:creationId xmlns:a16="http://schemas.microsoft.com/office/drawing/2014/main" id="{9E723786-69C4-1771-5BBB-4CE12FEED5F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7472419" y="619125"/>
            <a:ext cx="4214757" cy="5619675"/>
          </a:xfrm>
          <a:prstGeom prst="rect">
            <a:avLst/>
          </a:prstGeom>
        </p:spPr>
      </p:pic>
    </p:spTree>
    <p:extLst>
      <p:ext uri="{BB962C8B-B14F-4D97-AF65-F5344CB8AC3E}">
        <p14:creationId xmlns:p14="http://schemas.microsoft.com/office/powerpoint/2010/main" val="1638456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1FF0D-2973-B45E-E345-5B4371E909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85F82-6C26-01F4-BC2B-E50A5E689DCF}"/>
              </a:ext>
            </a:extLst>
          </p:cNvPr>
          <p:cNvSpPr>
            <a:spLocks noGrp="1"/>
          </p:cNvSpPr>
          <p:nvPr>
            <p:ph type="title"/>
          </p:nvPr>
        </p:nvSpPr>
        <p:spPr/>
        <p:txBody>
          <a:bodyPr>
            <a:normAutofit/>
          </a:bodyPr>
          <a:lstStyle/>
          <a:p>
            <a:r>
              <a:rPr lang="en-US" dirty="0"/>
              <a:t>Removing identifiers does NOT anonymize a dataset IF original is retained!</a:t>
            </a:r>
          </a:p>
        </p:txBody>
      </p:sp>
      <p:sp>
        <p:nvSpPr>
          <p:cNvPr id="3" name="Content Placeholder 2">
            <a:extLst>
              <a:ext uri="{FF2B5EF4-FFF2-40B4-BE49-F238E27FC236}">
                <a16:creationId xmlns:a16="http://schemas.microsoft.com/office/drawing/2014/main" id="{E37A0B06-EC14-B9CD-3CEC-9859B1D4F78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A73AB03C-A32B-0E85-254E-3070BF4D1A73}"/>
              </a:ext>
            </a:extLst>
          </p:cNvPr>
          <p:cNvPicPr>
            <a:picLocks noChangeAspect="1"/>
          </p:cNvPicPr>
          <p:nvPr/>
        </p:nvPicPr>
        <p:blipFill>
          <a:blip r:embed="rId3"/>
          <a:stretch>
            <a:fillRect/>
          </a:stretch>
        </p:blipFill>
        <p:spPr>
          <a:xfrm>
            <a:off x="440267" y="1579003"/>
            <a:ext cx="11751733" cy="5278996"/>
          </a:xfrm>
          <a:prstGeom prst="rect">
            <a:avLst/>
          </a:prstGeom>
        </p:spPr>
      </p:pic>
    </p:spTree>
    <p:extLst>
      <p:ext uri="{BB962C8B-B14F-4D97-AF65-F5344CB8AC3E}">
        <p14:creationId xmlns:p14="http://schemas.microsoft.com/office/powerpoint/2010/main" val="965923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62CB7-0441-22E8-64B5-2C80B752D130}"/>
              </a:ext>
            </a:extLst>
          </p:cNvPr>
          <p:cNvSpPr>
            <a:spLocks noGrp="1"/>
          </p:cNvSpPr>
          <p:nvPr>
            <p:ph type="title"/>
          </p:nvPr>
        </p:nvSpPr>
        <p:spPr/>
        <p:txBody>
          <a:bodyPr>
            <a:normAutofit/>
          </a:bodyPr>
          <a:lstStyle/>
          <a:p>
            <a:r>
              <a:rPr lang="en-US" dirty="0"/>
              <a:t>Removing identifiers does NOT anonymize a dataset IF original is retained!</a:t>
            </a:r>
          </a:p>
        </p:txBody>
      </p:sp>
      <p:sp>
        <p:nvSpPr>
          <p:cNvPr id="3" name="Content Placeholder 2">
            <a:extLst>
              <a:ext uri="{FF2B5EF4-FFF2-40B4-BE49-F238E27FC236}">
                <a16:creationId xmlns:a16="http://schemas.microsoft.com/office/drawing/2014/main" id="{9AB732EA-C080-781E-3CDE-94510176922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92110331-46A1-8F8E-8AF3-A048781B980E}"/>
              </a:ext>
            </a:extLst>
          </p:cNvPr>
          <p:cNvPicPr>
            <a:picLocks noChangeAspect="1"/>
          </p:cNvPicPr>
          <p:nvPr/>
        </p:nvPicPr>
        <p:blipFill>
          <a:blip r:embed="rId3"/>
          <a:stretch>
            <a:fillRect/>
          </a:stretch>
        </p:blipFill>
        <p:spPr>
          <a:xfrm>
            <a:off x="440267" y="1579003"/>
            <a:ext cx="11751733" cy="5278996"/>
          </a:xfrm>
          <a:prstGeom prst="rect">
            <a:avLst/>
          </a:prstGeom>
        </p:spPr>
      </p:pic>
      <p:grpSp>
        <p:nvGrpSpPr>
          <p:cNvPr id="11" name="Group 10">
            <a:extLst>
              <a:ext uri="{FF2B5EF4-FFF2-40B4-BE49-F238E27FC236}">
                <a16:creationId xmlns:a16="http://schemas.microsoft.com/office/drawing/2014/main" id="{142CD556-1B04-958F-A6B6-8EF66ED74A7E}"/>
              </a:ext>
            </a:extLst>
          </p:cNvPr>
          <p:cNvGrpSpPr/>
          <p:nvPr/>
        </p:nvGrpSpPr>
        <p:grpSpPr>
          <a:xfrm>
            <a:off x="282223" y="1422402"/>
            <a:ext cx="11785597" cy="5610577"/>
            <a:chOff x="211667" y="1066801"/>
            <a:chExt cx="8839198" cy="4207933"/>
          </a:xfrm>
        </p:grpSpPr>
        <p:pic>
          <p:nvPicPr>
            <p:cNvPr id="9" name="Picture 8">
              <a:extLst>
                <a:ext uri="{FF2B5EF4-FFF2-40B4-BE49-F238E27FC236}">
                  <a16:creationId xmlns:a16="http://schemas.microsoft.com/office/drawing/2014/main" id="{4D91A699-DEA1-33A5-06A6-2C8BF3AE1B1D}"/>
                </a:ext>
              </a:extLst>
            </p:cNvPr>
            <p:cNvPicPr>
              <a:picLocks noChangeAspect="1"/>
            </p:cNvPicPr>
            <p:nvPr/>
          </p:nvPicPr>
          <p:blipFill>
            <a:blip r:embed="rId4"/>
            <a:stretch>
              <a:fillRect/>
            </a:stretch>
          </p:blipFill>
          <p:spPr>
            <a:xfrm>
              <a:off x="321732" y="1166674"/>
              <a:ext cx="8729133" cy="3976826"/>
            </a:xfrm>
            <a:prstGeom prst="rect">
              <a:avLst/>
            </a:prstGeom>
          </p:spPr>
        </p:pic>
        <p:sp>
          <p:nvSpPr>
            <p:cNvPr id="10" name="Multiplication Sign 9">
              <a:extLst>
                <a:ext uri="{FF2B5EF4-FFF2-40B4-BE49-F238E27FC236}">
                  <a16:creationId xmlns:a16="http://schemas.microsoft.com/office/drawing/2014/main" id="{E23B6673-F3BB-F9A5-7270-E710AFB7C557}"/>
                </a:ext>
              </a:extLst>
            </p:cNvPr>
            <p:cNvSpPr/>
            <p:nvPr/>
          </p:nvSpPr>
          <p:spPr>
            <a:xfrm>
              <a:off x="211667" y="1066801"/>
              <a:ext cx="3666067" cy="4207933"/>
            </a:xfrm>
            <a:prstGeom prst="mathMultiply">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646552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66790B-E535-1928-3DD5-4EB9481BAE5B}"/>
              </a:ext>
            </a:extLst>
          </p:cNvPr>
          <p:cNvSpPr>
            <a:spLocks noGrp="1"/>
          </p:cNvSpPr>
          <p:nvPr>
            <p:ph type="body" sz="quarter" idx="10"/>
          </p:nvPr>
        </p:nvSpPr>
        <p:spPr>
          <a:xfrm>
            <a:off x="838199" y="1569157"/>
            <a:ext cx="7831668" cy="4831644"/>
          </a:xfrm>
        </p:spPr>
        <p:txBody>
          <a:bodyPr>
            <a:normAutofit fontScale="92500" lnSpcReduction="20000"/>
          </a:bodyPr>
          <a:lstStyle/>
          <a:p>
            <a:pPr marL="0" indent="0">
              <a:buNone/>
            </a:pPr>
            <a:r>
              <a:rPr lang="en-US" sz="2667" dirty="0"/>
              <a:t>Can </a:t>
            </a:r>
            <a:r>
              <a:rPr lang="en-US" sz="2667" b="1" dirty="0"/>
              <a:t>you</a:t>
            </a:r>
            <a:r>
              <a:rPr lang="en-US" sz="2667" dirty="0"/>
              <a:t> publish research datasets containing personal information with </a:t>
            </a:r>
            <a:r>
              <a:rPr lang="en-US" sz="2667" i="1" dirty="0"/>
              <a:t>restricted access</a:t>
            </a:r>
            <a:r>
              <a:rPr lang="en-US" sz="2667" dirty="0"/>
              <a:t>? </a:t>
            </a:r>
            <a:br>
              <a:rPr lang="en-US" sz="2667" dirty="0"/>
            </a:br>
            <a:endParaRPr lang="en-US" sz="2667" dirty="0"/>
          </a:p>
          <a:p>
            <a:pPr marL="0" indent="0">
              <a:buNone/>
            </a:pPr>
            <a:r>
              <a:rPr lang="en-US" sz="2667" dirty="0"/>
              <a:t>1. Only use authorized repositories!</a:t>
            </a:r>
            <a:br>
              <a:rPr lang="en-US" sz="2133" dirty="0"/>
            </a:br>
            <a:br>
              <a:rPr lang="sv-SE" sz="2133" dirty="0"/>
            </a:br>
            <a:endParaRPr lang="sv-SE" sz="2133" dirty="0"/>
          </a:p>
          <a:p>
            <a:pPr marL="0" indent="0">
              <a:buNone/>
            </a:pPr>
            <a:endParaRPr lang="en-US" sz="1933" dirty="0"/>
          </a:p>
          <a:p>
            <a:endParaRPr lang="en-US" dirty="0"/>
          </a:p>
          <a:p>
            <a:pPr marL="0" indent="0">
              <a:buNone/>
            </a:pPr>
            <a:r>
              <a:rPr lang="en-US" sz="2667" dirty="0"/>
              <a:t>2. Not all universities have contracts for this:</a:t>
            </a:r>
          </a:p>
          <a:p>
            <a:pPr marL="0" indent="0">
              <a:buNone/>
            </a:pPr>
            <a:r>
              <a:rPr lang="en-US" sz="2667" dirty="0"/>
              <a:t>	</a:t>
            </a:r>
            <a:r>
              <a:rPr lang="en-US" sz="2667" dirty="0">
                <a:hlinkClick r:id="rId3"/>
              </a:rPr>
              <a:t>List of FEGA Sweden organizations</a:t>
            </a:r>
            <a:br>
              <a:rPr lang="en-US" sz="2667" dirty="0"/>
            </a:br>
            <a:r>
              <a:rPr lang="en-US" sz="2667" dirty="0"/>
              <a:t>	</a:t>
            </a:r>
            <a:r>
              <a:rPr lang="en-US" sz="2667" dirty="0">
                <a:hlinkClick r:id="rId4"/>
              </a:rPr>
              <a:t>List of DORIS organizations</a:t>
            </a:r>
            <a:r>
              <a:rPr lang="en-US" sz="2667" dirty="0"/>
              <a:t>  </a:t>
            </a:r>
          </a:p>
          <a:p>
            <a:pPr marL="0" indent="0">
              <a:buNone/>
            </a:pPr>
            <a:r>
              <a:rPr lang="en-US" sz="2667" dirty="0"/>
              <a:t>3. Contact your Data Support unit before publishing data with personal information!</a:t>
            </a:r>
          </a:p>
          <a:p>
            <a:endParaRPr lang="en-US" sz="2533" dirty="0"/>
          </a:p>
          <a:p>
            <a:endParaRPr lang="en-US" dirty="0"/>
          </a:p>
        </p:txBody>
      </p:sp>
      <p:sp>
        <p:nvSpPr>
          <p:cNvPr id="2" name="Title 1">
            <a:extLst>
              <a:ext uri="{FF2B5EF4-FFF2-40B4-BE49-F238E27FC236}">
                <a16:creationId xmlns:a16="http://schemas.microsoft.com/office/drawing/2014/main" id="{9996D94C-9968-D75A-2720-1FDFB86EE82C}"/>
              </a:ext>
            </a:extLst>
          </p:cNvPr>
          <p:cNvSpPr>
            <a:spLocks noGrp="1"/>
          </p:cNvSpPr>
          <p:nvPr>
            <p:ph type="title"/>
          </p:nvPr>
        </p:nvSpPr>
        <p:spPr/>
        <p:txBody>
          <a:bodyPr>
            <a:normAutofit/>
          </a:bodyPr>
          <a:lstStyle/>
          <a:p>
            <a:r>
              <a:rPr lang="en-US" dirty="0"/>
              <a:t>Datasets containing personal information</a:t>
            </a:r>
          </a:p>
        </p:txBody>
      </p:sp>
      <p:pic>
        <p:nvPicPr>
          <p:cNvPr id="1026" name="Picture 2">
            <a:extLst>
              <a:ext uri="{FF2B5EF4-FFF2-40B4-BE49-F238E27FC236}">
                <a16:creationId xmlns:a16="http://schemas.microsoft.com/office/drawing/2014/main" id="{FC166531-3B44-09F5-54BA-FD8BC67D14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54" t="19252" r="70512" b="51354"/>
          <a:stretch/>
        </p:blipFill>
        <p:spPr bwMode="auto">
          <a:xfrm>
            <a:off x="8952412" y="1785256"/>
            <a:ext cx="2560320" cy="23951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white circular logo&#10;&#10;AI-generated content may be incorrect.">
            <a:extLst>
              <a:ext uri="{FF2B5EF4-FFF2-40B4-BE49-F238E27FC236}">
                <a16:creationId xmlns:a16="http://schemas.microsoft.com/office/drawing/2014/main" id="{B88B81A1-A178-2BEA-00CA-F3928A0E102B}"/>
              </a:ext>
            </a:extLst>
          </p:cNvPr>
          <p:cNvPicPr>
            <a:picLocks noChangeAspect="1"/>
          </p:cNvPicPr>
          <p:nvPr/>
        </p:nvPicPr>
        <p:blipFill>
          <a:blip r:embed="rId6"/>
          <a:stretch>
            <a:fillRect/>
          </a:stretch>
        </p:blipFill>
        <p:spPr>
          <a:xfrm>
            <a:off x="1834010" y="3092059"/>
            <a:ext cx="1139849" cy="902307"/>
          </a:xfrm>
          <a:prstGeom prst="rect">
            <a:avLst/>
          </a:prstGeom>
        </p:spPr>
      </p:pic>
      <p:pic>
        <p:nvPicPr>
          <p:cNvPr id="10" name="Picture 9" descr="A blue text on a black background&#10;&#10;AI-generated content may be incorrect.">
            <a:extLst>
              <a:ext uri="{FF2B5EF4-FFF2-40B4-BE49-F238E27FC236}">
                <a16:creationId xmlns:a16="http://schemas.microsoft.com/office/drawing/2014/main" id="{68FF710D-3F7A-61A0-EE25-6D841A88A693}"/>
              </a:ext>
            </a:extLst>
          </p:cNvPr>
          <p:cNvPicPr>
            <a:picLocks noChangeAspect="1"/>
          </p:cNvPicPr>
          <p:nvPr/>
        </p:nvPicPr>
        <p:blipFill>
          <a:blip r:embed="rId7"/>
          <a:stretch>
            <a:fillRect/>
          </a:stretch>
        </p:blipFill>
        <p:spPr>
          <a:xfrm>
            <a:off x="2669999" y="2938585"/>
            <a:ext cx="3583392" cy="1215865"/>
          </a:xfrm>
          <a:prstGeom prst="rect">
            <a:avLst/>
          </a:prstGeom>
        </p:spPr>
      </p:pic>
    </p:spTree>
    <p:extLst>
      <p:ext uri="{BB962C8B-B14F-4D97-AF65-F5344CB8AC3E}">
        <p14:creationId xmlns:p14="http://schemas.microsoft.com/office/powerpoint/2010/main" val="3466205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B4AAF-C0C4-0EF8-7C66-A74141B64B03}"/>
            </a:ext>
          </a:extLst>
        </p:cNvPr>
        <p:cNvGrpSpPr/>
        <p:nvPr/>
      </p:nvGrpSpPr>
      <p:grpSpPr>
        <a:xfrm>
          <a:off x="0" y="0"/>
          <a:ext cx="0" cy="0"/>
          <a:chOff x="0" y="0"/>
          <a:chExt cx="0" cy="0"/>
        </a:xfrm>
      </p:grpSpPr>
      <p:pic>
        <p:nvPicPr>
          <p:cNvPr id="8" name="Picture 17">
            <a:extLst>
              <a:ext uri="{FF2B5EF4-FFF2-40B4-BE49-F238E27FC236}">
                <a16:creationId xmlns:a16="http://schemas.microsoft.com/office/drawing/2014/main" id="{C0632605-0781-6DF5-104E-892ECFE1EB2F}"/>
              </a:ext>
            </a:extLst>
          </p:cNvPr>
          <p:cNvPicPr>
            <a:picLocks noChangeAspect="1"/>
          </p:cNvPicPr>
          <p:nvPr/>
        </p:nvPicPr>
        <p:blipFill>
          <a:blip r:embed="rId2"/>
          <a:stretch>
            <a:fillRect/>
          </a:stretch>
        </p:blipFill>
        <p:spPr>
          <a:xfrm>
            <a:off x="5591177" y="0"/>
            <a:ext cx="6600825" cy="2076451"/>
          </a:xfrm>
          <a:prstGeom prst="rect">
            <a:avLst/>
          </a:prstGeom>
        </p:spPr>
      </p:pic>
      <p:pic>
        <p:nvPicPr>
          <p:cNvPr id="6" name="Picture 15">
            <a:extLst>
              <a:ext uri="{FF2B5EF4-FFF2-40B4-BE49-F238E27FC236}">
                <a16:creationId xmlns:a16="http://schemas.microsoft.com/office/drawing/2014/main" id="{6F54384D-6BF8-E459-44E7-305F6435DD07}"/>
              </a:ext>
            </a:extLst>
          </p:cNvPr>
          <p:cNvPicPr>
            <a:picLocks noChangeAspect="1"/>
          </p:cNvPicPr>
          <p:nvPr/>
        </p:nvPicPr>
        <p:blipFill rotWithShape="1">
          <a:blip r:embed="rId3"/>
          <a:srcRect l="3492"/>
          <a:stretch/>
        </p:blipFill>
        <p:spPr>
          <a:xfrm>
            <a:off x="2" y="2011562"/>
            <a:ext cx="767343" cy="1309581"/>
          </a:xfrm>
          <a:prstGeom prst="rect">
            <a:avLst/>
          </a:prstGeom>
        </p:spPr>
      </p:pic>
      <p:sp>
        <p:nvSpPr>
          <p:cNvPr id="7" name="Title 12">
            <a:extLst>
              <a:ext uri="{FF2B5EF4-FFF2-40B4-BE49-F238E27FC236}">
                <a16:creationId xmlns:a16="http://schemas.microsoft.com/office/drawing/2014/main" id="{49A8EC40-F5C1-2EE0-2708-6CA5ACD63F19}"/>
              </a:ext>
            </a:extLst>
          </p:cNvPr>
          <p:cNvSpPr txBox="1">
            <a:spLocks/>
          </p:cNvSpPr>
          <p:nvPr/>
        </p:nvSpPr>
        <p:spPr>
          <a:xfrm>
            <a:off x="889206" y="1758898"/>
            <a:ext cx="10034933" cy="3005012"/>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r>
              <a:rPr lang="en-US" sz="6000" dirty="0"/>
              <a:t>Common questions about publishing datasets with Personal Information.</a:t>
            </a:r>
          </a:p>
        </p:txBody>
      </p:sp>
    </p:spTree>
    <p:extLst>
      <p:ext uri="{BB962C8B-B14F-4D97-AF65-F5344CB8AC3E}">
        <p14:creationId xmlns:p14="http://schemas.microsoft.com/office/powerpoint/2010/main" val="1062721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E4D2-6038-4E1B-B65C-3D427AB39D16}"/>
              </a:ext>
            </a:extLst>
          </p:cNvPr>
          <p:cNvSpPr>
            <a:spLocks noGrp="1"/>
          </p:cNvSpPr>
          <p:nvPr>
            <p:ph type="title"/>
          </p:nvPr>
        </p:nvSpPr>
        <p:spPr/>
        <p:txBody>
          <a:bodyPr anchor="ctr">
            <a:normAutofit/>
          </a:bodyPr>
          <a:lstStyle/>
          <a:p>
            <a:r>
              <a:rPr lang="en-US" dirty="0"/>
              <a:t>Question: What about </a:t>
            </a:r>
            <a:r>
              <a:rPr lang="en-US" dirty="0">
                <a:solidFill>
                  <a:srgbClr val="FF0000"/>
                </a:solidFill>
              </a:rPr>
              <a:t>“metadata-only”</a:t>
            </a:r>
            <a:r>
              <a:rPr lang="en-US" dirty="0"/>
              <a:t> dataset descriptions?</a:t>
            </a:r>
            <a:endParaRPr lang="sv-SE" b="1" dirty="0">
              <a:effectLst/>
            </a:endParaRPr>
          </a:p>
        </p:txBody>
      </p:sp>
      <p:sp>
        <p:nvSpPr>
          <p:cNvPr id="8" name="Content Placeholder 7">
            <a:extLst>
              <a:ext uri="{FF2B5EF4-FFF2-40B4-BE49-F238E27FC236}">
                <a16:creationId xmlns:a16="http://schemas.microsoft.com/office/drawing/2014/main" id="{D36D01ED-264D-BBA0-5798-B5803B07F64E}"/>
              </a:ext>
            </a:extLst>
          </p:cNvPr>
          <p:cNvSpPr>
            <a:spLocks noGrp="1"/>
          </p:cNvSpPr>
          <p:nvPr>
            <p:ph idx="1"/>
          </p:nvPr>
        </p:nvSpPr>
        <p:spPr>
          <a:xfrm>
            <a:off x="838200" y="1768510"/>
            <a:ext cx="10515600" cy="4647704"/>
          </a:xfrm>
        </p:spPr>
        <p:txBody>
          <a:bodyPr>
            <a:normAutofit fontScale="77500" lnSpcReduction="20000"/>
          </a:bodyPr>
          <a:lstStyle/>
          <a:p>
            <a:pPr marL="342900" indent="-342900">
              <a:buFont typeface="Arial" panose="020B0604020202020204" pitchFamily="34" charset="0"/>
              <a:buChar char="•"/>
            </a:pPr>
            <a:r>
              <a:rPr lang="en-US" sz="3800" dirty="0"/>
              <a:t>A </a:t>
            </a:r>
            <a:r>
              <a:rPr lang="en-US" sz="3800" dirty="0">
                <a:solidFill>
                  <a:srgbClr val="FF0000"/>
                </a:solidFill>
              </a:rPr>
              <a:t>“metadata-only”</a:t>
            </a:r>
            <a:r>
              <a:rPr lang="en-US" sz="3800" dirty="0"/>
              <a:t> dataset description contains structured information about the </a:t>
            </a:r>
            <a:r>
              <a:rPr lang="en-US" sz="3800" dirty="0" err="1"/>
              <a:t>datataset</a:t>
            </a:r>
            <a:r>
              <a:rPr lang="en-US" sz="3800" dirty="0"/>
              <a:t> (</a:t>
            </a:r>
            <a:r>
              <a:rPr lang="en-US" sz="3800" dirty="0" err="1"/>
              <a:t>eg</a:t>
            </a:r>
            <a:r>
              <a:rPr lang="en-US" sz="3800" dirty="0"/>
              <a:t> title, authors, contact details), but…</a:t>
            </a:r>
          </a:p>
          <a:p>
            <a:pPr marL="342900" indent="-342900">
              <a:buFont typeface="Arial" panose="020B0604020202020204" pitchFamily="34" charset="0"/>
              <a:buChar char="•"/>
            </a:pPr>
            <a:r>
              <a:rPr lang="en-US" sz="3800" dirty="0"/>
              <a:t>NO formal data preservation strategy! </a:t>
            </a:r>
          </a:p>
          <a:p>
            <a:pPr marL="342900" indent="-342900">
              <a:buFont typeface="Arial" panose="020B0604020202020204" pitchFamily="34" charset="0"/>
              <a:buChar char="•"/>
            </a:pPr>
            <a:r>
              <a:rPr lang="en-US" sz="3800" dirty="0"/>
              <a:t>Metadata-only is NOT the same as </a:t>
            </a:r>
          </a:p>
          <a:p>
            <a:pPr lvl="2"/>
            <a:r>
              <a:rPr lang="en-US" sz="3800" dirty="0"/>
              <a:t> publishing with </a:t>
            </a:r>
            <a:r>
              <a:rPr lang="en-US" sz="3800" dirty="0">
                <a:solidFill>
                  <a:schemeClr val="accent2"/>
                </a:solidFill>
              </a:rPr>
              <a:t>restricted access</a:t>
            </a:r>
            <a:endParaRPr lang="en-US" sz="3800" dirty="0"/>
          </a:p>
          <a:p>
            <a:pPr lvl="2"/>
            <a:r>
              <a:rPr lang="en-US" sz="3800" dirty="0"/>
              <a:t> </a:t>
            </a:r>
            <a:r>
              <a:rPr lang="en-US" sz="3800" dirty="0">
                <a:solidFill>
                  <a:schemeClr val="accent2"/>
                </a:solidFill>
              </a:rPr>
              <a:t>embargo</a:t>
            </a:r>
          </a:p>
          <a:p>
            <a:pPr lvl="2"/>
            <a:r>
              <a:rPr lang="en-US" sz="3800" dirty="0">
                <a:solidFill>
                  <a:schemeClr val="accent2"/>
                </a:solidFill>
              </a:rPr>
              <a:t> closed review</a:t>
            </a:r>
          </a:p>
          <a:p>
            <a:pPr lvl="2"/>
            <a:endParaRPr lang="en-US" sz="3800" dirty="0"/>
          </a:p>
          <a:p>
            <a:pPr marL="0" indent="0">
              <a:buNone/>
            </a:pPr>
            <a:r>
              <a:rPr lang="sv-SE" sz="3800" dirty="0">
                <a:solidFill>
                  <a:schemeClr val="accent3"/>
                </a:solidFill>
              </a:rPr>
              <a:t>!</a:t>
            </a:r>
            <a:r>
              <a:rPr lang="sv-SE" sz="3800" dirty="0"/>
              <a:t>  </a:t>
            </a:r>
            <a:r>
              <a:rPr lang="en-US" sz="3800" dirty="0"/>
              <a:t>SND does not encourage (or provide support for) “metadata-only” dataset descriptions!</a:t>
            </a:r>
          </a:p>
          <a:p>
            <a:pPr marL="0" indent="0">
              <a:buNone/>
            </a:pPr>
            <a:endParaRPr lang="en-US" dirty="0"/>
          </a:p>
          <a:p>
            <a:endParaRPr lang="en-US" dirty="0"/>
          </a:p>
        </p:txBody>
      </p:sp>
      <p:sp>
        <p:nvSpPr>
          <p:cNvPr id="4" name="TextBox 3">
            <a:extLst>
              <a:ext uri="{FF2B5EF4-FFF2-40B4-BE49-F238E27FC236}">
                <a16:creationId xmlns:a16="http://schemas.microsoft.com/office/drawing/2014/main" id="{DA30EEDE-2E41-F716-054A-BD847D3B4B38}"/>
              </a:ext>
            </a:extLst>
          </p:cNvPr>
          <p:cNvSpPr txBox="1"/>
          <p:nvPr/>
        </p:nvSpPr>
        <p:spPr>
          <a:xfrm>
            <a:off x="879230" y="1780627"/>
            <a:ext cx="9922747" cy="430887"/>
          </a:xfrm>
          <a:prstGeom prst="rect">
            <a:avLst/>
          </a:prstGeom>
          <a:noFill/>
        </p:spPr>
        <p:txBody>
          <a:bodyPr wrap="square">
            <a:spAutoFit/>
          </a:bodyPr>
          <a:lstStyle/>
          <a:p>
            <a:pPr marL="342900" indent="-342900">
              <a:buFont typeface="Arial" panose="020B0604020202020204" pitchFamily="34" charset="0"/>
              <a:buChar char="•"/>
            </a:pPr>
            <a:endParaRPr lang="en-US" sz="2200"/>
          </a:p>
        </p:txBody>
      </p:sp>
    </p:spTree>
    <p:extLst>
      <p:ext uri="{BB962C8B-B14F-4D97-AF65-F5344CB8AC3E}">
        <p14:creationId xmlns:p14="http://schemas.microsoft.com/office/powerpoint/2010/main" val="1930821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4E4D2-6038-4E1B-B65C-3D427AB39D16}"/>
              </a:ext>
            </a:extLst>
          </p:cNvPr>
          <p:cNvSpPr>
            <a:spLocks noGrp="1"/>
          </p:cNvSpPr>
          <p:nvPr>
            <p:ph type="title"/>
          </p:nvPr>
        </p:nvSpPr>
        <p:spPr/>
        <p:txBody>
          <a:bodyPr anchor="ctr">
            <a:normAutofit/>
          </a:bodyPr>
          <a:lstStyle/>
          <a:p>
            <a:r>
              <a:rPr lang="en-US" dirty="0"/>
              <a:t>What about </a:t>
            </a:r>
            <a:r>
              <a:rPr lang="en-US" dirty="0">
                <a:solidFill>
                  <a:srgbClr val="FF0000"/>
                </a:solidFill>
              </a:rPr>
              <a:t>“metadata-only”</a:t>
            </a:r>
            <a:r>
              <a:rPr lang="en-US" dirty="0"/>
              <a:t> dataset descriptions?</a:t>
            </a:r>
            <a:endParaRPr lang="sv-SE" b="1" dirty="0">
              <a:effectLst/>
            </a:endParaRPr>
          </a:p>
        </p:txBody>
      </p:sp>
      <p:sp>
        <p:nvSpPr>
          <p:cNvPr id="8" name="Content Placeholder 7">
            <a:extLst>
              <a:ext uri="{FF2B5EF4-FFF2-40B4-BE49-F238E27FC236}">
                <a16:creationId xmlns:a16="http://schemas.microsoft.com/office/drawing/2014/main" id="{D36D01ED-264D-BBA0-5798-B5803B07F64E}"/>
              </a:ext>
            </a:extLst>
          </p:cNvPr>
          <p:cNvSpPr>
            <a:spLocks noGrp="1"/>
          </p:cNvSpPr>
          <p:nvPr>
            <p:ph idx="1"/>
          </p:nvPr>
        </p:nvSpPr>
        <p:spPr/>
        <p:txBody>
          <a:bodyPr vert="horz" lIns="91440" tIns="45720" rIns="91440" bIns="45720" rtlCol="0" anchor="t">
            <a:normAutofit/>
          </a:bodyPr>
          <a:lstStyle/>
          <a:p>
            <a:pPr marL="0" indent="0">
              <a:buNone/>
            </a:pPr>
            <a:br>
              <a:rPr lang="en-US" dirty="0"/>
            </a:br>
            <a:r>
              <a:rPr lang="en-US" sz="3200" dirty="0"/>
              <a:t>Why SND does not recommend “metadata-only”</a:t>
            </a:r>
          </a:p>
          <a:p>
            <a:r>
              <a:rPr lang="en-US" dirty="0"/>
              <a:t>We tried it!</a:t>
            </a:r>
          </a:p>
          <a:p>
            <a:r>
              <a:rPr lang="en-US" dirty="0"/>
              <a:t>Too often, data could not be obtained when requested.</a:t>
            </a:r>
          </a:p>
          <a:p>
            <a:r>
              <a:rPr lang="en-US" dirty="0"/>
              <a:t>Publication with “Restricted access” requires data are submitted to a repository.</a:t>
            </a:r>
          </a:p>
          <a:p>
            <a:pPr marL="0" indent="0">
              <a:buNone/>
            </a:pPr>
            <a:r>
              <a:rPr lang="en-US" dirty="0">
                <a:sym typeface="Wingdings" panose="05000000000000000000" pitchFamily="2" charset="2"/>
              </a:rPr>
              <a:t> </a:t>
            </a:r>
            <a:r>
              <a:rPr lang="en-US" dirty="0"/>
              <a:t>Ensures that the data are preserved. </a:t>
            </a:r>
            <a:endParaRPr lang="en-US" dirty="0">
              <a:cs typeface="Arial"/>
            </a:endParaRPr>
          </a:p>
          <a:p>
            <a:endParaRPr lang="en-US" dirty="0"/>
          </a:p>
          <a:p>
            <a:endParaRPr lang="en-US" dirty="0"/>
          </a:p>
        </p:txBody>
      </p:sp>
    </p:spTree>
    <p:extLst>
      <p:ext uri="{BB962C8B-B14F-4D97-AF65-F5344CB8AC3E}">
        <p14:creationId xmlns:p14="http://schemas.microsoft.com/office/powerpoint/2010/main" val="3784077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3F9906-3D81-62A5-AAB7-D079C1957682}"/>
              </a:ext>
            </a:extLst>
          </p:cNvPr>
          <p:cNvPicPr>
            <a:picLocks noChangeAspect="1"/>
          </p:cNvPicPr>
          <p:nvPr/>
        </p:nvPicPr>
        <p:blipFill>
          <a:blip r:embed="rId3"/>
          <a:stretch>
            <a:fillRect/>
          </a:stretch>
        </p:blipFill>
        <p:spPr>
          <a:xfrm>
            <a:off x="694592" y="363487"/>
            <a:ext cx="9692213" cy="64945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Rounded Corners 3">
            <a:extLst>
              <a:ext uri="{FF2B5EF4-FFF2-40B4-BE49-F238E27FC236}">
                <a16:creationId xmlns:a16="http://schemas.microsoft.com/office/drawing/2014/main" id="{E9B6C891-403A-1DC7-A61E-A7BF64F4C3D7}"/>
              </a:ext>
            </a:extLst>
          </p:cNvPr>
          <p:cNvSpPr/>
          <p:nvPr/>
        </p:nvSpPr>
        <p:spPr>
          <a:xfrm>
            <a:off x="1151794" y="199366"/>
            <a:ext cx="3356846" cy="608153"/>
          </a:xfrm>
          <a:prstGeom prst="roundRect">
            <a:avLst/>
          </a:prstGeom>
          <a:noFill/>
          <a:ln>
            <a:solidFill>
              <a:schemeClr val="accent3"/>
            </a:solidFill>
          </a:ln>
          <a:effectLst>
            <a:glow rad="1397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3"/>
                </a:solidFill>
              </a:ln>
              <a:noFill/>
              <a:effectLst>
                <a:glow rad="228600">
                  <a:schemeClr val="accent3">
                    <a:satMod val="175000"/>
                    <a:alpha val="40000"/>
                  </a:schemeClr>
                </a:glow>
              </a:effectLst>
            </a:endParaRPr>
          </a:p>
        </p:txBody>
      </p:sp>
      <p:sp>
        <p:nvSpPr>
          <p:cNvPr id="5" name="Arrow: Right 4">
            <a:extLst>
              <a:ext uri="{FF2B5EF4-FFF2-40B4-BE49-F238E27FC236}">
                <a16:creationId xmlns:a16="http://schemas.microsoft.com/office/drawing/2014/main" id="{38143E4E-E0D4-625B-F719-2DB7B42FBE81}"/>
              </a:ext>
            </a:extLst>
          </p:cNvPr>
          <p:cNvSpPr/>
          <p:nvPr/>
        </p:nvSpPr>
        <p:spPr>
          <a:xfrm rot="8466427">
            <a:off x="3079496" y="5742864"/>
            <a:ext cx="699247" cy="441063"/>
          </a:xfrm>
          <a:prstGeom prst="rightArrow">
            <a:avLst/>
          </a:prstGeom>
          <a:solidFill>
            <a:schemeClr val="accent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CF8A428-DEF6-EB9A-85F8-152C1ACBA3C7}"/>
              </a:ext>
            </a:extLst>
          </p:cNvPr>
          <p:cNvGrpSpPr/>
          <p:nvPr/>
        </p:nvGrpSpPr>
        <p:grpSpPr>
          <a:xfrm>
            <a:off x="1353987" y="694629"/>
            <a:ext cx="9295351" cy="5933646"/>
            <a:chOff x="1353987" y="694629"/>
            <a:chExt cx="9295351" cy="5933646"/>
          </a:xfrm>
        </p:grpSpPr>
        <p:sp>
          <p:nvSpPr>
            <p:cNvPr id="9" name="Rectangle 8">
              <a:extLst>
                <a:ext uri="{FF2B5EF4-FFF2-40B4-BE49-F238E27FC236}">
                  <a16:creationId xmlns:a16="http://schemas.microsoft.com/office/drawing/2014/main" id="{942C18AE-AC82-9CD9-FE6F-66A559223AC4}"/>
                </a:ext>
              </a:extLst>
            </p:cNvPr>
            <p:cNvSpPr/>
            <p:nvPr/>
          </p:nvSpPr>
          <p:spPr>
            <a:xfrm rot="1439052">
              <a:off x="4039373" y="2402871"/>
              <a:ext cx="480131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Still available!</a:t>
              </a:r>
            </a:p>
          </p:txBody>
        </p:sp>
        <p:pic>
          <p:nvPicPr>
            <p:cNvPr id="2" name="Picture 1">
              <a:extLst>
                <a:ext uri="{FF2B5EF4-FFF2-40B4-BE49-F238E27FC236}">
                  <a16:creationId xmlns:a16="http://schemas.microsoft.com/office/drawing/2014/main" id="{C5BCC8A3-2B80-374D-5C10-39E4EDEAD806}"/>
                </a:ext>
              </a:extLst>
            </p:cNvPr>
            <p:cNvPicPr>
              <a:picLocks noChangeAspect="1"/>
            </p:cNvPicPr>
            <p:nvPr/>
          </p:nvPicPr>
          <p:blipFill>
            <a:blip r:embed="rId3"/>
            <a:srcRect r="65366" b="95510"/>
            <a:stretch>
              <a:fillRect/>
            </a:stretch>
          </p:blipFill>
          <p:spPr>
            <a:xfrm>
              <a:off x="1353987" y="694629"/>
              <a:ext cx="7000166" cy="6081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C50CDEEC-DA8B-1200-1833-8ABB9C9FE23C}"/>
                </a:ext>
              </a:extLst>
            </p:cNvPr>
            <p:cNvPicPr>
              <a:picLocks noChangeAspect="1"/>
            </p:cNvPicPr>
            <p:nvPr/>
          </p:nvPicPr>
          <p:blipFill>
            <a:blip r:embed="rId3"/>
            <a:srcRect l="17601" t="89902" r="50868" b="7696"/>
            <a:stretch>
              <a:fillRect/>
            </a:stretch>
          </p:blipFill>
          <p:spPr>
            <a:xfrm>
              <a:off x="1542661" y="6163371"/>
              <a:ext cx="9106677" cy="4649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spTree>
    <p:extLst>
      <p:ext uri="{BB962C8B-B14F-4D97-AF65-F5344CB8AC3E}">
        <p14:creationId xmlns:p14="http://schemas.microsoft.com/office/powerpoint/2010/main" val="181583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63C42-9B35-34BD-C331-E075669F8906}"/>
              </a:ext>
            </a:extLst>
          </p:cNvPr>
          <p:cNvSpPr>
            <a:spLocks noGrp="1"/>
          </p:cNvSpPr>
          <p:nvPr>
            <p:ph type="title"/>
          </p:nvPr>
        </p:nvSpPr>
        <p:spPr/>
        <p:txBody>
          <a:bodyPr/>
          <a:lstStyle/>
          <a:p>
            <a:r>
              <a:rPr lang="en-US" dirty="0"/>
              <a:t>Do you need to have mentioned data publication in your ethical review?</a:t>
            </a:r>
          </a:p>
        </p:txBody>
      </p:sp>
      <p:sp>
        <p:nvSpPr>
          <p:cNvPr id="3" name="Content Placeholder 2">
            <a:extLst>
              <a:ext uri="{FF2B5EF4-FFF2-40B4-BE49-F238E27FC236}">
                <a16:creationId xmlns:a16="http://schemas.microsoft.com/office/drawing/2014/main" id="{032790C0-FF27-EFC2-4C8F-2834B6A1BAD4}"/>
              </a:ext>
            </a:extLst>
          </p:cNvPr>
          <p:cNvSpPr>
            <a:spLocks noGrp="1"/>
          </p:cNvSpPr>
          <p:nvPr>
            <p:ph idx="1"/>
          </p:nvPr>
        </p:nvSpPr>
        <p:spPr/>
        <p:txBody>
          <a:bodyPr>
            <a:normAutofit/>
          </a:bodyPr>
          <a:lstStyle/>
          <a:p>
            <a:r>
              <a:rPr lang="en-US" b="1" dirty="0"/>
              <a:t>No, but there will come a “but...” </a:t>
            </a:r>
          </a:p>
          <a:p>
            <a:r>
              <a:rPr lang="en-US" dirty="0"/>
              <a:t>In short: </a:t>
            </a:r>
          </a:p>
          <a:p>
            <a:pPr lvl="1"/>
            <a:r>
              <a:rPr lang="en-US" sz="2400" dirty="0"/>
              <a:t>You don’t “give out” data when you publish.</a:t>
            </a:r>
          </a:p>
          <a:p>
            <a:pPr lvl="1"/>
            <a:r>
              <a:rPr lang="en-US" sz="2400" dirty="0"/>
              <a:t>Data is only “given out” only when someone requests it.</a:t>
            </a:r>
          </a:p>
          <a:p>
            <a:r>
              <a:rPr lang="en-US" b="1" dirty="0"/>
              <a:t>Use DORIS and the data stays under the control of your organization</a:t>
            </a:r>
            <a:r>
              <a:rPr lang="en-US" dirty="0"/>
              <a:t>.</a:t>
            </a:r>
          </a:p>
          <a:p>
            <a:pPr lvl="1"/>
            <a:r>
              <a:rPr lang="en-US" dirty="0"/>
              <a:t>Only the dataset description (“metadata”) goes to SND.</a:t>
            </a:r>
          </a:p>
          <a:p>
            <a:r>
              <a:rPr lang="en-US" b="1" dirty="0"/>
              <a:t>Requests for data are handled </a:t>
            </a:r>
            <a:r>
              <a:rPr lang="en-US" dirty="0"/>
              <a:t>(by your Data Support) </a:t>
            </a:r>
            <a:r>
              <a:rPr lang="en-US" b="1" dirty="0"/>
              <a:t>under Freedom of Information</a:t>
            </a:r>
            <a:r>
              <a:rPr lang="en-US" dirty="0"/>
              <a:t> (</a:t>
            </a:r>
            <a:r>
              <a:rPr lang="sv-SE" b="1" dirty="0">
                <a:hlinkClick r:id="rId2"/>
              </a:rPr>
              <a:t>Offentlighets- och sekretesslag (2009:400)</a:t>
            </a:r>
          </a:p>
          <a:p>
            <a:pPr lvl="1"/>
            <a:endParaRPr lang="en-US" dirty="0"/>
          </a:p>
        </p:txBody>
      </p:sp>
    </p:spTree>
    <p:extLst>
      <p:ext uri="{BB962C8B-B14F-4D97-AF65-F5344CB8AC3E}">
        <p14:creationId xmlns:p14="http://schemas.microsoft.com/office/powerpoint/2010/main" val="2090779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2B3B10-4B9B-FEE5-2ECA-A2DD59AC4C90}"/>
              </a:ext>
            </a:extLst>
          </p:cNvPr>
          <p:cNvSpPr>
            <a:spLocks noGrp="1"/>
          </p:cNvSpPr>
          <p:nvPr>
            <p:ph type="body" sz="quarter" idx="10"/>
          </p:nvPr>
        </p:nvSpPr>
        <p:spPr/>
        <p:txBody>
          <a:bodyPr/>
          <a:lstStyle/>
          <a:p>
            <a:r>
              <a:rPr lang="en-US" b="1" dirty="0"/>
              <a:t>No, but there will come a “but...” </a:t>
            </a:r>
          </a:p>
          <a:p>
            <a:r>
              <a:rPr lang="en-US" dirty="0"/>
              <a:t>In short:</a:t>
            </a:r>
          </a:p>
          <a:p>
            <a:pPr lvl="1"/>
            <a:r>
              <a:rPr lang="en-US" sz="2133" dirty="0"/>
              <a:t>Legally, you are only publishing a dataset description, not “using data for a new use”.</a:t>
            </a:r>
          </a:p>
          <a:p>
            <a:pPr lvl="1"/>
            <a:r>
              <a:rPr lang="en-US" sz="2133" dirty="0"/>
              <a:t>Creating a well-documented dataset for preservation is something you should do anyway!</a:t>
            </a:r>
          </a:p>
          <a:p>
            <a:r>
              <a:rPr lang="en-US" dirty="0"/>
              <a:t>Keep in mind:</a:t>
            </a:r>
          </a:p>
          <a:p>
            <a:pPr lvl="1"/>
            <a:r>
              <a:rPr lang="en-US" sz="2133" dirty="0"/>
              <a:t>Do NOT promise that no-one outside the research group will get access to the data!</a:t>
            </a:r>
          </a:p>
          <a:p>
            <a:pPr lvl="1"/>
            <a:r>
              <a:rPr lang="en-US" sz="2133" dirty="0"/>
              <a:t>Do NOT promise that the data will be destroyed after the results are published!</a:t>
            </a:r>
          </a:p>
          <a:p>
            <a:endParaRPr lang="en-US" dirty="0"/>
          </a:p>
          <a:p>
            <a:endParaRPr lang="en-US" dirty="0"/>
          </a:p>
        </p:txBody>
      </p:sp>
      <p:sp>
        <p:nvSpPr>
          <p:cNvPr id="3" name="Title 2">
            <a:extLst>
              <a:ext uri="{FF2B5EF4-FFF2-40B4-BE49-F238E27FC236}">
                <a16:creationId xmlns:a16="http://schemas.microsoft.com/office/drawing/2014/main" id="{8554F546-5371-FE7B-6D83-AAC47B93F6D7}"/>
              </a:ext>
            </a:extLst>
          </p:cNvPr>
          <p:cNvSpPr>
            <a:spLocks noGrp="1"/>
          </p:cNvSpPr>
          <p:nvPr>
            <p:ph type="title"/>
          </p:nvPr>
        </p:nvSpPr>
        <p:spPr>
          <a:xfrm>
            <a:off x="838200" y="365125"/>
            <a:ext cx="11150600" cy="1325563"/>
          </a:xfrm>
        </p:spPr>
        <p:txBody>
          <a:bodyPr/>
          <a:lstStyle/>
          <a:p>
            <a:r>
              <a:rPr lang="en-US" dirty="0"/>
              <a:t>Do you need the participant’s consent to publish data?</a:t>
            </a:r>
          </a:p>
        </p:txBody>
      </p:sp>
    </p:spTree>
    <p:extLst>
      <p:ext uri="{BB962C8B-B14F-4D97-AF65-F5344CB8AC3E}">
        <p14:creationId xmlns:p14="http://schemas.microsoft.com/office/powerpoint/2010/main" val="1059336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DD9596-C05A-8587-C67B-56F535D58397}"/>
              </a:ext>
            </a:extLst>
          </p:cNvPr>
          <p:cNvSpPr>
            <a:spLocks noGrp="1"/>
          </p:cNvSpPr>
          <p:nvPr>
            <p:ph type="body" sz="quarter" idx="10"/>
          </p:nvPr>
        </p:nvSpPr>
        <p:spPr>
          <a:xfrm>
            <a:off x="838199" y="1847851"/>
            <a:ext cx="6331858" cy="4886778"/>
          </a:xfrm>
        </p:spPr>
        <p:txBody>
          <a:bodyPr>
            <a:normAutofit/>
          </a:bodyPr>
          <a:lstStyle/>
          <a:p>
            <a:r>
              <a:rPr lang="en-US" sz="3200" noProof="0" dirty="0"/>
              <a:t>It it’s already published, reuse it!</a:t>
            </a:r>
          </a:p>
          <a:p>
            <a:r>
              <a:rPr lang="en-US" sz="3200" noProof="0" dirty="0"/>
              <a:t>Publish the data that support your results us</a:t>
            </a:r>
            <a:r>
              <a:rPr lang="en-US" sz="3200" dirty="0" err="1"/>
              <a:t>ing</a:t>
            </a:r>
            <a:r>
              <a:rPr lang="en-US" sz="3200" noProof="0" dirty="0"/>
              <a:t> established research infrastructures.</a:t>
            </a:r>
          </a:p>
          <a:p>
            <a:r>
              <a:rPr lang="en-US" sz="3200" noProof="0" dirty="0"/>
              <a:t>Publish sensitive data with access restrictions.</a:t>
            </a:r>
          </a:p>
        </p:txBody>
      </p:sp>
      <p:sp>
        <p:nvSpPr>
          <p:cNvPr id="3" name="Title 2">
            <a:extLst>
              <a:ext uri="{FF2B5EF4-FFF2-40B4-BE49-F238E27FC236}">
                <a16:creationId xmlns:a16="http://schemas.microsoft.com/office/drawing/2014/main" id="{8EB4BDA4-8DA3-E632-9A7E-24FBFFEBE6AB}"/>
              </a:ext>
            </a:extLst>
          </p:cNvPr>
          <p:cNvSpPr>
            <a:spLocks noGrp="1"/>
          </p:cNvSpPr>
          <p:nvPr>
            <p:ph type="title"/>
          </p:nvPr>
        </p:nvSpPr>
        <p:spPr>
          <a:xfrm>
            <a:off x="838199" y="365125"/>
            <a:ext cx="10758055" cy="1325563"/>
          </a:xfrm>
        </p:spPr>
        <p:txBody>
          <a:bodyPr/>
          <a:lstStyle/>
          <a:p>
            <a:r>
              <a:rPr lang="en-US"/>
              <a:t>Open access to research data:</a:t>
            </a:r>
            <a:endParaRPr lang="sv-SE"/>
          </a:p>
        </p:txBody>
      </p:sp>
      <p:pic>
        <p:nvPicPr>
          <p:cNvPr id="6" name="Picture 5" descr="A blue and white hexagon with a graph in the center&#10;&#10;AI-generated content may be incorrect.">
            <a:extLst>
              <a:ext uri="{FF2B5EF4-FFF2-40B4-BE49-F238E27FC236}">
                <a16:creationId xmlns:a16="http://schemas.microsoft.com/office/drawing/2014/main" id="{3404931E-1F39-76CD-D13E-8F7096787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287" y="2133600"/>
            <a:ext cx="3666020" cy="3571413"/>
          </a:xfrm>
          <a:prstGeom prst="rect">
            <a:avLst/>
          </a:prstGeom>
        </p:spPr>
      </p:pic>
      <p:sp>
        <p:nvSpPr>
          <p:cNvPr id="8" name="TextBox 7">
            <a:extLst>
              <a:ext uri="{FF2B5EF4-FFF2-40B4-BE49-F238E27FC236}">
                <a16:creationId xmlns:a16="http://schemas.microsoft.com/office/drawing/2014/main" id="{7CF08734-392F-D396-6FA1-A09A5FADB40F}"/>
              </a:ext>
            </a:extLst>
          </p:cNvPr>
          <p:cNvSpPr txBox="1"/>
          <p:nvPr/>
        </p:nvSpPr>
        <p:spPr>
          <a:xfrm>
            <a:off x="7997371" y="6147925"/>
            <a:ext cx="3773715" cy="307777"/>
          </a:xfrm>
          <a:prstGeom prst="rect">
            <a:avLst/>
          </a:prstGeom>
          <a:noFill/>
        </p:spPr>
        <p:txBody>
          <a:bodyPr wrap="square">
            <a:spAutoFit/>
          </a:bodyPr>
          <a:lstStyle/>
          <a:p>
            <a:pPr algn="l">
              <a:buNone/>
            </a:pPr>
            <a:r>
              <a:rPr lang="en-US" sz="1400" i="0">
                <a:solidFill>
                  <a:srgbClr val="24384A"/>
                </a:solidFill>
                <a:effectLst/>
                <a:latin typeface="Open Sans" panose="020B0606030504020204" pitchFamily="34" charset="0"/>
                <a:hlinkClick r:id="rId4"/>
              </a:rPr>
              <a:t>Badges to Acknowledge Open Practices</a:t>
            </a:r>
            <a:endParaRPr lang="en-US" sz="1400" i="0">
              <a:solidFill>
                <a:srgbClr val="24384A"/>
              </a:solidFill>
              <a:effectLst/>
              <a:latin typeface="Open Sans" panose="020B0606030504020204" pitchFamily="34" charset="0"/>
            </a:endParaRPr>
          </a:p>
        </p:txBody>
      </p:sp>
    </p:spTree>
    <p:extLst>
      <p:ext uri="{BB962C8B-B14F-4D97-AF65-F5344CB8AC3E}">
        <p14:creationId xmlns:p14="http://schemas.microsoft.com/office/powerpoint/2010/main" val="1158850173"/>
      </p:ext>
    </p:extLst>
  </p:cSld>
  <p:clrMapOvr>
    <a:masterClrMapping/>
  </p:clrMapOvr>
  <mc:AlternateContent xmlns:mc="http://schemas.openxmlformats.org/markup-compatibility/2006" xmlns:p14="http://schemas.microsoft.com/office/powerpoint/2010/main">
    <mc:Choice Requires="p14">
      <p:transition spd="slow" p14:dur="2000" advTm="2344"/>
    </mc:Choice>
    <mc:Fallback xmlns="">
      <p:transition spd="slow" advTm="234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51470-E18F-D54F-A16F-7D3668A66E2C}"/>
              </a:ext>
            </a:extLst>
          </p:cNvPr>
          <p:cNvSpPr>
            <a:spLocks noGrp="1"/>
          </p:cNvSpPr>
          <p:nvPr>
            <p:ph type="title"/>
          </p:nvPr>
        </p:nvSpPr>
        <p:spPr/>
        <p:txBody>
          <a:bodyPr>
            <a:normAutofit/>
          </a:bodyPr>
          <a:lstStyle/>
          <a:p>
            <a:r>
              <a:rPr lang="en-US" dirty="0"/>
              <a:t>But! be honest with participants!</a:t>
            </a:r>
            <a:endParaRPr lang="en-SE" dirty="0"/>
          </a:p>
        </p:txBody>
      </p:sp>
    </p:spTree>
    <p:extLst>
      <p:ext uri="{BB962C8B-B14F-4D97-AF65-F5344CB8AC3E}">
        <p14:creationId xmlns:p14="http://schemas.microsoft.com/office/powerpoint/2010/main" val="3844838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B543B4-2CA7-8E1E-490C-7568C0E8468C}"/>
              </a:ext>
            </a:extLst>
          </p:cNvPr>
          <p:cNvPicPr>
            <a:picLocks noChangeAspect="1"/>
          </p:cNvPicPr>
          <p:nvPr/>
        </p:nvPicPr>
        <p:blipFill>
          <a:blip r:embed="rId2"/>
          <a:stretch>
            <a:fillRect/>
          </a:stretch>
        </p:blipFill>
        <p:spPr>
          <a:xfrm>
            <a:off x="1627481" y="0"/>
            <a:ext cx="8937037" cy="6858000"/>
          </a:xfrm>
          <a:prstGeom prst="rect">
            <a:avLst/>
          </a:prstGeom>
        </p:spPr>
      </p:pic>
    </p:spTree>
    <p:extLst>
      <p:ext uri="{BB962C8B-B14F-4D97-AF65-F5344CB8AC3E}">
        <p14:creationId xmlns:p14="http://schemas.microsoft.com/office/powerpoint/2010/main" val="3638852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87AD8F-66F8-2106-BD85-4A0A2EBA88BF}"/>
              </a:ext>
            </a:extLst>
          </p:cNvPr>
          <p:cNvPicPr>
            <a:picLocks noChangeAspect="1"/>
          </p:cNvPicPr>
          <p:nvPr/>
        </p:nvPicPr>
        <p:blipFill>
          <a:blip r:embed="rId2"/>
          <a:srcRect t="24136"/>
          <a:stretch>
            <a:fillRect/>
          </a:stretch>
        </p:blipFill>
        <p:spPr>
          <a:xfrm>
            <a:off x="574537" y="-304800"/>
            <a:ext cx="9685229" cy="7162800"/>
          </a:xfrm>
          <a:prstGeom prst="rect">
            <a:avLst/>
          </a:prstGeom>
        </p:spPr>
      </p:pic>
      <p:pic>
        <p:nvPicPr>
          <p:cNvPr id="9" name="Picture 8">
            <a:extLst>
              <a:ext uri="{FF2B5EF4-FFF2-40B4-BE49-F238E27FC236}">
                <a16:creationId xmlns:a16="http://schemas.microsoft.com/office/drawing/2014/main" id="{C6FD98B9-8C1C-E456-09FE-DF78B330E744}"/>
              </a:ext>
            </a:extLst>
          </p:cNvPr>
          <p:cNvPicPr>
            <a:picLocks noChangeAspect="1"/>
          </p:cNvPicPr>
          <p:nvPr/>
        </p:nvPicPr>
        <p:blipFill>
          <a:blip r:embed="rId3"/>
          <a:stretch>
            <a:fillRect/>
          </a:stretch>
        </p:blipFill>
        <p:spPr>
          <a:xfrm>
            <a:off x="1063664" y="1960411"/>
            <a:ext cx="11184929" cy="4528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4A2F8354-40FA-EA65-F83D-7C39760A0B6F}"/>
              </a:ext>
            </a:extLst>
          </p:cNvPr>
          <p:cNvSpPr txBox="1"/>
          <p:nvPr/>
        </p:nvSpPr>
        <p:spPr>
          <a:xfrm>
            <a:off x="1066567" y="5472890"/>
            <a:ext cx="5834270" cy="1021556"/>
          </a:xfrm>
          <a:prstGeom prst="roundRect">
            <a:avLst/>
          </a:prstGeom>
          <a:ln w="19050"/>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r>
              <a:rPr lang="sv-SE"/>
              <a:t> …för att ersätta det vanliga: ”Dina svar och dina resultat kommer att behandlas så att inte obehöriga kan ta del av dem.” </a:t>
            </a:r>
          </a:p>
        </p:txBody>
      </p:sp>
      <p:sp>
        <p:nvSpPr>
          <p:cNvPr id="15" name="Rectangle: Rounded Corners 14">
            <a:extLst>
              <a:ext uri="{FF2B5EF4-FFF2-40B4-BE49-F238E27FC236}">
                <a16:creationId xmlns:a16="http://schemas.microsoft.com/office/drawing/2014/main" id="{E0C7E7EB-1F06-F0C3-A567-45A72C12BD7F}"/>
              </a:ext>
            </a:extLst>
          </p:cNvPr>
          <p:cNvSpPr/>
          <p:nvPr/>
        </p:nvSpPr>
        <p:spPr>
          <a:xfrm>
            <a:off x="959743" y="4133693"/>
            <a:ext cx="11116383" cy="1200445"/>
          </a:xfrm>
          <a:prstGeom prst="round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sv-SE"/>
          </a:p>
        </p:txBody>
      </p:sp>
    </p:spTree>
    <p:extLst>
      <p:ext uri="{BB962C8B-B14F-4D97-AF65-F5344CB8AC3E}">
        <p14:creationId xmlns:p14="http://schemas.microsoft.com/office/powerpoint/2010/main" val="974977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8678D-A91F-D82D-1C1D-95A6B455D0EF}"/>
              </a:ext>
            </a:extLst>
          </p:cNvPr>
          <p:cNvSpPr>
            <a:spLocks noGrp="1"/>
          </p:cNvSpPr>
          <p:nvPr>
            <p:ph type="title"/>
          </p:nvPr>
        </p:nvSpPr>
        <p:spPr/>
        <p:txBody>
          <a:bodyPr/>
          <a:lstStyle/>
          <a:p>
            <a:r>
              <a:rPr lang="en-US" dirty="0"/>
              <a:t>Should you publish the code-key/direct identifiers?</a:t>
            </a:r>
          </a:p>
        </p:txBody>
      </p:sp>
      <p:sp>
        <p:nvSpPr>
          <p:cNvPr id="3" name="Content Placeholder 2">
            <a:extLst>
              <a:ext uri="{FF2B5EF4-FFF2-40B4-BE49-F238E27FC236}">
                <a16:creationId xmlns:a16="http://schemas.microsoft.com/office/drawing/2014/main" id="{C4CC4772-2ADE-1ED3-F89E-DFA709DDB9EE}"/>
              </a:ext>
            </a:extLst>
          </p:cNvPr>
          <p:cNvSpPr>
            <a:spLocks noGrp="1"/>
          </p:cNvSpPr>
          <p:nvPr>
            <p:ph idx="1"/>
          </p:nvPr>
        </p:nvSpPr>
        <p:spPr>
          <a:xfrm>
            <a:off x="838200" y="1850564"/>
            <a:ext cx="5461000" cy="4565651"/>
          </a:xfrm>
        </p:spPr>
        <p:txBody>
          <a:bodyPr vert="horz" lIns="121920" tIns="60960" rIns="121920" bIns="60960" rtlCol="0" anchor="t">
            <a:normAutofit/>
          </a:bodyPr>
          <a:lstStyle/>
          <a:p>
            <a:r>
              <a:rPr lang="en-US" b="1" dirty="0"/>
              <a:t>No!</a:t>
            </a:r>
            <a:endParaRPr lang="en-US" dirty="0">
              <a:cs typeface="Arial"/>
            </a:endParaRPr>
          </a:p>
          <a:p>
            <a:r>
              <a:rPr lang="en-US" dirty="0"/>
              <a:t>Data reuse rarely requires identifying participants.</a:t>
            </a:r>
          </a:p>
          <a:p>
            <a:pPr marL="447029" lvl="1" indent="-180335"/>
            <a:r>
              <a:rPr lang="en-US" sz="2133" dirty="0"/>
              <a:t>and if code-key </a:t>
            </a:r>
            <a:r>
              <a:rPr lang="en-US" sz="2133" i="1" dirty="0"/>
              <a:t>is</a:t>
            </a:r>
            <a:r>
              <a:rPr lang="en-US" sz="2133" dirty="0"/>
              <a:t> required, it can be applied for under Freedom of Information from your organization. </a:t>
            </a:r>
            <a:endParaRPr lang="en-US" sz="2133" dirty="0">
              <a:cs typeface="Arial"/>
            </a:endParaRPr>
          </a:p>
          <a:p>
            <a:r>
              <a:rPr lang="en-US" dirty="0"/>
              <a:t>Presence of direct identifiers creates and unnecessary risk for a privacy breach.</a:t>
            </a:r>
          </a:p>
        </p:txBody>
      </p:sp>
      <p:pic>
        <p:nvPicPr>
          <p:cNvPr id="5" name="Picture 4" descr="A hand in a glove holding a key&#10;&#10;AI-generated content may be incorrect.">
            <a:extLst>
              <a:ext uri="{FF2B5EF4-FFF2-40B4-BE49-F238E27FC236}">
                <a16:creationId xmlns:a16="http://schemas.microsoft.com/office/drawing/2014/main" id="{D43604E4-0885-68B7-C664-E27BA5AC864F}"/>
              </a:ext>
            </a:extLst>
          </p:cNvPr>
          <p:cNvPicPr>
            <a:picLocks noChangeAspect="1"/>
          </p:cNvPicPr>
          <p:nvPr/>
        </p:nvPicPr>
        <p:blipFill>
          <a:blip r:embed="rId2"/>
          <a:stretch>
            <a:fillRect/>
          </a:stretch>
        </p:blipFill>
        <p:spPr>
          <a:xfrm>
            <a:off x="8028186" y="1306965"/>
            <a:ext cx="4163815" cy="5551036"/>
          </a:xfrm>
          <a:prstGeom prst="rect">
            <a:avLst/>
          </a:prstGeom>
        </p:spPr>
      </p:pic>
      <p:sp>
        <p:nvSpPr>
          <p:cNvPr id="7" name="TextBox 6">
            <a:extLst>
              <a:ext uri="{FF2B5EF4-FFF2-40B4-BE49-F238E27FC236}">
                <a16:creationId xmlns:a16="http://schemas.microsoft.com/office/drawing/2014/main" id="{341BAC76-BBB3-7E10-B428-7A44EAF86D96}"/>
              </a:ext>
            </a:extLst>
          </p:cNvPr>
          <p:cNvSpPr txBox="1"/>
          <p:nvPr/>
        </p:nvSpPr>
        <p:spPr>
          <a:xfrm rot="16200000">
            <a:off x="10790004" y="5374715"/>
            <a:ext cx="2516733" cy="256545"/>
          </a:xfrm>
          <a:prstGeom prst="rect">
            <a:avLst/>
          </a:prstGeom>
          <a:noFill/>
        </p:spPr>
        <p:txBody>
          <a:bodyPr wrap="square">
            <a:spAutoFit/>
          </a:bodyPr>
          <a:lstStyle/>
          <a:p>
            <a:r>
              <a:rPr lang="en-US" sz="1067" dirty="0">
                <a:solidFill>
                  <a:schemeClr val="bg1"/>
                </a:solidFill>
              </a:rPr>
              <a:t>Takacs Alexandra on </a:t>
            </a:r>
            <a:r>
              <a:rPr lang="en-US" sz="1067" dirty="0" err="1">
                <a:solidFill>
                  <a:schemeClr val="bg1"/>
                </a:solidFill>
              </a:rPr>
              <a:t>Unsplash</a:t>
            </a:r>
            <a:endParaRPr lang="en-US" sz="1067" dirty="0">
              <a:solidFill>
                <a:schemeClr val="bg1"/>
              </a:solidFill>
            </a:endParaRPr>
          </a:p>
        </p:txBody>
      </p:sp>
    </p:spTree>
    <p:extLst>
      <p:ext uri="{BB962C8B-B14F-4D97-AF65-F5344CB8AC3E}">
        <p14:creationId xmlns:p14="http://schemas.microsoft.com/office/powerpoint/2010/main" val="679609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71A66F8-0DAF-944B-7B8C-4BEB2FF89D30}"/>
              </a:ext>
            </a:extLst>
          </p:cNvPr>
          <p:cNvSpPr>
            <a:spLocks noGrp="1"/>
          </p:cNvSpPr>
          <p:nvPr>
            <p:ph type="body" sz="quarter" idx="10"/>
          </p:nvPr>
        </p:nvSpPr>
        <p:spPr>
          <a:xfrm>
            <a:off x="838201" y="1847851"/>
            <a:ext cx="6601177" cy="4552949"/>
          </a:xfrm>
        </p:spPr>
        <p:txBody>
          <a:bodyPr>
            <a:normAutofit/>
          </a:bodyPr>
          <a:lstStyle/>
          <a:p>
            <a:pPr>
              <a:lnSpc>
                <a:spcPct val="90000"/>
              </a:lnSpc>
            </a:pPr>
            <a:r>
              <a:rPr lang="en-US" sz="3200" dirty="0"/>
              <a:t>Suppression and masking</a:t>
            </a:r>
          </a:p>
          <a:p>
            <a:pPr>
              <a:lnSpc>
                <a:spcPct val="90000"/>
              </a:lnSpc>
            </a:pPr>
            <a:r>
              <a:rPr lang="en-US" sz="3200" dirty="0"/>
              <a:t>Generalization – reduce granularity</a:t>
            </a:r>
          </a:p>
          <a:p>
            <a:pPr lvl="1">
              <a:lnSpc>
                <a:spcPct val="90000"/>
              </a:lnSpc>
            </a:pPr>
            <a:r>
              <a:rPr lang="en-US" sz="2667" dirty="0"/>
              <a:t>Categorizing age into age groups.</a:t>
            </a:r>
          </a:p>
          <a:p>
            <a:pPr lvl="1">
              <a:lnSpc>
                <a:spcPct val="90000"/>
              </a:lnSpc>
            </a:pPr>
            <a:r>
              <a:rPr lang="en-US" sz="2667" dirty="0"/>
              <a:t>Recoding rare categories as “other”</a:t>
            </a:r>
          </a:p>
          <a:p>
            <a:pPr lvl="1">
              <a:lnSpc>
                <a:spcPct val="90000"/>
              </a:lnSpc>
            </a:pPr>
            <a:r>
              <a:rPr lang="en-US" sz="2667" dirty="0"/>
              <a:t>Replacing address with the name of </a:t>
            </a:r>
            <a:br>
              <a:rPr lang="en-US" sz="2667" dirty="0"/>
            </a:br>
            <a:r>
              <a:rPr lang="en-US" sz="2667" dirty="0"/>
              <a:t>       town/municipality/region</a:t>
            </a:r>
          </a:p>
          <a:p>
            <a:pPr>
              <a:lnSpc>
                <a:spcPct val="90000"/>
              </a:lnSpc>
            </a:pPr>
            <a:r>
              <a:rPr lang="en-US" sz="3267" dirty="0"/>
              <a:t>Replacing identifiers</a:t>
            </a:r>
            <a:r>
              <a:rPr lang="en-US" sz="2667" dirty="0"/>
              <a:t> with random identifiers</a:t>
            </a:r>
            <a:endParaRPr lang="en-US" sz="3267" dirty="0"/>
          </a:p>
        </p:txBody>
      </p:sp>
      <p:sp>
        <p:nvSpPr>
          <p:cNvPr id="2" name="Title 1">
            <a:extLst>
              <a:ext uri="{FF2B5EF4-FFF2-40B4-BE49-F238E27FC236}">
                <a16:creationId xmlns:a16="http://schemas.microsoft.com/office/drawing/2014/main" id="{B6BD9D75-31D5-D19A-6FA3-3EAA4AF4F64E}"/>
              </a:ext>
            </a:extLst>
          </p:cNvPr>
          <p:cNvSpPr>
            <a:spLocks noGrp="1"/>
          </p:cNvSpPr>
          <p:nvPr>
            <p:ph type="title"/>
          </p:nvPr>
        </p:nvSpPr>
        <p:spPr/>
        <p:txBody>
          <a:bodyPr anchor="ctr">
            <a:normAutofit/>
          </a:bodyPr>
          <a:lstStyle/>
          <a:p>
            <a:r>
              <a:rPr lang="en-US" dirty="0"/>
              <a:t>Reducing re-identification risk.</a:t>
            </a:r>
          </a:p>
        </p:txBody>
      </p:sp>
      <p:pic>
        <p:nvPicPr>
          <p:cNvPr id="8" name="Content Placeholder 7" descr="A person with a paper bag over their head&#10;&#10;Description automatically generated with medium confidence">
            <a:extLst>
              <a:ext uri="{FF2B5EF4-FFF2-40B4-BE49-F238E27FC236}">
                <a16:creationId xmlns:a16="http://schemas.microsoft.com/office/drawing/2014/main" id="{80EE9AE5-D60F-CB14-46EF-0DFE3A6F2673}"/>
              </a:ext>
            </a:extLst>
          </p:cNvPr>
          <p:cNvPicPr>
            <a:picLocks noGrp="1" noChangeAspect="1"/>
          </p:cNvPicPr>
          <p:nvPr>
            <p:ph sz="half" idx="4294967295"/>
          </p:nvPr>
        </p:nvPicPr>
        <p:blipFill>
          <a:blip r:embed="rId3"/>
          <a:stretch>
            <a:fillRect/>
          </a:stretch>
        </p:blipFill>
        <p:spPr>
          <a:xfrm>
            <a:off x="7581197" y="3635023"/>
            <a:ext cx="4226983" cy="2810933"/>
          </a:xfrm>
          <a:prstGeom prst="rect">
            <a:avLst/>
          </a:prstGeom>
          <a:noFill/>
        </p:spPr>
      </p:pic>
    </p:spTree>
    <p:extLst>
      <p:ext uri="{BB962C8B-B14F-4D97-AF65-F5344CB8AC3E}">
        <p14:creationId xmlns:p14="http://schemas.microsoft.com/office/powerpoint/2010/main" val="4036859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1AE826-CD83-B798-473B-D772CCD9893B}"/>
              </a:ext>
            </a:extLst>
          </p:cNvPr>
          <p:cNvSpPr>
            <a:spLocks noGrp="1"/>
          </p:cNvSpPr>
          <p:nvPr>
            <p:ph type="body" sz="quarter" idx="10"/>
          </p:nvPr>
        </p:nvSpPr>
        <p:spPr/>
        <p:txBody>
          <a:bodyPr>
            <a:normAutofit lnSpcReduction="10000"/>
          </a:bodyPr>
          <a:lstStyle/>
          <a:p>
            <a:r>
              <a:rPr lang="en-US" sz="2667" dirty="0"/>
              <a:t>If you want the dataset to be reusable.</a:t>
            </a:r>
          </a:p>
          <a:p>
            <a:r>
              <a:rPr lang="en-US" sz="2667" dirty="0"/>
              <a:t>Reducing re-identification risk</a:t>
            </a:r>
          </a:p>
          <a:p>
            <a:pPr lvl="1"/>
            <a:r>
              <a:rPr lang="en-US" sz="2067" dirty="0"/>
              <a:t>Reduces the risk to research participants.</a:t>
            </a:r>
          </a:p>
          <a:p>
            <a:pPr lvl="1"/>
            <a:r>
              <a:rPr lang="en-US" sz="2067" dirty="0"/>
              <a:t>Makes the data more reusable (Freedom of Information requests more likely to be approved).</a:t>
            </a:r>
          </a:p>
          <a:p>
            <a:pPr lvl="1"/>
            <a:r>
              <a:rPr lang="en-US" sz="2800" b="1" dirty="0">
                <a:solidFill>
                  <a:srgbClr val="FF0000"/>
                </a:solidFill>
              </a:rPr>
              <a:t>Takes a lot of time.</a:t>
            </a:r>
          </a:p>
          <a:p>
            <a:r>
              <a:rPr lang="en-US" sz="2667" dirty="0"/>
              <a:t>Consider:</a:t>
            </a:r>
          </a:p>
          <a:p>
            <a:pPr lvl="1"/>
            <a:r>
              <a:rPr lang="en-US" sz="2133" dirty="0"/>
              <a:t>How sensitive is the data? </a:t>
            </a:r>
          </a:p>
          <a:p>
            <a:pPr lvl="1"/>
            <a:r>
              <a:rPr lang="en-US" sz="2133" dirty="0"/>
              <a:t>Are you expecting that the data </a:t>
            </a:r>
            <a:r>
              <a:rPr lang="en-US" sz="2133" i="1" dirty="0"/>
              <a:t>will</a:t>
            </a:r>
            <a:r>
              <a:rPr lang="en-US" sz="2133" dirty="0"/>
              <a:t> be requested/reused?</a:t>
            </a:r>
          </a:p>
          <a:p>
            <a:pPr lvl="1"/>
            <a:r>
              <a:rPr lang="en-US" sz="2133" dirty="0"/>
              <a:t>Is this something you know how to do already?</a:t>
            </a:r>
          </a:p>
          <a:p>
            <a:pPr lvl="1"/>
            <a:r>
              <a:rPr lang="en-US" sz="2133" dirty="0"/>
              <a:t>Is this something you will do often?</a:t>
            </a:r>
          </a:p>
        </p:txBody>
      </p:sp>
      <p:sp>
        <p:nvSpPr>
          <p:cNvPr id="2" name="Rubrik 1">
            <a:extLst>
              <a:ext uri="{FF2B5EF4-FFF2-40B4-BE49-F238E27FC236}">
                <a16:creationId xmlns:a16="http://schemas.microsoft.com/office/drawing/2014/main" id="{0FF1C6BA-021C-8066-B0C2-3AE844BB14A1}"/>
              </a:ext>
            </a:extLst>
          </p:cNvPr>
          <p:cNvSpPr>
            <a:spLocks noGrp="1"/>
          </p:cNvSpPr>
          <p:nvPr>
            <p:ph type="title"/>
          </p:nvPr>
        </p:nvSpPr>
        <p:spPr>
          <a:xfrm>
            <a:off x="838198" y="365125"/>
            <a:ext cx="11252201" cy="1311275"/>
          </a:xfrm>
          <a:solidFill>
            <a:schemeClr val="bg1"/>
          </a:solidFill>
        </p:spPr>
        <p:txBody>
          <a:bodyPr>
            <a:normAutofit/>
          </a:bodyPr>
          <a:lstStyle/>
          <a:p>
            <a:r>
              <a:rPr lang="en-US" sz="3733" dirty="0"/>
              <a:t>Should you anonymize/reduce the risk of re-identification (in qualitative data) and publish it?</a:t>
            </a:r>
            <a:endParaRPr lang="sv-SE" sz="3733" dirty="0"/>
          </a:p>
        </p:txBody>
      </p:sp>
      <p:pic>
        <p:nvPicPr>
          <p:cNvPr id="10" name="Picture 9">
            <a:extLst>
              <a:ext uri="{FF2B5EF4-FFF2-40B4-BE49-F238E27FC236}">
                <a16:creationId xmlns:a16="http://schemas.microsoft.com/office/drawing/2014/main" id="{3931A538-18D9-3ACE-4411-DD70BA5FBF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09243" y="4504265"/>
            <a:ext cx="2752635" cy="1823156"/>
          </a:xfrm>
          <a:prstGeom prst="rect">
            <a:avLst/>
          </a:prstGeom>
        </p:spPr>
      </p:pic>
      <p:sp>
        <p:nvSpPr>
          <p:cNvPr id="14" name="TextBox 13">
            <a:extLst>
              <a:ext uri="{FF2B5EF4-FFF2-40B4-BE49-F238E27FC236}">
                <a16:creationId xmlns:a16="http://schemas.microsoft.com/office/drawing/2014/main" id="{CCEEF431-DB94-B2C1-DA27-BCA96D7725D6}"/>
              </a:ext>
            </a:extLst>
          </p:cNvPr>
          <p:cNvSpPr txBox="1"/>
          <p:nvPr/>
        </p:nvSpPr>
        <p:spPr>
          <a:xfrm>
            <a:off x="9482665" y="6081200"/>
            <a:ext cx="2122312" cy="256545"/>
          </a:xfrm>
          <a:prstGeom prst="rect">
            <a:avLst/>
          </a:prstGeom>
          <a:noFill/>
        </p:spPr>
        <p:txBody>
          <a:bodyPr wrap="square">
            <a:spAutoFit/>
          </a:bodyPr>
          <a:lstStyle/>
          <a:p>
            <a:r>
              <a:rPr lang="en-US" sz="1067" dirty="0">
                <a:solidFill>
                  <a:schemeClr val="bg1"/>
                </a:solidFill>
              </a:rPr>
              <a:t>Lukas Blazek on </a:t>
            </a:r>
            <a:r>
              <a:rPr lang="en-US" sz="1067" dirty="0" err="1">
                <a:solidFill>
                  <a:schemeClr val="bg1"/>
                </a:solidFill>
              </a:rPr>
              <a:t>Unsplash</a:t>
            </a:r>
            <a:endParaRPr lang="en-US" sz="1067" dirty="0">
              <a:solidFill>
                <a:schemeClr val="bg1"/>
              </a:solidFill>
            </a:endParaRPr>
          </a:p>
        </p:txBody>
      </p:sp>
    </p:spTree>
    <p:extLst>
      <p:ext uri="{BB962C8B-B14F-4D97-AF65-F5344CB8AC3E}">
        <p14:creationId xmlns:p14="http://schemas.microsoft.com/office/powerpoint/2010/main" val="1024122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19E452-2A0F-2EE4-1F6D-71460624ABE0}"/>
              </a:ext>
            </a:extLst>
          </p:cNvPr>
          <p:cNvSpPr/>
          <p:nvPr/>
        </p:nvSpPr>
        <p:spPr>
          <a:xfrm>
            <a:off x="1383957" y="219676"/>
            <a:ext cx="9566876" cy="6491416"/>
          </a:xfrm>
          <a:prstGeom prst="rect">
            <a:avLst/>
          </a:prstGeom>
          <a:solidFill>
            <a:schemeClr val="bg1"/>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7">
            <a:extLst>
              <a:ext uri="{FF2B5EF4-FFF2-40B4-BE49-F238E27FC236}">
                <a16:creationId xmlns:a16="http://schemas.microsoft.com/office/drawing/2014/main" id="{98896FF5-CB69-C539-73E4-574B82D23F85}"/>
              </a:ext>
            </a:extLst>
          </p:cNvPr>
          <p:cNvGrpSpPr/>
          <p:nvPr/>
        </p:nvGrpSpPr>
        <p:grpSpPr>
          <a:xfrm>
            <a:off x="1312562" y="201827"/>
            <a:ext cx="9566876" cy="6436497"/>
            <a:chOff x="271848" y="0"/>
            <a:chExt cx="7175157" cy="4827373"/>
          </a:xfrm>
        </p:grpSpPr>
        <p:pic>
          <p:nvPicPr>
            <p:cNvPr id="4" name="Picture 3">
              <a:extLst>
                <a:ext uri="{FF2B5EF4-FFF2-40B4-BE49-F238E27FC236}">
                  <a16:creationId xmlns:a16="http://schemas.microsoft.com/office/drawing/2014/main" id="{7723EB7F-484C-C217-BD7B-E76326FA3D4E}"/>
                </a:ext>
              </a:extLst>
            </p:cNvPr>
            <p:cNvPicPr>
              <a:picLocks noChangeAspect="1"/>
            </p:cNvPicPr>
            <p:nvPr/>
          </p:nvPicPr>
          <p:blipFill>
            <a:blip r:embed="rId3"/>
            <a:stretch>
              <a:fillRect/>
            </a:stretch>
          </p:blipFill>
          <p:spPr>
            <a:xfrm>
              <a:off x="271848" y="0"/>
              <a:ext cx="7175157" cy="2807105"/>
            </a:xfrm>
            <a:prstGeom prst="rect">
              <a:avLst/>
            </a:prstGeom>
          </p:spPr>
        </p:pic>
        <p:pic>
          <p:nvPicPr>
            <p:cNvPr id="6" name="Picture 5">
              <a:extLst>
                <a:ext uri="{FF2B5EF4-FFF2-40B4-BE49-F238E27FC236}">
                  <a16:creationId xmlns:a16="http://schemas.microsoft.com/office/drawing/2014/main" id="{223C0AF6-B523-5D28-5DEC-0DE1A68D0C36}"/>
                </a:ext>
              </a:extLst>
            </p:cNvPr>
            <p:cNvPicPr>
              <a:picLocks noChangeAspect="1"/>
            </p:cNvPicPr>
            <p:nvPr/>
          </p:nvPicPr>
          <p:blipFill>
            <a:blip r:embed="rId4"/>
            <a:srcRect t="-1" b="165"/>
            <a:stretch/>
          </p:blipFill>
          <p:spPr>
            <a:xfrm>
              <a:off x="2004025" y="939435"/>
              <a:ext cx="5442980" cy="3887938"/>
            </a:xfrm>
            <a:prstGeom prst="rect">
              <a:avLst/>
            </a:prstGeom>
          </p:spPr>
        </p:pic>
      </p:grpSp>
      <p:pic>
        <p:nvPicPr>
          <p:cNvPr id="11" name="Picture 10">
            <a:extLst>
              <a:ext uri="{FF2B5EF4-FFF2-40B4-BE49-F238E27FC236}">
                <a16:creationId xmlns:a16="http://schemas.microsoft.com/office/drawing/2014/main" id="{B4735D4C-753C-459F-FB3B-139DB2138685}"/>
              </a:ext>
            </a:extLst>
          </p:cNvPr>
          <p:cNvPicPr>
            <a:picLocks noChangeAspect="1"/>
          </p:cNvPicPr>
          <p:nvPr/>
        </p:nvPicPr>
        <p:blipFill>
          <a:blip r:embed="rId5"/>
          <a:stretch>
            <a:fillRect/>
          </a:stretch>
        </p:blipFill>
        <p:spPr>
          <a:xfrm>
            <a:off x="3946237" y="1378003"/>
            <a:ext cx="3379040" cy="550517"/>
          </a:xfrm>
          <a:prstGeom prst="rect">
            <a:avLst/>
          </a:prstGeom>
        </p:spPr>
      </p:pic>
      <p:sp>
        <p:nvSpPr>
          <p:cNvPr id="2" name="Arrow: Right 1">
            <a:extLst>
              <a:ext uri="{FF2B5EF4-FFF2-40B4-BE49-F238E27FC236}">
                <a16:creationId xmlns:a16="http://schemas.microsoft.com/office/drawing/2014/main" id="{0EE8896F-F382-A870-2CBD-8711600EA38D}"/>
              </a:ext>
            </a:extLst>
          </p:cNvPr>
          <p:cNvSpPr/>
          <p:nvPr/>
        </p:nvSpPr>
        <p:spPr>
          <a:xfrm rot="19692625">
            <a:off x="7228369" y="785841"/>
            <a:ext cx="699247" cy="441063"/>
          </a:xfrm>
          <a:prstGeom prst="rightArrow">
            <a:avLst/>
          </a:prstGeom>
          <a:solidFill>
            <a:schemeClr val="accent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a:endParaRPr lang="en-US">
              <a:solidFill>
                <a:prstClr val="white"/>
              </a:solidFill>
              <a:latin typeface="Arial"/>
            </a:endParaRPr>
          </a:p>
        </p:txBody>
      </p:sp>
    </p:spTree>
    <p:extLst>
      <p:ext uri="{BB962C8B-B14F-4D97-AF65-F5344CB8AC3E}">
        <p14:creationId xmlns:p14="http://schemas.microsoft.com/office/powerpoint/2010/main" val="3179448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47A41-FE8E-9BF4-977E-513291402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42BD5D-3DCA-0B19-5477-FE2CE3EE476A}"/>
              </a:ext>
            </a:extLst>
          </p:cNvPr>
          <p:cNvSpPr>
            <a:spLocks noGrp="1"/>
          </p:cNvSpPr>
          <p:nvPr>
            <p:ph type="title"/>
          </p:nvPr>
        </p:nvSpPr>
        <p:spPr>
          <a:xfrm>
            <a:off x="7581900" y="2867025"/>
            <a:ext cx="3461549" cy="714376"/>
          </a:xfrm>
        </p:spPr>
        <p:txBody>
          <a:bodyPr/>
          <a:lstStyle/>
          <a:p>
            <a:r>
              <a:rPr lang="en-GB" noProof="0"/>
              <a:t>Good luck!</a:t>
            </a:r>
          </a:p>
        </p:txBody>
      </p:sp>
    </p:spTree>
    <p:extLst>
      <p:ext uri="{BB962C8B-B14F-4D97-AF65-F5344CB8AC3E}">
        <p14:creationId xmlns:p14="http://schemas.microsoft.com/office/powerpoint/2010/main" val="2519433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6E0AF-B882-F04B-9C32-71B42A7CA495}"/>
            </a:ext>
          </a:extLst>
        </p:cNvPr>
        <p:cNvGrpSpPr/>
        <p:nvPr/>
      </p:nvGrpSpPr>
      <p:grpSpPr>
        <a:xfrm>
          <a:off x="0" y="0"/>
          <a:ext cx="0" cy="0"/>
          <a:chOff x="0" y="0"/>
          <a:chExt cx="0" cy="0"/>
        </a:xfrm>
      </p:grpSpPr>
      <p:pic>
        <p:nvPicPr>
          <p:cNvPr id="8" name="Picture 17">
            <a:extLst>
              <a:ext uri="{FF2B5EF4-FFF2-40B4-BE49-F238E27FC236}">
                <a16:creationId xmlns:a16="http://schemas.microsoft.com/office/drawing/2014/main" id="{F794C2B9-3F1E-B255-C68A-1E82D2FDCE4C}"/>
              </a:ext>
            </a:extLst>
          </p:cNvPr>
          <p:cNvPicPr>
            <a:picLocks noChangeAspect="1"/>
          </p:cNvPicPr>
          <p:nvPr/>
        </p:nvPicPr>
        <p:blipFill>
          <a:blip r:embed="rId3"/>
          <a:stretch>
            <a:fillRect/>
          </a:stretch>
        </p:blipFill>
        <p:spPr>
          <a:xfrm>
            <a:off x="5591177" y="0"/>
            <a:ext cx="6600825" cy="2076451"/>
          </a:xfrm>
          <a:prstGeom prst="rect">
            <a:avLst/>
          </a:prstGeom>
        </p:spPr>
      </p:pic>
      <p:pic>
        <p:nvPicPr>
          <p:cNvPr id="6" name="Picture 15">
            <a:extLst>
              <a:ext uri="{FF2B5EF4-FFF2-40B4-BE49-F238E27FC236}">
                <a16:creationId xmlns:a16="http://schemas.microsoft.com/office/drawing/2014/main" id="{7238D22C-ADF7-9755-C74A-911245D4083A}"/>
              </a:ext>
            </a:extLst>
          </p:cNvPr>
          <p:cNvPicPr>
            <a:picLocks noChangeAspect="1"/>
          </p:cNvPicPr>
          <p:nvPr/>
        </p:nvPicPr>
        <p:blipFill rotWithShape="1">
          <a:blip r:embed="rId4"/>
          <a:srcRect l="3492"/>
          <a:stretch/>
        </p:blipFill>
        <p:spPr>
          <a:xfrm>
            <a:off x="2" y="2011562"/>
            <a:ext cx="767343" cy="1309581"/>
          </a:xfrm>
          <a:prstGeom prst="rect">
            <a:avLst/>
          </a:prstGeom>
        </p:spPr>
      </p:pic>
      <p:sp>
        <p:nvSpPr>
          <p:cNvPr id="7" name="Title 12">
            <a:extLst>
              <a:ext uri="{FF2B5EF4-FFF2-40B4-BE49-F238E27FC236}">
                <a16:creationId xmlns:a16="http://schemas.microsoft.com/office/drawing/2014/main" id="{0F191ADE-A587-7767-7262-A6B673BD2C80}"/>
              </a:ext>
            </a:extLst>
          </p:cNvPr>
          <p:cNvSpPr txBox="1">
            <a:spLocks/>
          </p:cNvSpPr>
          <p:nvPr/>
        </p:nvSpPr>
        <p:spPr>
          <a:xfrm>
            <a:off x="889206" y="2213264"/>
            <a:ext cx="10034933" cy="1622086"/>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r>
              <a:rPr lang="en-US" sz="6000"/>
              <a:t>Reusing research data.</a:t>
            </a:r>
          </a:p>
        </p:txBody>
      </p:sp>
    </p:spTree>
    <p:extLst>
      <p:ext uri="{BB962C8B-B14F-4D97-AF65-F5344CB8AC3E}">
        <p14:creationId xmlns:p14="http://schemas.microsoft.com/office/powerpoint/2010/main" val="2393946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2FBE9-3A9B-5F5C-F116-123047FD1A28}"/>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132C47-B24F-0975-36D1-15258361EF7E}"/>
              </a:ext>
            </a:extLst>
          </p:cNvPr>
          <p:cNvSpPr/>
          <p:nvPr/>
        </p:nvSpPr>
        <p:spPr>
          <a:xfrm>
            <a:off x="257331" y="3429000"/>
            <a:ext cx="11677337" cy="28102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SE"/>
          </a:p>
        </p:txBody>
      </p:sp>
      <p:sp>
        <p:nvSpPr>
          <p:cNvPr id="2" name="Title 1">
            <a:extLst>
              <a:ext uri="{FF2B5EF4-FFF2-40B4-BE49-F238E27FC236}">
                <a16:creationId xmlns:a16="http://schemas.microsoft.com/office/drawing/2014/main" id="{E59893B8-0560-9E74-1DE5-3320B82A99EA}"/>
              </a:ext>
            </a:extLst>
          </p:cNvPr>
          <p:cNvSpPr>
            <a:spLocks noGrp="1"/>
          </p:cNvSpPr>
          <p:nvPr>
            <p:ph type="title"/>
          </p:nvPr>
        </p:nvSpPr>
        <p:spPr/>
        <p:txBody>
          <a:bodyPr/>
          <a:lstStyle/>
          <a:p>
            <a:r>
              <a:rPr lang="sv-SE" err="1"/>
              <a:t>Cite</a:t>
            </a:r>
            <a:r>
              <a:rPr lang="sv-SE"/>
              <a:t> the data!</a:t>
            </a:r>
          </a:p>
        </p:txBody>
      </p:sp>
      <p:sp>
        <p:nvSpPr>
          <p:cNvPr id="3" name="Content Placeholder 2">
            <a:extLst>
              <a:ext uri="{FF2B5EF4-FFF2-40B4-BE49-F238E27FC236}">
                <a16:creationId xmlns:a16="http://schemas.microsoft.com/office/drawing/2014/main" id="{0A587D28-86CA-BCFD-E925-3948AB708429}"/>
              </a:ext>
            </a:extLst>
          </p:cNvPr>
          <p:cNvSpPr>
            <a:spLocks noGrp="1"/>
          </p:cNvSpPr>
          <p:nvPr>
            <p:ph idx="1"/>
          </p:nvPr>
        </p:nvSpPr>
        <p:spPr>
          <a:xfrm>
            <a:off x="838200" y="1558984"/>
            <a:ext cx="10515600" cy="1754326"/>
          </a:xfrm>
        </p:spPr>
        <p:txBody>
          <a:bodyPr vert="horz" lIns="91440" tIns="45720" rIns="91440" bIns="45720" rtlCol="0" anchor="t">
            <a:normAutofit fontScale="92500"/>
          </a:bodyPr>
          <a:lstStyle/>
          <a:p>
            <a:r>
              <a:rPr lang="en-US" sz="3200"/>
              <a:t>link to the original source</a:t>
            </a:r>
          </a:p>
          <a:p>
            <a:r>
              <a:rPr lang="en-US" sz="3200"/>
              <a:t>recognizes the contributions of the creators</a:t>
            </a:r>
          </a:p>
          <a:p>
            <a:r>
              <a:rPr lang="en-US" sz="3200"/>
              <a:t>cite any original research paper that describes the dataset </a:t>
            </a:r>
          </a:p>
        </p:txBody>
      </p:sp>
      <p:sp>
        <p:nvSpPr>
          <p:cNvPr id="5" name="TextBox 4">
            <a:extLst>
              <a:ext uri="{FF2B5EF4-FFF2-40B4-BE49-F238E27FC236}">
                <a16:creationId xmlns:a16="http://schemas.microsoft.com/office/drawing/2014/main" id="{C56CCE5E-FA3D-EE98-5540-F5C2759D350E}"/>
              </a:ext>
            </a:extLst>
          </p:cNvPr>
          <p:cNvSpPr txBox="1"/>
          <p:nvPr/>
        </p:nvSpPr>
        <p:spPr>
          <a:xfrm>
            <a:off x="563165" y="3595042"/>
            <a:ext cx="11065670" cy="2554545"/>
          </a:xfrm>
          <a:prstGeom prst="rect">
            <a:avLst/>
          </a:prstGeom>
          <a:noFill/>
        </p:spPr>
        <p:txBody>
          <a:bodyPr wrap="square">
            <a:spAutoFit/>
          </a:bodyPr>
          <a:lstStyle/>
          <a:p>
            <a:r>
              <a:rPr lang="en-US" sz="3200" i="1"/>
              <a:t>Sjöstrand, A. &amp; Uppsala University, Department of Archaeology and Ancient history. (2024). List of bones, osteological analysis, </a:t>
            </a:r>
            <a:r>
              <a:rPr lang="en-US" sz="3200" i="1" err="1"/>
              <a:t>Ajvide</a:t>
            </a:r>
            <a:r>
              <a:rPr lang="en-US" sz="3200" i="1"/>
              <a:t>, </a:t>
            </a:r>
            <a:r>
              <a:rPr lang="en-US" sz="3200" i="1" err="1"/>
              <a:t>Eksta</a:t>
            </a:r>
            <a:r>
              <a:rPr lang="en-US" sz="3200" i="1"/>
              <a:t> parish, Gotland, Sweden (Version 1) [Data set]. Uppsala University. </a:t>
            </a:r>
            <a:r>
              <a:rPr lang="en-US" sz="3200" i="1">
                <a:hlinkClick r:id="rId3"/>
              </a:rPr>
              <a:t>https://doi.org/10.57804/kb93-d027</a:t>
            </a:r>
            <a:endParaRPr lang="en-US" sz="3200" i="1"/>
          </a:p>
        </p:txBody>
      </p:sp>
    </p:spTree>
    <p:extLst>
      <p:ext uri="{BB962C8B-B14F-4D97-AF65-F5344CB8AC3E}">
        <p14:creationId xmlns:p14="http://schemas.microsoft.com/office/powerpoint/2010/main" val="199445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FA4E4-9AB6-1338-1634-B8499CCB41AC}"/>
            </a:ext>
          </a:extLst>
        </p:cNvPr>
        <p:cNvGrpSpPr/>
        <p:nvPr/>
      </p:nvGrpSpPr>
      <p:grpSpPr>
        <a:xfrm>
          <a:off x="0" y="0"/>
          <a:ext cx="0" cy="0"/>
          <a:chOff x="0" y="0"/>
          <a:chExt cx="0" cy="0"/>
        </a:xfrm>
      </p:grpSpPr>
      <p:pic>
        <p:nvPicPr>
          <p:cNvPr id="8" name="Picture 17">
            <a:extLst>
              <a:ext uri="{FF2B5EF4-FFF2-40B4-BE49-F238E27FC236}">
                <a16:creationId xmlns:a16="http://schemas.microsoft.com/office/drawing/2014/main" id="{CB67815C-8633-ECE1-C263-0A2E81B8076E}"/>
              </a:ext>
            </a:extLst>
          </p:cNvPr>
          <p:cNvPicPr>
            <a:picLocks noChangeAspect="1"/>
          </p:cNvPicPr>
          <p:nvPr/>
        </p:nvPicPr>
        <p:blipFill>
          <a:blip r:embed="rId3"/>
          <a:stretch>
            <a:fillRect/>
          </a:stretch>
        </p:blipFill>
        <p:spPr>
          <a:xfrm>
            <a:off x="5591177" y="0"/>
            <a:ext cx="6600825" cy="2076451"/>
          </a:xfrm>
          <a:prstGeom prst="rect">
            <a:avLst/>
          </a:prstGeom>
        </p:spPr>
      </p:pic>
      <p:pic>
        <p:nvPicPr>
          <p:cNvPr id="6" name="Picture 15">
            <a:extLst>
              <a:ext uri="{FF2B5EF4-FFF2-40B4-BE49-F238E27FC236}">
                <a16:creationId xmlns:a16="http://schemas.microsoft.com/office/drawing/2014/main" id="{838CE2EF-FC21-FC84-9287-D8DF0B999762}"/>
              </a:ext>
            </a:extLst>
          </p:cNvPr>
          <p:cNvPicPr>
            <a:picLocks noChangeAspect="1"/>
          </p:cNvPicPr>
          <p:nvPr/>
        </p:nvPicPr>
        <p:blipFill rotWithShape="1">
          <a:blip r:embed="rId4"/>
          <a:srcRect l="3492"/>
          <a:stretch/>
        </p:blipFill>
        <p:spPr>
          <a:xfrm>
            <a:off x="2" y="2011562"/>
            <a:ext cx="767343" cy="1309581"/>
          </a:xfrm>
          <a:prstGeom prst="rect">
            <a:avLst/>
          </a:prstGeom>
        </p:spPr>
      </p:pic>
      <p:sp>
        <p:nvSpPr>
          <p:cNvPr id="7" name="Title 12">
            <a:extLst>
              <a:ext uri="{FF2B5EF4-FFF2-40B4-BE49-F238E27FC236}">
                <a16:creationId xmlns:a16="http://schemas.microsoft.com/office/drawing/2014/main" id="{50E9F8A8-E5F3-DC36-C99C-06B79FF45271}"/>
              </a:ext>
            </a:extLst>
          </p:cNvPr>
          <p:cNvSpPr txBox="1">
            <a:spLocks/>
          </p:cNvSpPr>
          <p:nvPr/>
        </p:nvSpPr>
        <p:spPr>
          <a:xfrm>
            <a:off x="889206" y="2192482"/>
            <a:ext cx="10034933" cy="1642868"/>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a:lstStyle>
          <a:p>
            <a:r>
              <a:rPr lang="en-US" sz="6000"/>
              <a:t>Publishing research data.</a:t>
            </a:r>
          </a:p>
        </p:txBody>
      </p:sp>
    </p:spTree>
    <p:extLst>
      <p:ext uri="{BB962C8B-B14F-4D97-AF65-F5344CB8AC3E}">
        <p14:creationId xmlns:p14="http://schemas.microsoft.com/office/powerpoint/2010/main" val="851142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30C431AC-041A-2889-0033-6A469501EFE8}"/>
              </a:ext>
            </a:extLst>
          </p:cNvPr>
          <p:cNvSpPr/>
          <p:nvPr/>
        </p:nvSpPr>
        <p:spPr>
          <a:xfrm>
            <a:off x="303532" y="3428999"/>
            <a:ext cx="11705589" cy="14303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377"/>
            <a:endParaRPr lang="sv-SE">
              <a:solidFill>
                <a:srgbClr val="262626"/>
              </a:solidFill>
              <a:latin typeface="Arial"/>
            </a:endParaRPr>
          </a:p>
        </p:txBody>
      </p:sp>
      <p:sp>
        <p:nvSpPr>
          <p:cNvPr id="14" name="Rectangle: Rounded Corners 13">
            <a:extLst>
              <a:ext uri="{FF2B5EF4-FFF2-40B4-BE49-F238E27FC236}">
                <a16:creationId xmlns:a16="http://schemas.microsoft.com/office/drawing/2014/main" id="{5FFF44C7-38D4-7B4B-3310-4A7A8CB11F63}"/>
              </a:ext>
            </a:extLst>
          </p:cNvPr>
          <p:cNvSpPr/>
          <p:nvPr/>
        </p:nvSpPr>
        <p:spPr>
          <a:xfrm>
            <a:off x="303532" y="4934314"/>
            <a:ext cx="11705589" cy="175387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914377"/>
            <a:endParaRPr lang="sv-SE">
              <a:solidFill>
                <a:prstClr val="white"/>
              </a:solidFill>
              <a:latin typeface="Arial"/>
            </a:endParaRPr>
          </a:p>
        </p:txBody>
      </p:sp>
      <p:sp>
        <p:nvSpPr>
          <p:cNvPr id="2" name="Title 1">
            <a:extLst>
              <a:ext uri="{FF2B5EF4-FFF2-40B4-BE49-F238E27FC236}">
                <a16:creationId xmlns:a16="http://schemas.microsoft.com/office/drawing/2014/main" id="{C84AA165-7B02-4C14-B2E4-C80DB5A9E01C}"/>
              </a:ext>
            </a:extLst>
          </p:cNvPr>
          <p:cNvSpPr>
            <a:spLocks noGrp="1"/>
          </p:cNvSpPr>
          <p:nvPr>
            <p:ph type="title"/>
          </p:nvPr>
        </p:nvSpPr>
        <p:spPr/>
        <p:txBody>
          <a:bodyPr/>
          <a:lstStyle/>
          <a:p>
            <a:pPr fontAlgn="base"/>
            <a:r>
              <a:rPr lang="en-GB">
                <a:solidFill>
                  <a:srgbClr val="000000"/>
                </a:solidFill>
                <a:cs typeface="Calibri"/>
              </a:rPr>
              <a:t>How do you publish research data?</a:t>
            </a:r>
          </a:p>
        </p:txBody>
      </p:sp>
      <p:sp>
        <p:nvSpPr>
          <p:cNvPr id="3" name="Content Placeholder 2">
            <a:extLst>
              <a:ext uri="{FF2B5EF4-FFF2-40B4-BE49-F238E27FC236}">
                <a16:creationId xmlns:a16="http://schemas.microsoft.com/office/drawing/2014/main" id="{CB0D8F93-F8BC-4ACC-88F7-D888CE6441CE}"/>
              </a:ext>
            </a:extLst>
          </p:cNvPr>
          <p:cNvSpPr>
            <a:spLocks noGrp="1"/>
          </p:cNvSpPr>
          <p:nvPr>
            <p:ph idx="1"/>
          </p:nvPr>
        </p:nvSpPr>
        <p:spPr>
          <a:xfrm>
            <a:off x="634998" y="1912755"/>
            <a:ext cx="9903463" cy="3956303"/>
          </a:xfrm>
        </p:spPr>
        <p:txBody>
          <a:bodyPr vert="horz" lIns="91440" tIns="45720" rIns="91440" bIns="45720" rtlCol="0" anchor="t">
            <a:normAutofit/>
          </a:bodyPr>
          <a:lstStyle/>
          <a:p>
            <a:pPr marL="0" indent="0" fontAlgn="base">
              <a:lnSpc>
                <a:spcPct val="120000"/>
              </a:lnSpc>
              <a:buNone/>
            </a:pPr>
            <a:r>
              <a:rPr lang="en-GB" sz="3600">
                <a:solidFill>
                  <a:srgbClr val="000000"/>
                </a:solidFill>
                <a:cs typeface="Calibri"/>
              </a:rPr>
              <a:t>Publish the data on which your research results are based, either in:</a:t>
            </a:r>
          </a:p>
        </p:txBody>
      </p:sp>
      <p:pic>
        <p:nvPicPr>
          <p:cNvPr id="1028" name="Picture 4" descr="Repository overview">
            <a:extLst>
              <a:ext uri="{FF2B5EF4-FFF2-40B4-BE49-F238E27FC236}">
                <a16:creationId xmlns:a16="http://schemas.microsoft.com/office/drawing/2014/main" id="{435EB676-882E-42BE-5853-EBF70E71FB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437" t="58003" r="48625" b="17070"/>
          <a:stretch/>
        </p:blipFill>
        <p:spPr bwMode="auto">
          <a:xfrm>
            <a:off x="6155163" y="3558988"/>
            <a:ext cx="3042119" cy="11667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7FEB5C8-F3C7-A7BE-18C7-3DCA9CFEFA71}"/>
              </a:ext>
            </a:extLst>
          </p:cNvPr>
          <p:cNvPicPr>
            <a:picLocks noChangeAspect="1"/>
          </p:cNvPicPr>
          <p:nvPr/>
        </p:nvPicPr>
        <p:blipFill>
          <a:blip r:embed="rId4"/>
          <a:stretch>
            <a:fillRect/>
          </a:stretch>
        </p:blipFill>
        <p:spPr>
          <a:xfrm>
            <a:off x="9197282" y="3578174"/>
            <a:ext cx="1193857" cy="542663"/>
          </a:xfrm>
          <a:prstGeom prst="rect">
            <a:avLst/>
          </a:prstGeom>
        </p:spPr>
      </p:pic>
      <p:sp>
        <p:nvSpPr>
          <p:cNvPr id="6" name="Content Placeholder 2">
            <a:extLst>
              <a:ext uri="{FF2B5EF4-FFF2-40B4-BE49-F238E27FC236}">
                <a16:creationId xmlns:a16="http://schemas.microsoft.com/office/drawing/2014/main" id="{04A02F75-E075-C444-4592-8AA98B18689B}"/>
              </a:ext>
            </a:extLst>
          </p:cNvPr>
          <p:cNvSpPr txBox="1">
            <a:spLocks/>
          </p:cNvSpPr>
          <p:nvPr/>
        </p:nvSpPr>
        <p:spPr>
          <a:xfrm>
            <a:off x="186990" y="3461634"/>
            <a:ext cx="6097269" cy="395630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400" kern="1200">
                <a:solidFill>
                  <a:schemeClr val="tx1"/>
                </a:solidFill>
                <a:latin typeface="+mn-lt"/>
                <a:ea typeface="+mn-ea"/>
                <a:cs typeface="+mn-cs"/>
              </a:defRPr>
            </a:lvl1pPr>
            <a:lvl2pPr marL="447675" indent="-180975"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714375" indent="-171450" algn="l" defTabSz="914400" rtl="0" eaLnBrk="1" latinLnBrk="0" hangingPunct="1">
              <a:lnSpc>
                <a:spcPct val="100000"/>
              </a:lnSpc>
              <a:spcBef>
                <a:spcPts val="500"/>
              </a:spcBef>
              <a:buClr>
                <a:schemeClr val="accent3"/>
              </a:buClr>
              <a:buFont typeface="Arial" panose="020B0604020202020204" pitchFamily="34" charset="0"/>
              <a:buChar char="•"/>
              <a:tabLst>
                <a:tab pos="714375" algn="l"/>
              </a:tabLst>
              <a:defRPr sz="1400" kern="1200">
                <a:solidFill>
                  <a:schemeClr val="tx1"/>
                </a:solidFill>
                <a:latin typeface="+mn-lt"/>
                <a:ea typeface="+mn-ea"/>
                <a:cs typeface="+mn-cs"/>
              </a:defRPr>
            </a:lvl3pPr>
            <a:lvl4pPr marL="990600" indent="-180975" algn="l" defTabSz="914400" rtl="0" eaLnBrk="1" latinLnBrk="0" hangingPunct="1">
              <a:lnSpc>
                <a:spcPct val="1000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4pPr>
            <a:lvl5pPr marL="1257300" indent="-180975" algn="l" defTabSz="914400" rtl="0" eaLnBrk="1" latinLnBrk="0" hangingPunct="1">
              <a:lnSpc>
                <a:spcPct val="100000"/>
              </a:lnSpc>
              <a:spcBef>
                <a:spcPts val="500"/>
              </a:spcBef>
              <a:buClr>
                <a:schemeClr val="accent3"/>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63" lvl="1" indent="-180970" defTabSz="914377">
              <a:lnSpc>
                <a:spcPct val="120000"/>
              </a:lnSpc>
              <a:buClr>
                <a:srgbClr val="E4472B"/>
              </a:buClr>
              <a:buFont typeface="Wingdings" panose="05000000000000000000" pitchFamily="2" charset="2"/>
              <a:buChar char="Ø"/>
            </a:pPr>
            <a:r>
              <a:rPr lang="en-GB" sz="3400">
                <a:solidFill>
                  <a:srgbClr val="000000"/>
                </a:solidFill>
                <a:latin typeface="Arial"/>
                <a:cs typeface="Calibri"/>
              </a:rPr>
              <a:t> a well-know, subject-specific repository/database</a:t>
            </a:r>
          </a:p>
          <a:p>
            <a:pPr marL="447663" lvl="1" indent="-180970" defTabSz="914377">
              <a:lnSpc>
                <a:spcPct val="120000"/>
              </a:lnSpc>
              <a:buClr>
                <a:srgbClr val="E4472B"/>
              </a:buClr>
              <a:buFont typeface="Wingdings" panose="05000000000000000000" pitchFamily="2" charset="2"/>
              <a:buChar char="Ø"/>
            </a:pPr>
            <a:endParaRPr lang="en-GB" sz="3400">
              <a:solidFill>
                <a:srgbClr val="000000"/>
              </a:solidFill>
              <a:latin typeface="Arial"/>
              <a:cs typeface="Calibri"/>
            </a:endParaRPr>
          </a:p>
          <a:p>
            <a:pPr marL="447663" lvl="1" indent="-180970" defTabSz="914377">
              <a:lnSpc>
                <a:spcPct val="120000"/>
              </a:lnSpc>
              <a:buClr>
                <a:srgbClr val="E4472B"/>
              </a:buClr>
              <a:buFont typeface="Wingdings" panose="05000000000000000000" pitchFamily="2" charset="2"/>
              <a:buChar char="Ø"/>
            </a:pPr>
            <a:r>
              <a:rPr lang="en-GB" sz="3400">
                <a:solidFill>
                  <a:srgbClr val="000000"/>
                </a:solidFill>
                <a:latin typeface="Arial"/>
                <a:cs typeface="Calibri"/>
              </a:rPr>
              <a:t> a research data repository.</a:t>
            </a:r>
          </a:p>
          <a:p>
            <a:pPr marL="266693" lvl="1" indent="0" defTabSz="914377">
              <a:lnSpc>
                <a:spcPct val="120000"/>
              </a:lnSpc>
              <a:buClr>
                <a:srgbClr val="E4472B"/>
              </a:buClr>
              <a:buNone/>
            </a:pPr>
            <a:endParaRPr lang="en-GB" sz="3400">
              <a:solidFill>
                <a:srgbClr val="000000"/>
              </a:solidFill>
              <a:latin typeface="Arial"/>
              <a:cs typeface="Calibri"/>
            </a:endParaRPr>
          </a:p>
        </p:txBody>
      </p:sp>
      <p:pic>
        <p:nvPicPr>
          <p:cNvPr id="7" name="Picture 4" descr="Repository overview">
            <a:extLst>
              <a:ext uri="{FF2B5EF4-FFF2-40B4-BE49-F238E27FC236}">
                <a16:creationId xmlns:a16="http://schemas.microsoft.com/office/drawing/2014/main" id="{972F3851-0656-358C-6544-0827B28038A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437" t="83400" r="48625"/>
          <a:stretch/>
        </p:blipFill>
        <p:spPr bwMode="auto">
          <a:xfrm>
            <a:off x="9029701" y="4186115"/>
            <a:ext cx="3162300" cy="8077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pository overview">
            <a:extLst>
              <a:ext uri="{FF2B5EF4-FFF2-40B4-BE49-F238E27FC236}">
                <a16:creationId xmlns:a16="http://schemas.microsoft.com/office/drawing/2014/main" id="{34BAEBC6-ABA0-1C14-1760-E3730F4D687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4353" t="73238" r="9388" b="13968"/>
          <a:stretch>
            <a:fillRect/>
          </a:stretch>
        </p:blipFill>
        <p:spPr bwMode="auto">
          <a:xfrm>
            <a:off x="6313175" y="5033090"/>
            <a:ext cx="1982305" cy="6225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2E9214F-CBEF-D3F9-575F-BBF8127516B9}"/>
              </a:ext>
            </a:extLst>
          </p:cNvPr>
          <p:cNvPicPr>
            <a:picLocks noChangeAspect="1"/>
          </p:cNvPicPr>
          <p:nvPr/>
        </p:nvPicPr>
        <p:blipFill>
          <a:blip r:embed="rId7"/>
          <a:stretch>
            <a:fillRect/>
          </a:stretch>
        </p:blipFill>
        <p:spPr>
          <a:xfrm>
            <a:off x="6758375" y="6210175"/>
            <a:ext cx="1279637" cy="406421"/>
          </a:xfrm>
          <a:prstGeom prst="rect">
            <a:avLst/>
          </a:prstGeom>
        </p:spPr>
      </p:pic>
      <p:pic>
        <p:nvPicPr>
          <p:cNvPr id="10" name="Picture 9">
            <a:extLst>
              <a:ext uri="{FF2B5EF4-FFF2-40B4-BE49-F238E27FC236}">
                <a16:creationId xmlns:a16="http://schemas.microsoft.com/office/drawing/2014/main" id="{2A370C48-1FB4-3ABC-D041-05AE56123266}"/>
              </a:ext>
            </a:extLst>
          </p:cNvPr>
          <p:cNvPicPr>
            <a:picLocks noChangeAspect="1"/>
          </p:cNvPicPr>
          <p:nvPr/>
        </p:nvPicPr>
        <p:blipFill>
          <a:blip r:embed="rId8"/>
          <a:stretch>
            <a:fillRect/>
          </a:stretch>
        </p:blipFill>
        <p:spPr>
          <a:xfrm>
            <a:off x="7746942" y="5507336"/>
            <a:ext cx="3619559" cy="988849"/>
          </a:xfrm>
          <a:prstGeom prst="rect">
            <a:avLst/>
          </a:prstGeom>
        </p:spPr>
      </p:pic>
      <p:pic>
        <p:nvPicPr>
          <p:cNvPr id="4" name="Picture 4" descr="Repository overview">
            <a:extLst>
              <a:ext uri="{FF2B5EF4-FFF2-40B4-BE49-F238E27FC236}">
                <a16:creationId xmlns:a16="http://schemas.microsoft.com/office/drawing/2014/main" id="{4D9D76AA-D878-7B3C-D4E8-E8F8B300061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4353" t="57804" r="-291" b="27511"/>
          <a:stretch>
            <a:fillRect/>
          </a:stretch>
        </p:blipFill>
        <p:spPr bwMode="auto">
          <a:xfrm>
            <a:off x="8353751" y="4947812"/>
            <a:ext cx="3554771" cy="803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721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68761-DCC4-4D10-A82F-433712606FDF}"/>
              </a:ext>
            </a:extLst>
          </p:cNvPr>
          <p:cNvSpPr>
            <a:spLocks noGrp="1"/>
          </p:cNvSpPr>
          <p:nvPr>
            <p:ph type="title"/>
          </p:nvPr>
        </p:nvSpPr>
        <p:spPr/>
        <p:txBody>
          <a:bodyPr/>
          <a:lstStyle/>
          <a:p>
            <a:r>
              <a:rPr lang="en-US">
                <a:solidFill>
                  <a:schemeClr val="accent3"/>
                </a:solidFill>
              </a:rPr>
              <a:t>Publish data </a:t>
            </a:r>
            <a:r>
              <a:rPr lang="en-US"/>
              <a:t>in a research data repository.</a:t>
            </a:r>
            <a:endParaRPr lang="sv-SE"/>
          </a:p>
        </p:txBody>
      </p:sp>
      <p:sp>
        <p:nvSpPr>
          <p:cNvPr id="15" name="Platshållare för innehåll 2">
            <a:extLst>
              <a:ext uri="{FF2B5EF4-FFF2-40B4-BE49-F238E27FC236}">
                <a16:creationId xmlns:a16="http://schemas.microsoft.com/office/drawing/2014/main" id="{DD8FA002-D15C-D908-D289-AFE3A7284BF8}"/>
              </a:ext>
            </a:extLst>
          </p:cNvPr>
          <p:cNvSpPr>
            <a:spLocks noGrp="1"/>
          </p:cNvSpPr>
          <p:nvPr>
            <p:ph idx="1"/>
          </p:nvPr>
        </p:nvSpPr>
        <p:spPr>
          <a:xfrm>
            <a:off x="838200" y="1825624"/>
            <a:ext cx="10284912" cy="4095491"/>
          </a:xfrm>
        </p:spPr>
        <p:txBody>
          <a:bodyPr>
            <a:normAutofit/>
          </a:bodyPr>
          <a:lstStyle/>
          <a:p>
            <a:r>
              <a:rPr lang="en-GB" sz="4800"/>
              <a:t>D</a:t>
            </a:r>
            <a:r>
              <a:rPr lang="en-GB" sz="4800" noProof="0" err="1"/>
              <a:t>atasets</a:t>
            </a:r>
            <a:r>
              <a:rPr lang="en-GB" sz="4800" noProof="0"/>
              <a:t> = </a:t>
            </a:r>
            <a:r>
              <a:rPr lang="en-GB" sz="4800" b="1">
                <a:solidFill>
                  <a:schemeClr val="accent2"/>
                </a:solidFill>
              </a:rPr>
              <a:t>files</a:t>
            </a:r>
            <a:r>
              <a:rPr lang="en-GB" sz="4800" noProof="0"/>
              <a:t> + </a:t>
            </a:r>
            <a:r>
              <a:rPr lang="en-GB" sz="4800" b="1">
                <a:solidFill>
                  <a:schemeClr val="accent2"/>
                </a:solidFill>
              </a:rPr>
              <a:t>metadata.</a:t>
            </a:r>
            <a:endParaRPr lang="en-GB" sz="4800" noProof="0"/>
          </a:p>
          <a:p>
            <a:r>
              <a:rPr lang="en-GB" sz="4800" noProof="0"/>
              <a:t>For both </a:t>
            </a:r>
            <a:r>
              <a:rPr lang="en-GB" sz="4800" b="1" noProof="0">
                <a:solidFill>
                  <a:schemeClr val="accent2"/>
                </a:solidFill>
              </a:rPr>
              <a:t>open</a:t>
            </a:r>
            <a:r>
              <a:rPr lang="en-GB" sz="4800" noProof="0"/>
              <a:t> and </a:t>
            </a:r>
            <a:r>
              <a:rPr lang="en-GB" sz="4800" b="1" noProof="0">
                <a:solidFill>
                  <a:schemeClr val="accent2"/>
                </a:solidFill>
              </a:rPr>
              <a:t>restricted</a:t>
            </a:r>
            <a:r>
              <a:rPr lang="en-GB" sz="4800" noProof="0"/>
              <a:t> access data.</a:t>
            </a:r>
          </a:p>
          <a:p>
            <a:r>
              <a:rPr lang="en-GB" sz="4800" noProof="0"/>
              <a:t>Trusted repositories employ a </a:t>
            </a:r>
            <a:r>
              <a:rPr lang="en-GB" sz="4800" b="1" noProof="0">
                <a:solidFill>
                  <a:schemeClr val="accent2"/>
                </a:solidFill>
              </a:rPr>
              <a:t>manual review process</a:t>
            </a:r>
            <a:r>
              <a:rPr lang="en-GB" sz="4800" b="1">
                <a:solidFill>
                  <a:schemeClr val="accent2"/>
                </a:solidFill>
              </a:rPr>
              <a:t>.</a:t>
            </a:r>
          </a:p>
          <a:p>
            <a:endParaRPr lang="en-GB" sz="2000" noProof="0"/>
          </a:p>
        </p:txBody>
      </p:sp>
    </p:spTree>
    <p:extLst>
      <p:ext uri="{BB962C8B-B14F-4D97-AF65-F5344CB8AC3E}">
        <p14:creationId xmlns:p14="http://schemas.microsoft.com/office/powerpoint/2010/main" val="2726145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4730203-5E26-17B9-E768-12769AC9A55A}"/>
              </a:ext>
            </a:extLst>
          </p:cNvPr>
          <p:cNvPicPr>
            <a:picLocks noChangeAspect="1"/>
          </p:cNvPicPr>
          <p:nvPr/>
        </p:nvPicPr>
        <p:blipFill>
          <a:blip r:embed="rId2"/>
          <a:stretch>
            <a:fillRect/>
          </a:stretch>
        </p:blipFill>
        <p:spPr>
          <a:xfrm>
            <a:off x="0" y="45473"/>
            <a:ext cx="12192000" cy="942892"/>
          </a:xfrm>
          <a:prstGeom prst="rect">
            <a:avLst/>
          </a:prstGeom>
        </p:spPr>
      </p:pic>
      <p:pic>
        <p:nvPicPr>
          <p:cNvPr id="20" name="Picture 19">
            <a:extLst>
              <a:ext uri="{FF2B5EF4-FFF2-40B4-BE49-F238E27FC236}">
                <a16:creationId xmlns:a16="http://schemas.microsoft.com/office/drawing/2014/main" id="{C67DC766-B138-7CFE-A7EA-B93195BC2247}"/>
              </a:ext>
            </a:extLst>
          </p:cNvPr>
          <p:cNvPicPr>
            <a:picLocks noChangeAspect="1"/>
          </p:cNvPicPr>
          <p:nvPr/>
        </p:nvPicPr>
        <p:blipFill>
          <a:blip r:embed="rId3"/>
          <a:stretch>
            <a:fillRect/>
          </a:stretch>
        </p:blipFill>
        <p:spPr>
          <a:xfrm>
            <a:off x="1049425" y="1274421"/>
            <a:ext cx="4305673" cy="556308"/>
          </a:xfrm>
          <a:prstGeom prst="rect">
            <a:avLst/>
          </a:prstGeom>
        </p:spPr>
      </p:pic>
      <p:pic>
        <p:nvPicPr>
          <p:cNvPr id="22" name="Picture 21">
            <a:extLst>
              <a:ext uri="{FF2B5EF4-FFF2-40B4-BE49-F238E27FC236}">
                <a16:creationId xmlns:a16="http://schemas.microsoft.com/office/drawing/2014/main" id="{440299A6-53D6-24E7-4030-012660D68AF1}"/>
              </a:ext>
            </a:extLst>
          </p:cNvPr>
          <p:cNvPicPr>
            <a:picLocks noChangeAspect="1"/>
          </p:cNvPicPr>
          <p:nvPr/>
        </p:nvPicPr>
        <p:blipFill>
          <a:blip r:embed="rId4"/>
          <a:stretch>
            <a:fillRect/>
          </a:stretch>
        </p:blipFill>
        <p:spPr>
          <a:xfrm>
            <a:off x="968523" y="1955251"/>
            <a:ext cx="7233625" cy="4305729"/>
          </a:xfrm>
          <a:prstGeom prst="rect">
            <a:avLst/>
          </a:prstGeom>
        </p:spPr>
      </p:pic>
      <p:grpSp>
        <p:nvGrpSpPr>
          <p:cNvPr id="23" name="Group 22">
            <a:extLst>
              <a:ext uri="{FF2B5EF4-FFF2-40B4-BE49-F238E27FC236}">
                <a16:creationId xmlns:a16="http://schemas.microsoft.com/office/drawing/2014/main" id="{F778D88A-9C53-EEBE-16BB-B436D03ECBCD}"/>
              </a:ext>
            </a:extLst>
          </p:cNvPr>
          <p:cNvGrpSpPr/>
          <p:nvPr/>
        </p:nvGrpSpPr>
        <p:grpSpPr>
          <a:xfrm>
            <a:off x="6976340" y="177610"/>
            <a:ext cx="4884103" cy="6555491"/>
            <a:chOff x="6976340" y="177610"/>
            <a:chExt cx="4884103" cy="6555491"/>
          </a:xfrm>
        </p:grpSpPr>
        <p:pic>
          <p:nvPicPr>
            <p:cNvPr id="16" name="Picture 15">
              <a:extLst>
                <a:ext uri="{FF2B5EF4-FFF2-40B4-BE49-F238E27FC236}">
                  <a16:creationId xmlns:a16="http://schemas.microsoft.com/office/drawing/2014/main" id="{ECE02DFE-7509-BC8E-529A-F618772806F7}"/>
                </a:ext>
              </a:extLst>
            </p:cNvPr>
            <p:cNvPicPr>
              <a:picLocks noChangeAspect="1"/>
            </p:cNvPicPr>
            <p:nvPr/>
          </p:nvPicPr>
          <p:blipFill>
            <a:blip r:embed="rId5"/>
            <a:srcRect r="10662"/>
            <a:stretch/>
          </p:blipFill>
          <p:spPr>
            <a:xfrm>
              <a:off x="7219949" y="177610"/>
              <a:ext cx="4599011" cy="381525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EA4E3821-D81D-CBB3-5A2D-82D17B03669A}"/>
                </a:ext>
              </a:extLst>
            </p:cNvPr>
            <p:cNvPicPr>
              <a:picLocks noChangeAspect="1"/>
            </p:cNvPicPr>
            <p:nvPr/>
          </p:nvPicPr>
          <p:blipFill>
            <a:blip r:embed="rId6"/>
            <a:srcRect r="-837"/>
            <a:stretch/>
          </p:blipFill>
          <p:spPr>
            <a:xfrm>
              <a:off x="7220354" y="3959076"/>
              <a:ext cx="4640089" cy="277402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DA50B2C-5CB9-FB76-C43E-343B1B0AACC4}"/>
                </a:ext>
              </a:extLst>
            </p:cNvPr>
            <p:cNvPicPr>
              <a:picLocks noChangeAspect="1"/>
            </p:cNvPicPr>
            <p:nvPr/>
          </p:nvPicPr>
          <p:blipFill>
            <a:blip r:embed="rId7"/>
            <a:srcRect r="4125" b="7076"/>
            <a:stretch/>
          </p:blipFill>
          <p:spPr>
            <a:xfrm>
              <a:off x="6976340" y="3834554"/>
              <a:ext cx="4842621" cy="158311"/>
            </a:xfrm>
            <a:prstGeom prst="rect">
              <a:avLst/>
            </a:prstGeom>
          </p:spPr>
        </p:pic>
      </p:grpSp>
    </p:spTree>
    <p:extLst>
      <p:ext uri="{BB962C8B-B14F-4D97-AF65-F5344CB8AC3E}">
        <p14:creationId xmlns:p14="http://schemas.microsoft.com/office/powerpoint/2010/main" val="604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ND_theme">
  <a:themeElements>
    <a:clrScheme name="SND">
      <a:dk1>
        <a:srgbClr val="262626"/>
      </a:dk1>
      <a:lt1>
        <a:sysClr val="window" lastClr="FFFFFF"/>
      </a:lt1>
      <a:dk2>
        <a:srgbClr val="3F3F3F"/>
      </a:dk2>
      <a:lt2>
        <a:srgbClr val="E7E6E6"/>
      </a:lt2>
      <a:accent1>
        <a:srgbClr val="1E3962"/>
      </a:accent1>
      <a:accent2>
        <a:srgbClr val="659DD2"/>
      </a:accent2>
      <a:accent3>
        <a:srgbClr val="E4472B"/>
      </a:accent3>
      <a:accent4>
        <a:srgbClr val="C7D9E5"/>
      </a:accent4>
      <a:accent5>
        <a:srgbClr val="F0F0F0"/>
      </a:accent5>
      <a:accent6>
        <a:srgbClr val="FFFFFF"/>
      </a:accent6>
      <a:hlink>
        <a:srgbClr val="659DD2"/>
      </a:hlink>
      <a:folHlink>
        <a:srgbClr val="954F72"/>
      </a:folHlink>
    </a:clrScheme>
    <a:fontScheme name="SND">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CACF4E0E-5C7D-4529-BCFC-7010E33215D9}" vid="{56797D6A-D287-4204-9CCB-6501973F68A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ffd98747c26642ec8caf6ec3431d5d08 xmlns="231fe8cf-ccc0-454c-9b48-ac3bf72b5807">
      <Terms xmlns="http://schemas.microsoft.com/office/infopath/2007/PartnerControls">
        <TermInfo xmlns="http://schemas.microsoft.com/office/infopath/2007/PartnerControls">
          <TermName xmlns="http://schemas.microsoft.com/office/infopath/2007/PartnerControls">Svensk Nationell Datatjänst SND - orgnivå 1</TermName>
          <TermId xmlns="http://schemas.microsoft.com/office/infopath/2007/PartnerControls">eb16b71e-131d-4e9e-bed5-c2172a9e4a1a</TermId>
        </TermInfo>
      </Terms>
    </ffd98747c26642ec8caf6ec3431d5d08>
    <GU_DocStatus xmlns="231fe8cf-ccc0-454c-9b48-ac3bf72b5807">Arbetsmaterial</GU_DocStatus>
    <GU_DocDescription xmlns="231fe8cf-ccc0-454c-9b48-ac3bf72b5807" xsi:nil="true"/>
    <GU_EstablishedDate xmlns="4160d47a-ddaf-4f96-aa5a-ac84a930d3d1" xsi:nil="true"/>
    <GU_ArchiveDocId xmlns="4160d47a-ddaf-4f96-aa5a-ac84a930d3d1" xsi:nil="true"/>
    <GU_SendToDiary xmlns="ae9dd6ea-c2e4-4869-976b-8dbce2ea94e0">false</GU_SendToDiary>
    <GU_ArchiveDocVersionId xmlns="4160d47a-ddaf-4f96-aa5a-ac84a930d3d1" xsi:nil="true"/>
    <GU_DiaryNumber xmlns="a94ff575-881d-444c-a15f-28f2022b7885" xsi:nil="true"/>
    <GU_AccessRight xmlns="4160d47a-ddaf-4f96-aa5a-ac84a930d3d1">0</GU_AccessRight>
    <GU_DiaryDirectionOrg xmlns="a94ff575-881d-444c-a15f-28f2022b7885" xsi:nil="true"/>
    <b96f7c442203436fbdf8d4ebf5de5e7a xmlns="4160d47a-ddaf-4f96-aa5a-ac84a930d3d1">
      <Terms xmlns="http://schemas.microsoft.com/office/infopath/2007/PartnerControls"/>
    </b96f7c442203436fbdf8d4ebf5de5e7a>
    <GU_ArchiveDocGuid xmlns="4160d47a-ddaf-4f96-aa5a-ac84a930d3d1" xsi:nil="true"/>
    <GU_SiteGuid xmlns="ae9dd6ea-c2e4-4869-976b-8dbce2ea94e0" xsi:nil="true"/>
    <GU_DiaryDirectionType xmlns="a94ff575-881d-444c-a15f-28f2022b7885" xsi:nil="true"/>
    <GU_ArchiveDocUrl xmlns="4160d47a-ddaf-4f96-aa5a-ac84a930d3d1" xsi:nil="true"/>
    <GU_DocumentApprovedDate xmlns="a94ff575-881d-444c-a15f-28f2022b7885" xsi:nil="true"/>
    <GU_CommentsAuthor xmlns="a94ff575-881d-444c-a15f-28f2022b7885" xsi:nil="true"/>
    <GU_DocumentApproval xmlns="a94ff575-881d-444c-a15f-28f2022b7885">false</GU_DocumentApproval>
    <TaxCatchAll xmlns="dc46afad-b9df-4fd1-8d89-f3f1c6accd6b">
      <Value>11</Value>
    </TaxCatchAll>
    <TaxKeywordTaxHTField xmlns="dc46afad-b9df-4fd1-8d89-f3f1c6accd6b">
      <Terms xmlns="http://schemas.microsoft.com/office/infopath/2007/PartnerControls"/>
    </TaxKeywordTaxHTField>
    <_dlc_DocId xmlns="dc46afad-b9df-4fd1-8d89-f3f1c6accd6b">GU792-657587183-5899</_dlc_DocId>
    <_dlc_DocIdUrl xmlns="dc46afad-b9df-4fd1-8d89-f3f1c6accd6b">
      <Url>https://gunet.sharepoint.com/sites/sy-grp-snd-utbildning/_layouts/15/DocIdRedir.aspx?ID=GU792-657587183-5899</Url>
      <Description>GU792-657587183-5899</Description>
    </_dlc_DocIdUrl>
    <GU_ArchivedBy xmlns="dc46afad-b9df-4fd1-8d89-f3f1c6accd6b">
      <UserInfo>
        <DisplayName/>
        <AccountId xsi:nil="true"/>
        <AccountType/>
      </UserInfo>
    </GU_ArchivedBy>
    <GU_DocumentApprover xmlns="dc46afad-b9df-4fd1-8d89-f3f1c6accd6b">
      <UserInfo>
        <DisplayName/>
        <AccountId xsi:nil="true"/>
        <AccountType/>
      </UserInfo>
    </GU_DocumentApprover>
    <GU_DocumentApprovedBy xmlns="dc46afad-b9df-4fd1-8d89-f3f1c6accd6b">
      <UserInfo>
        <DisplayName/>
        <AccountId xsi:nil="true"/>
        <AccountType/>
      </UserInfo>
    </GU_DocumentApprovedBy>
    <GU_DocGrpId xmlns="ae9dd6ea-c2e4-4869-976b-8dbce2ea94e0" xsi:nil="true"/>
    <lcf76f155ced4ddcb4097134ff3c332f xmlns="8e778d62-91bd-488e-a416-db628e30092c">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GU Dokument Grp" ma:contentTypeID="0x010100C7C811754E204E47A665D3B7C5D98E1E0100F2144488C864B745A6272A6640A85FD1" ma:contentTypeVersion="57" ma:contentTypeDescription="" ma:contentTypeScope="" ma:versionID="22d6cff78eae8f623595936974ef89fd">
  <xsd:schema xmlns:xsd="http://www.w3.org/2001/XMLSchema" xmlns:xs="http://www.w3.org/2001/XMLSchema" xmlns:p="http://schemas.microsoft.com/office/2006/metadata/properties" xmlns:ns2="dc46afad-b9df-4fd1-8d89-f3f1c6accd6b" xmlns:ns3="231fe8cf-ccc0-454c-9b48-ac3bf72b5807" xmlns:ns4="4160d47a-ddaf-4f96-aa5a-ac84a930d3d1" xmlns:ns5="ae9dd6ea-c2e4-4869-976b-8dbce2ea94e0" xmlns:ns6="a94ff575-881d-444c-a15f-28f2022b7885" xmlns:ns7="8e778d62-91bd-488e-a416-db628e30092c" targetNamespace="http://schemas.microsoft.com/office/2006/metadata/properties" ma:root="true" ma:fieldsID="2bd89168924c4ee1d60260b218fc414e" ns2:_="" ns3:_="" ns4:_="" ns5:_="" ns6:_="" ns7:_="">
    <xsd:import namespace="dc46afad-b9df-4fd1-8d89-f3f1c6accd6b"/>
    <xsd:import namespace="231fe8cf-ccc0-454c-9b48-ac3bf72b5807"/>
    <xsd:import namespace="4160d47a-ddaf-4f96-aa5a-ac84a930d3d1"/>
    <xsd:import namespace="ae9dd6ea-c2e4-4869-976b-8dbce2ea94e0"/>
    <xsd:import namespace="a94ff575-881d-444c-a15f-28f2022b7885"/>
    <xsd:import namespace="8e778d62-91bd-488e-a416-db628e30092c"/>
    <xsd:element name="properties">
      <xsd:complexType>
        <xsd:sequence>
          <xsd:element name="documentManagement">
            <xsd:complexType>
              <xsd:all>
                <xsd:element ref="ns3:GU_DocDescription" minOccurs="0"/>
                <xsd:element ref="ns2:TaxKeywordTaxHTField" minOccurs="0"/>
                <xsd:element ref="ns2:TaxCatchAll" minOccurs="0"/>
                <xsd:element ref="ns2:TaxCatchAllLabel" minOccurs="0"/>
                <xsd:element ref="ns3:GU_DocStatus" minOccurs="0"/>
                <xsd:element ref="ns3:ffd98747c26642ec8caf6ec3431d5d08" minOccurs="0"/>
                <xsd:element ref="ns4:b96f7c442203436fbdf8d4ebf5de5e7a" minOccurs="0"/>
                <xsd:element ref="ns4:GU_AccessRight" minOccurs="0"/>
                <xsd:element ref="ns4:GU_EstablishedDate" minOccurs="0"/>
                <xsd:element ref="ns4:GU_ArchivedDate" minOccurs="0"/>
                <xsd:element ref="ns2:GU_ArchivedBy" minOccurs="0"/>
                <xsd:element ref="ns4:GU_ArchiveDocId" minOccurs="0"/>
                <xsd:element ref="ns4:GU_ArchiveDocGuid" minOccurs="0"/>
                <xsd:element ref="ns4:GU_ArchiveDocVersionId" minOccurs="0"/>
                <xsd:element ref="ns5:GU_SiteGuid" minOccurs="0"/>
                <xsd:element ref="ns4:GU_ArchiveDocUrl" minOccurs="0"/>
                <xsd:element ref="ns2:GU_DocumentApprover" minOccurs="0"/>
                <xsd:element ref="ns2:GU_DocumentApprovedBy" minOccurs="0"/>
                <xsd:element ref="ns6:GU_DocumentApprovedDate" minOccurs="0"/>
                <xsd:element ref="ns6:GU_DocumentApproval" minOccurs="0"/>
                <xsd:element ref="ns6:GU_CommentsAuthor" minOccurs="0"/>
                <xsd:element ref="ns6:GU_DiaryNumber" minOccurs="0"/>
                <xsd:element ref="ns6:GU_DiaryDirectionType" minOccurs="0"/>
                <xsd:element ref="ns6:GU_DiaryDirectionOrg" minOccurs="0"/>
                <xsd:element ref="ns5:GU_SendToDiary" minOccurs="0"/>
                <xsd:element ref="ns7:MediaServiceAutoTags" minOccurs="0"/>
                <xsd:element ref="ns7:MediaServiceOCR" minOccurs="0"/>
                <xsd:element ref="ns7:MediaServiceGenerationTime" minOccurs="0"/>
                <xsd:element ref="ns7:MediaServiceEventHashCode" minOccurs="0"/>
                <xsd:element ref="ns7:MediaServiceDateTaken" minOccurs="0"/>
                <xsd:element ref="ns2:_dlc_DocIdPersistId" minOccurs="0"/>
                <xsd:element ref="ns2:_dlc_DocId" minOccurs="0"/>
                <xsd:element ref="ns2:_dlc_DocIdUrl" minOccurs="0"/>
                <xsd:element ref="ns5:GU_DocGrpId" minOccurs="0"/>
                <xsd:element ref="ns7:MediaServiceMetadata" minOccurs="0"/>
                <xsd:element ref="ns7:MediaServiceFastMetadata" minOccurs="0"/>
                <xsd:element ref="ns7:MediaServiceAutoKeyPoints" minOccurs="0"/>
                <xsd:element ref="ns7:MediaServiceKeyPoints" minOccurs="0"/>
                <xsd:element ref="ns7:MediaLengthInSeconds" minOccurs="0"/>
                <xsd:element ref="ns7:MediaServiceLocation" minOccurs="0"/>
                <xsd:element ref="ns2:SharedWithUsers" minOccurs="0"/>
                <xsd:element ref="ns2:SharedWithDetails" minOccurs="0"/>
                <xsd:element ref="ns7:lcf76f155ced4ddcb4097134ff3c332f" minOccurs="0"/>
                <xsd:element ref="ns7:MediaServiceObjectDetectorVersions" minOccurs="0"/>
                <xsd:element ref="ns7: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46afad-b9df-4fd1-8d89-f3f1c6accd6b"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85cde726-cec2-4dbf-bde0-2c3495ee07fa"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422989df-bdd7-4d03-9eed-3e35b5821298}" ma:internalName="TaxCatchAll" ma:showField="CatchAllData" ma:web="dc46afad-b9df-4fd1-8d89-f3f1c6accd6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22989df-bdd7-4d03-9eed-3e35b5821298}" ma:internalName="TaxCatchAllLabel" ma:readOnly="true" ma:showField="CatchAllDataLabel" ma:web="dc46afad-b9df-4fd1-8d89-f3f1c6accd6b">
      <xsd:complexType>
        <xsd:complexContent>
          <xsd:extension base="dms:MultiChoiceLookup">
            <xsd:sequence>
              <xsd:element name="Value" type="dms:Lookup" maxOccurs="unbounded" minOccurs="0" nillable="true"/>
            </xsd:sequence>
          </xsd:extension>
        </xsd:complexContent>
      </xsd:complexType>
    </xsd:element>
    <xsd:element name="GU_ArchivedBy" ma:index="21" nillable="true" ma:displayName="Arkiverad av" ma:hidden="true" ma:list="UserInfo" ma:SharePointGroup="0" ma:internalName="GU_ArchivedBy"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GU_DocumentApprover" ma:index="27" nillable="true" ma:displayName="Dokumentgodkännare" ma:hidden="true" ma:list="UserInfo" ma:SharePointGroup="0" ma:internalName="GU_DocumentApprov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GU_DocumentApprovedBy" ma:index="28" nillable="true" ma:displayName="Attest genomfört av" ma:hidden="true" ma:list="UserInfo" ma:SharePointGroup="0" ma:internalName="GU_DocumentApproved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PersistId" ma:index="42" nillable="true" ma:displayName="Spara ID" ma:description="Behåll ID vid tillägg." ma:hidden="true" ma:internalName="_dlc_DocIdPersistId" ma:readOnly="true">
      <xsd:simpleType>
        <xsd:restriction base="dms:Boolean"/>
      </xsd:simpleType>
    </xsd:element>
    <xsd:element name="_dlc_DocId" ma:index="43" nillable="true" ma:displayName="Dokument-ID-värde" ma:description="" ma:internalName="_dlc_DocId" ma:readOnly="true">
      <xsd:simpleType>
        <xsd:restriction base="dms:Text"/>
      </xsd:simpleType>
    </xsd:element>
    <xsd:element name="_dlc_DocIdUrl" ma:index="4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SharedWithUsers" ma:index="5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1fe8cf-ccc0-454c-9b48-ac3bf72b5807" elementFormDefault="qualified">
    <xsd:import namespace="http://schemas.microsoft.com/office/2006/documentManagement/types"/>
    <xsd:import namespace="http://schemas.microsoft.com/office/infopath/2007/PartnerControls"/>
    <xsd:element name="GU_DocDescription" ma:index="3" nillable="true" ma:displayName="Dokumentbeskrivning" ma:internalName="GU_DocDescription">
      <xsd:simpleType>
        <xsd:restriction base="dms:Note">
          <xsd:maxLength value="255"/>
        </xsd:restriction>
      </xsd:simpleType>
    </xsd:element>
    <xsd:element name="GU_DocStatus" ma:index="13" nillable="true" ma:displayName="Dokumentstatus" ma:default="Arbetsmaterial" ma:format="Dropdown" ma:internalName="GU_DocStatus" ma:readOnly="true">
      <xsd:simpleType>
        <xsd:restriction base="dms:Choice">
          <xsd:enumeration value="Arbetsmaterial"/>
          <xsd:enumeration value="Fastställande pågår"/>
          <xsd:enumeration value="Fastställd"/>
          <xsd:enumeration value="Väntar på attest"/>
          <xsd:enumeration value="Fel vid fastställande"/>
        </xsd:restriction>
      </xsd:simpleType>
    </xsd:element>
    <xsd:element name="ffd98747c26642ec8caf6ec3431d5d08" ma:index="14" nillable="true" ma:taxonomy="true" ma:internalName="ffd98747c26642ec8caf6ec3431d5d08" ma:taxonomyFieldName="GU_DocOrganisation" ma:displayName="Ansvarig enhet" ma:readOnly="false" ma:default="" ma:fieldId="{ffd98747-c266-42ec-8caf-6ec3431d5d08}" ma:sspId="85cde726-cec2-4dbf-bde0-2c3495ee07fa" ma:termSetId="938bbb0a-f50e-4d72-96c1-d7b7216eae1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160d47a-ddaf-4f96-aa5a-ac84a930d3d1" elementFormDefault="qualified">
    <xsd:import namespace="http://schemas.microsoft.com/office/2006/documentManagement/types"/>
    <xsd:import namespace="http://schemas.microsoft.com/office/infopath/2007/PartnerControls"/>
    <xsd:element name="b96f7c442203436fbdf8d4ebf5de5e7a" ma:index="16" nillable="true" ma:taxonomy="true" ma:internalName="b96f7c442203436fbdf8d4ebf5de5e7a" ma:taxonomyFieldName="GU_RecordType" ma:displayName="Handlingstyp" ma:readOnly="false" ma:default="" ma:fieldId="{b96f7c44-2203-436f-bdf8-d4ebf5de5e7a}" ma:sspId="85cde726-cec2-4dbf-bde0-2c3495ee07fa" ma:termSetId="f64da07e-df9c-4500-a5ac-815ac121141b" ma:anchorId="00000000-0000-0000-0000-000000000000" ma:open="false" ma:isKeyword="false">
      <xsd:complexType>
        <xsd:sequence>
          <xsd:element ref="pc:Terms" minOccurs="0" maxOccurs="1"/>
        </xsd:sequence>
      </xsd:complexType>
    </xsd:element>
    <xsd:element name="GU_AccessRight" ma:index="18" nillable="true" ma:displayName="Åtkomsträtt" ma:default="0" ma:format="Dropdown" ma:internalName="GU_AccessRight" ma:readOnly="true">
      <xsd:simpleType>
        <xsd:restriction base="dms:Choice">
          <xsd:enumeration value="0"/>
          <xsd:enumeration value="1"/>
          <xsd:enumeration value="2"/>
          <xsd:enumeration value="3"/>
          <xsd:enumeration value="4"/>
          <xsd:enumeration value="5"/>
        </xsd:restriction>
      </xsd:simpleType>
    </xsd:element>
    <xsd:element name="GU_EstablishedDate" ma:index="19" nillable="true" ma:displayName="Fastställd datum" ma:format="DateTime" ma:internalName="GU_EstablishedDate" ma:readOnly="true">
      <xsd:simpleType>
        <xsd:restriction base="dms:DateTime"/>
      </xsd:simpleType>
    </xsd:element>
    <xsd:element name="GU_ArchivedDate" ma:index="20" nillable="true" ma:displayName="Arkivdatum" ma:format="DateTime" ma:hidden="true" ma:indexed="true" ma:internalName="GU_ArchivedDate" ma:readOnly="true">
      <xsd:simpleType>
        <xsd:restriction base="dms:DateTime"/>
      </xsd:simpleType>
    </xsd:element>
    <xsd:element name="GU_ArchiveDocId" ma:index="22" nillable="true" ma:displayName="ArkivDokument-ID" ma:hidden="true" ma:internalName="GU_ArchiveDocId" ma:readOnly="false">
      <xsd:simpleType>
        <xsd:restriction base="dms:Text">
          <xsd:maxLength value="255"/>
        </xsd:restriction>
      </xsd:simpleType>
    </xsd:element>
    <xsd:element name="GU_ArchiveDocGuid" ma:index="23" nillable="true" ma:displayName="ArkivDokument-GUID" ma:hidden="true" ma:internalName="GU_ArchiveDocGuid" ma:readOnly="false">
      <xsd:simpleType>
        <xsd:restriction base="dms:Text">
          <xsd:maxLength value="255"/>
        </xsd:restriction>
      </xsd:simpleType>
    </xsd:element>
    <xsd:element name="GU_ArchiveDocVersionId" ma:index="24" nillable="true" ma:displayName="ArkivDokument-VerID" ma:hidden="true" ma:internalName="GU_ArchiveDocVersionId" ma:readOnly="false">
      <xsd:simpleType>
        <xsd:restriction base="dms:Text">
          <xsd:maxLength value="255"/>
        </xsd:restriction>
      </xsd:simpleType>
    </xsd:element>
    <xsd:element name="GU_ArchiveDocUrl" ma:index="26" nillable="true" ma:displayName="Arkivlänk" ma:hidden="true" ma:internalName="GU_ArchiveDocUrl" ma:readOnly="tru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9dd6ea-c2e4-4869-976b-8dbce2ea94e0" elementFormDefault="qualified">
    <xsd:import namespace="http://schemas.microsoft.com/office/2006/documentManagement/types"/>
    <xsd:import namespace="http://schemas.microsoft.com/office/infopath/2007/PartnerControls"/>
    <xsd:element name="GU_SiteGuid" ma:index="25" nillable="true" ma:displayName="Site Guid" ma:hidden="true" ma:internalName="GU_SiteGuid" ma:readOnly="false">
      <xsd:simpleType>
        <xsd:restriction base="dms:Text">
          <xsd:maxLength value="255"/>
        </xsd:restriction>
      </xsd:simpleType>
    </xsd:element>
    <xsd:element name="GU_SendToDiary" ma:index="35" nillable="true" ma:displayName="Diarieförs" ma:default="0" ma:description="Anger om handlingen också ska skickas till diariet när den fastställs" ma:indexed="true" ma:internalName="GU_SendToDiary" ma:readOnly="true">
      <xsd:simpleType>
        <xsd:restriction base="dms:Boolean"/>
      </xsd:simpleType>
    </xsd:element>
    <xsd:element name="GU_DocGrpId" ma:index="45" nillable="true" ma:displayName="Grp-id" ma:internalName="GU_DocGrp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94ff575-881d-444c-a15f-28f2022b7885" elementFormDefault="qualified">
    <xsd:import namespace="http://schemas.microsoft.com/office/2006/documentManagement/types"/>
    <xsd:import namespace="http://schemas.microsoft.com/office/infopath/2007/PartnerControls"/>
    <xsd:element name="GU_DocumentApprovedDate" ma:index="29" nillable="true" ma:displayName="Attest genomfört" ma:format="DateTime" ma:hidden="true" ma:internalName="GU_DocumentApprovedDate" ma:readOnly="false">
      <xsd:simpleType>
        <xsd:restriction base="dms:DateTime"/>
      </xsd:simpleType>
    </xsd:element>
    <xsd:element name="GU_DocumentApproval" ma:index="30" nillable="true" ma:displayName="Attest" ma:default="0" ma:hidden="true" ma:indexed="true" ma:internalName="GU_DocumentApproval" ma:readOnly="true">
      <xsd:simpleType>
        <xsd:restriction base="dms:Boolean"/>
      </xsd:simpleType>
    </xsd:element>
    <xsd:element name="GU_CommentsAuthor" ma:index="31" nillable="true" ma:displayName="Attest kommentarer" ma:internalName="GU_CommentsAuthor" ma:readOnly="true">
      <xsd:simpleType>
        <xsd:restriction base="dms:Note"/>
      </xsd:simpleType>
    </xsd:element>
    <xsd:element name="GU_DiaryNumber" ma:index="32" nillable="true" ma:displayName="Diarienr" ma:description="Diarienr som kan användas vid fastställande" ma:internalName="GU_DiaryNumber" ma:readOnly="true">
      <xsd:simpleType>
        <xsd:restriction base="dms:Text">
          <xsd:maxLength value="255"/>
        </xsd:restriction>
      </xsd:simpleType>
    </xsd:element>
    <xsd:element name="GU_DiaryDirectionType" ma:index="33" nillable="true" ma:displayName="Riktning" ma:description="Avser riktning typ för handling som diarieförs" ma:internalName="GU_DiaryDirectionType" ma:readOnly="true">
      <xsd:simpleType>
        <xsd:restriction base="dms:Text">
          <xsd:maxLength value="255"/>
        </xsd:restriction>
      </xsd:simpleType>
    </xsd:element>
    <xsd:element name="GU_DiaryDirectionOrg" ma:index="34" nillable="true" ma:displayName="Riktning organisation" ma:description="Avser avsändare mottagare för handlingen (beroende på vald typ riktning)" ma:internalName="GU_DiaryDirectionOrg" ma:readOnly="tru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778d62-91bd-488e-a416-db628e30092c" elementFormDefault="qualified">
    <xsd:import namespace="http://schemas.microsoft.com/office/2006/documentManagement/types"/>
    <xsd:import namespace="http://schemas.microsoft.com/office/infopath/2007/PartnerControls"/>
    <xsd:element name="MediaServiceAutoTags" ma:index="37" nillable="true" ma:displayName="Tags" ma:internalName="MediaServiceAutoTags"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ServiceDateTaken" ma:index="41" nillable="true" ma:displayName="MediaServiceDateTaken" ma:hidden="true" ma:internalName="MediaServiceDateTaken" ma:readOnly="true">
      <xsd:simpleType>
        <xsd:restriction base="dms:Text"/>
      </xsd:simpleType>
    </xsd:element>
    <xsd:element name="MediaServiceMetadata" ma:index="46" nillable="true" ma:displayName="MediaServiceMetadata" ma:hidden="true" ma:internalName="MediaServiceMetadata" ma:readOnly="true">
      <xsd:simpleType>
        <xsd:restriction base="dms:Note"/>
      </xsd:simpleType>
    </xsd:element>
    <xsd:element name="MediaServiceFastMetadata" ma:index="47" nillable="true" ma:displayName="MediaServiceFastMetadata" ma:hidden="true" ma:internalName="MediaServiceFastMetadata" ma:readOnly="true">
      <xsd:simpleType>
        <xsd:restriction base="dms:Note"/>
      </xsd:simpleType>
    </xsd:element>
    <xsd:element name="MediaServiceAutoKeyPoints" ma:index="48" nillable="true" ma:displayName="MediaServiceAutoKeyPoints" ma:hidden="true" ma:internalName="MediaServiceAutoKeyPoints" ma:readOnly="true">
      <xsd:simpleType>
        <xsd:restriction base="dms:Note"/>
      </xsd:simpleType>
    </xsd:element>
    <xsd:element name="MediaServiceKeyPoints" ma:index="49" nillable="true" ma:displayName="KeyPoints" ma:internalName="MediaServiceKeyPoints"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element name="MediaServiceLocation" ma:index="51" nillable="true" ma:displayName="Location" ma:internalName="MediaServiceLocation" ma:readOnly="true">
      <xsd:simpleType>
        <xsd:restriction base="dms:Text"/>
      </xsd:simpleType>
    </xsd:element>
    <xsd:element name="lcf76f155ced4ddcb4097134ff3c332f" ma:index="55" nillable="true" ma:taxonomy="true" ma:internalName="lcf76f155ced4ddcb4097134ff3c332f" ma:taxonomyFieldName="MediaServiceImageTags" ma:displayName="Image Tags" ma:readOnly="false" ma:fieldId="{5cf76f15-5ced-4ddc-b409-7134ff3c332f}" ma:taxonomyMulti="true" ma:sspId="85cde726-cec2-4dbf-bde0-2c3495ee07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56" nillable="true" ma:displayName="MediaServiceObjectDetectorVersions" ma:hidden="true" ma:indexed="true" ma:internalName="MediaServiceObjectDetectorVersions" ma:readOnly="true">
      <xsd:simpleType>
        <xsd:restriction base="dms:Text"/>
      </xsd:simpleType>
    </xsd:element>
    <xsd:element name="MediaServiceSearchProperties" ma:index="5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A085B8-FC27-4883-B2D8-A2203C7A1F34}">
  <ds:schemaRefs>
    <ds:schemaRef ds:uri="http://schemas.microsoft.com/sharepoint/v3/contenttype/forms"/>
  </ds:schemaRefs>
</ds:datastoreItem>
</file>

<file path=customXml/itemProps2.xml><?xml version="1.0" encoding="utf-8"?>
<ds:datastoreItem xmlns:ds="http://schemas.openxmlformats.org/officeDocument/2006/customXml" ds:itemID="{7F966C92-B1C9-4F9D-81CC-D01C1BE352B2}">
  <ds:schemaRefs>
    <ds:schemaRef ds:uri="http://schemas.microsoft.com/sharepoint/events"/>
  </ds:schemaRefs>
</ds:datastoreItem>
</file>

<file path=customXml/itemProps3.xml><?xml version="1.0" encoding="utf-8"?>
<ds:datastoreItem xmlns:ds="http://schemas.openxmlformats.org/officeDocument/2006/customXml" ds:itemID="{FA23DD33-B78E-4559-9B0B-6F285DFC50E7}">
  <ds:schemaRefs>
    <ds:schemaRef ds:uri="a94ff575-881d-444c-a15f-28f2022b7885"/>
    <ds:schemaRef ds:uri="4160d47a-ddaf-4f96-aa5a-ac84a930d3d1"/>
    <ds:schemaRef ds:uri="dc46afad-b9df-4fd1-8d89-f3f1c6accd6b"/>
    <ds:schemaRef ds:uri="http://purl.org/dc/terms/"/>
    <ds:schemaRef ds:uri="http://www.w3.org/XML/1998/namespace"/>
    <ds:schemaRef ds:uri="http://purl.org/dc/elements/1.1/"/>
    <ds:schemaRef ds:uri="http://schemas.microsoft.com/office/infopath/2007/PartnerControls"/>
    <ds:schemaRef ds:uri="231fe8cf-ccc0-454c-9b48-ac3bf72b5807"/>
    <ds:schemaRef ds:uri="http://schemas.openxmlformats.org/package/2006/metadata/core-properties"/>
    <ds:schemaRef ds:uri="ae9dd6ea-c2e4-4869-976b-8dbce2ea94e0"/>
    <ds:schemaRef ds:uri="http://schemas.microsoft.com/office/2006/documentManagement/types"/>
    <ds:schemaRef ds:uri="8e778d62-91bd-488e-a416-db628e30092c"/>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EA471033-1316-422A-BEC7-18E3DA3B60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46afad-b9df-4fd1-8d89-f3f1c6accd6b"/>
    <ds:schemaRef ds:uri="231fe8cf-ccc0-454c-9b48-ac3bf72b5807"/>
    <ds:schemaRef ds:uri="4160d47a-ddaf-4f96-aa5a-ac84a930d3d1"/>
    <ds:schemaRef ds:uri="ae9dd6ea-c2e4-4869-976b-8dbce2ea94e0"/>
    <ds:schemaRef ds:uri="a94ff575-881d-444c-a15f-28f2022b7885"/>
    <ds:schemaRef ds:uri="8e778d62-91bd-488e-a416-db628e3009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Powerpoint_mall_sv_22-12-13</Template>
  <TotalTime>91</TotalTime>
  <Words>3481</Words>
  <Application>Microsoft Office PowerPoint</Application>
  <PresentationFormat>Widescreen</PresentationFormat>
  <Paragraphs>271</Paragraphs>
  <Slides>37</Slides>
  <Notes>26</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SND_theme</vt:lpstr>
      <vt:lpstr>Open access to research data.</vt:lpstr>
      <vt:lpstr>PowerPoint Presentation</vt:lpstr>
      <vt:lpstr>Open access to research data:</vt:lpstr>
      <vt:lpstr>PowerPoint Presentation</vt:lpstr>
      <vt:lpstr>Cite the data!</vt:lpstr>
      <vt:lpstr>PowerPoint Presentation</vt:lpstr>
      <vt:lpstr>How do you publish research data?</vt:lpstr>
      <vt:lpstr>Publish data in a research data repository.</vt:lpstr>
      <vt:lpstr>PowerPoint Presentation</vt:lpstr>
      <vt:lpstr>PowerPoint Presentation</vt:lpstr>
      <vt:lpstr>PowerPoint Presentation</vt:lpstr>
      <vt:lpstr>PowerPoint Presentation</vt:lpstr>
      <vt:lpstr> Publishing in a research data repository.</vt:lpstr>
      <vt:lpstr>What about “as open as possible, as restricted as necessary”?</vt:lpstr>
      <vt:lpstr>What if I can’t make data openly available? Publish anyway!  </vt:lpstr>
      <vt:lpstr>Publish sensitive data with access restrictions, don’t waste it!</vt:lpstr>
      <vt:lpstr>Most common reasons for protection.</vt:lpstr>
      <vt:lpstr>PowerPoint Presentation</vt:lpstr>
      <vt:lpstr>PowerPoint Presentation</vt:lpstr>
      <vt:lpstr>What is  personal information?</vt:lpstr>
      <vt:lpstr>Removing identifiers does NOT anonymize a dataset IF original is retained!</vt:lpstr>
      <vt:lpstr>Removing identifiers does NOT anonymize a dataset IF original is retained!</vt:lpstr>
      <vt:lpstr>Datasets containing personal information</vt:lpstr>
      <vt:lpstr>PowerPoint Presentation</vt:lpstr>
      <vt:lpstr>Question: What about “metadata-only” dataset descriptions?</vt:lpstr>
      <vt:lpstr>What about “metadata-only” dataset descriptions?</vt:lpstr>
      <vt:lpstr>PowerPoint Presentation</vt:lpstr>
      <vt:lpstr>Do you need to have mentioned data publication in your ethical review?</vt:lpstr>
      <vt:lpstr>Do you need the participant’s consent to publish data?</vt:lpstr>
      <vt:lpstr>But! be honest with participants!</vt:lpstr>
      <vt:lpstr>PowerPoint Presentation</vt:lpstr>
      <vt:lpstr>PowerPoint Presentation</vt:lpstr>
      <vt:lpstr>Should you publish the code-key/direct identifiers?</vt:lpstr>
      <vt:lpstr>Reducing re-identification risk.</vt:lpstr>
      <vt:lpstr>Should you anonymize/reduce the risk of re-identification (in qualitative data) and publish it?</vt:lpstr>
      <vt:lpstr>PowerPoint Presentation</vt:lpstr>
      <vt:lpstr>Good luck!</vt:lpstr>
    </vt:vector>
  </TitlesOfParts>
  <Company>University of Gothenburg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Rayner</dc:creator>
  <cp:lastModifiedBy>David Rayner</cp:lastModifiedBy>
  <cp:revision>9</cp:revision>
  <dcterms:created xsi:type="dcterms:W3CDTF">2025-05-15T13:54:07Z</dcterms:created>
  <dcterms:modified xsi:type="dcterms:W3CDTF">2026-05-25T09:24:37Z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0x010100C7C811754E204E47A665D3B7C5D98E1E0100F2144488C864B745A6272A6640A85FD1</vt:lpwstr>
  </property>
  <property fmtid="{D5CDD505-2E9C-101B-9397-08002B2CF9AE}" pid="3" name="Dokumentslag">
    <vt:lpwstr/>
  </property>
  <property fmtid="{D5CDD505-2E9C-101B-9397-08002B2CF9AE}" pid="4" name="Dokumenttyp">
    <vt:lpwstr/>
  </property>
  <property fmtid="{D5CDD505-2E9C-101B-9397-08002B2CF9AE}" pid="5" name="_dlc_DocIdItemGuid">
    <vt:lpwstr>1778b11f-0c4b-4f36-9012-1c59d4ea46a4</vt:lpwstr>
  </property>
  <property fmtid="{D5CDD505-2E9C-101B-9397-08002B2CF9AE}" pid="6" name="TaxKeyword">
    <vt:lpwstr/>
  </property>
  <property fmtid="{D5CDD505-2E9C-101B-9397-08002B2CF9AE}" pid="7" name="GU_DocOrganisation">
    <vt:lpwstr>11;#Svensk Nationell Datatjänst SND - orgnivå 1|eb16b71e-131d-4e9e-bed5-c2172a9e4a1a</vt:lpwstr>
  </property>
  <property fmtid="{D5CDD505-2E9C-101B-9397-08002B2CF9AE}" pid="8" name="GU_RecordType">
    <vt:lpwstr/>
  </property>
  <property fmtid="{D5CDD505-2E9C-101B-9397-08002B2CF9AE}" pid="9" name="MediaServiceImageTags">
    <vt:lpwstr/>
  </property>
</Properties>
</file>