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QQI79/9A6y3kscl3R8fprTGp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örstasida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1" y="0"/>
            <a:ext cx="9596581" cy="3661258"/>
          </a:xfrm>
          <a:prstGeom prst="rect">
            <a:avLst/>
          </a:prstGeom>
          <a:solidFill>
            <a:srgbClr val="1E39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9596582" y="0"/>
            <a:ext cx="2595418" cy="6297283"/>
          </a:xfrm>
          <a:prstGeom prst="rect">
            <a:avLst/>
          </a:prstGeom>
          <a:solidFill>
            <a:srgbClr val="498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4978400" y="3661258"/>
            <a:ext cx="4618182" cy="711109"/>
          </a:xfrm>
          <a:prstGeom prst="rect">
            <a:avLst/>
          </a:prstGeom>
          <a:solidFill>
            <a:srgbClr val="C6D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8"/>
          <p:cNvGrpSpPr/>
          <p:nvPr/>
        </p:nvGrpSpPr>
        <p:grpSpPr>
          <a:xfrm>
            <a:off x="256941" y="6150634"/>
            <a:ext cx="11710591" cy="563905"/>
            <a:chOff x="256941" y="6150634"/>
            <a:chExt cx="11710591" cy="563905"/>
          </a:xfrm>
        </p:grpSpPr>
        <p:sp>
          <p:nvSpPr>
            <p:cNvPr id="18" name="Google Shape;18;p18"/>
            <p:cNvSpPr/>
            <p:nvPr/>
          </p:nvSpPr>
          <p:spPr>
            <a:xfrm>
              <a:off x="2406768" y="6478577"/>
              <a:ext cx="9560764" cy="235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baseline="30000" i="0" lang="sv-SE" sz="1400" u="none" cap="none" strike="noStrike">
                  <a:solidFill>
                    <a:srgbClr val="929292"/>
                  </a:solidFill>
                  <a:latin typeface="Arial"/>
                  <a:ea typeface="Arial"/>
                  <a:cs typeface="Arial"/>
                  <a:sym typeface="Arial"/>
                </a:rPr>
                <a:t>|     Göteborgs universitet   -   Karolinska institutet   -   Lunds universitet   -   Umeå universitet   -   Stockholms universitet   -   Sveriges lantbruksuniversitet   -   Uppsala universitet</a:t>
              </a:r>
              <a:endParaRPr b="0" baseline="30000" i="0" sz="1400" u="none" cap="none" strike="noStrike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9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6941" y="6150634"/>
              <a:ext cx="2121726" cy="543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18"/>
          <p:cNvSpPr/>
          <p:nvPr/>
        </p:nvSpPr>
        <p:spPr>
          <a:xfrm rot="5400000">
            <a:off x="-97371" y="604590"/>
            <a:ext cx="1238452" cy="1043708"/>
          </a:xfrm>
          <a:prstGeom prst="triangle">
            <a:avLst>
              <a:gd fmla="val 50000" name="adj"/>
            </a:avLst>
          </a:prstGeom>
          <a:solidFill>
            <a:srgbClr val="E34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 txBox="1"/>
          <p:nvPr>
            <p:ph type="ctrTitle"/>
          </p:nvPr>
        </p:nvSpPr>
        <p:spPr>
          <a:xfrm>
            <a:off x="1162050" y="847726"/>
            <a:ext cx="7753350" cy="111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  <a:defRPr sz="4000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subTitle"/>
          </p:nvPr>
        </p:nvSpPr>
        <p:spPr>
          <a:xfrm>
            <a:off x="1162050" y="2010418"/>
            <a:ext cx="5124450" cy="751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2F2F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 rot="5400000">
            <a:off x="3822700" y="-1149350"/>
            <a:ext cx="4546601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838200" y="1825624"/>
            <a:ext cx="10515600" cy="456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0602">
            <a:off x="8112740" y="3248145"/>
            <a:ext cx="6754382" cy="625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/>
          <p:nvPr/>
        </p:nvSpPr>
        <p:spPr>
          <a:xfrm rot="5400000">
            <a:off x="-61739" y="636039"/>
            <a:ext cx="785251" cy="661772"/>
          </a:xfrm>
          <a:prstGeom prst="triangle">
            <a:avLst>
              <a:gd fmla="val 50000" name="adj"/>
            </a:avLst>
          </a:prstGeom>
          <a:solidFill>
            <a:srgbClr val="E34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utan symbol">
  <p:cSld name="Layout utan symbol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/>
        </p:nvSpPr>
        <p:spPr>
          <a:xfrm rot="5400000">
            <a:off x="-61739" y="636039"/>
            <a:ext cx="785251" cy="661772"/>
          </a:xfrm>
          <a:prstGeom prst="triangle">
            <a:avLst>
              <a:gd fmla="val 50000" name="adj"/>
            </a:avLst>
          </a:prstGeom>
          <a:solidFill>
            <a:srgbClr val="E34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838200" y="1847850"/>
            <a:ext cx="10515600" cy="4552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 slide med symbol">
  <p:cSld name="Tom slide med symbol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0602">
            <a:off x="8112740" y="3248145"/>
            <a:ext cx="6754382" cy="625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sta slide">
  <p:cSld name="Sista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/>
          <p:nvPr/>
        </p:nvSpPr>
        <p:spPr>
          <a:xfrm>
            <a:off x="0" y="0"/>
            <a:ext cx="12192000" cy="1828801"/>
          </a:xfrm>
          <a:prstGeom prst="rect">
            <a:avLst/>
          </a:prstGeom>
          <a:solidFill>
            <a:srgbClr val="4987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6362998" y="1828799"/>
            <a:ext cx="5829001" cy="4390845"/>
          </a:xfrm>
          <a:prstGeom prst="rect">
            <a:avLst/>
          </a:prstGeom>
          <a:solidFill>
            <a:srgbClr val="1E39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/>
          <p:nvPr/>
        </p:nvSpPr>
        <p:spPr>
          <a:xfrm flipH="1" rot="-5400000">
            <a:off x="11030019" y="2676980"/>
            <a:ext cx="1261137" cy="1062826"/>
          </a:xfrm>
          <a:prstGeom prst="triangle">
            <a:avLst>
              <a:gd fmla="val 50000" name="adj"/>
            </a:avLst>
          </a:prstGeom>
          <a:solidFill>
            <a:srgbClr val="E34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4087369" y="1828800"/>
            <a:ext cx="2275630" cy="2816352"/>
          </a:xfrm>
          <a:prstGeom prst="rect">
            <a:avLst/>
          </a:prstGeom>
          <a:solidFill>
            <a:srgbClr val="C6D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61" y="6119860"/>
            <a:ext cx="2121726" cy="5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/>
          <p:nvPr/>
        </p:nvSpPr>
        <p:spPr>
          <a:xfrm>
            <a:off x="2468312" y="6443405"/>
            <a:ext cx="9560764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sv-SE" sz="14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|     Göteborgs universitet   -   Karolinska institutet   -   Lunds universitet   -   Umeå universitet   -   Stockholms universitet   -   Sveriges lantbruksuniversitet   -   Uppsala universitet</a:t>
            </a:r>
            <a:endParaRPr baseline="30000" sz="1400">
              <a:solidFill>
                <a:srgbClr val="9292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/>
          <p:nvPr>
            <p:ph type="title"/>
          </p:nvPr>
        </p:nvSpPr>
        <p:spPr>
          <a:xfrm>
            <a:off x="9486899" y="2867025"/>
            <a:ext cx="1556549" cy="71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  <a:defRPr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9486900" y="3762375"/>
            <a:ext cx="2066925" cy="733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2F2F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9486899" y="4714591"/>
            <a:ext cx="2066925" cy="43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i="1" sz="1050">
                <a:solidFill>
                  <a:srgbClr val="F2F2F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9486900" y="5200650"/>
            <a:ext cx="2066925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i="1" sz="1050">
                <a:solidFill>
                  <a:srgbClr val="F2F2F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B8B8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35149"/>
            <a:ext cx="10515600" cy="4546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1" type="ftr"/>
          </p:nvPr>
        </p:nvSpPr>
        <p:spPr>
          <a:xfrm>
            <a:off x="838200" y="6400799"/>
            <a:ext cx="10515600" cy="327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hyperlink" Target="http://dx.doi.org/10.1002/osp4.473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pen-brain-consent.readthedocs.io/en/maste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doi.org/10.1371/journal.pone.012677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ctrTitle"/>
          </p:nvPr>
        </p:nvSpPr>
        <p:spPr>
          <a:xfrm>
            <a:off x="1162049" y="847726"/>
            <a:ext cx="8115301" cy="166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lang="sv-SE"/>
              <a:t>Research with Sensitive Quantitative Data</a:t>
            </a:r>
            <a:br>
              <a:rPr b="0" lang="sv-SE"/>
            </a:br>
            <a:br>
              <a:rPr lang="sv-SE"/>
            </a:br>
            <a:br>
              <a:rPr lang="sv-SE"/>
            </a:br>
            <a:r>
              <a:rPr b="0" lang="sv-SE" sz="2200"/>
              <a:t>Gustav Nilsonne, 2026-05-06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Example: unlinked variable</a:t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971" y="1892829"/>
            <a:ext cx="8298591" cy="44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746297" y="54908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Example: Sharing a correlation matrix</a:t>
            </a:r>
            <a:endParaRPr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3926" y="2276872"/>
            <a:ext cx="6240693" cy="393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371" y="2756925"/>
            <a:ext cx="4723231" cy="179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1"/>
          <p:cNvSpPr txBox="1"/>
          <p:nvPr/>
        </p:nvSpPr>
        <p:spPr>
          <a:xfrm>
            <a:off x="700813" y="4871020"/>
            <a:ext cx="4265634" cy="107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Dunkel et al. 2023, intelligence in children and “maternal supportiveness”</a:t>
            </a: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719403" y="549083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Reanalyses</a:t>
            </a: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078" y="0"/>
            <a:ext cx="45838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/>
        </p:nvSpPr>
        <p:spPr>
          <a:xfrm>
            <a:off x="8880309" y="5892333"/>
            <a:ext cx="2632452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Sorjonen et al. 2024</a:t>
            </a:r>
            <a:endParaRPr sz="21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Example: singling out in a bivariate distribution</a:t>
            </a:r>
            <a:endParaRPr/>
          </a:p>
        </p:txBody>
      </p:sp>
      <p:pic>
        <p:nvPicPr>
          <p:cNvPr descr="https://lh4.googleusercontent.com/NQqXdLO0pw43bc8f9D0G07RC2Cuc1VhBH-oVPV9ugU6mBK1zo7NPdDExVxBuuqBe0PiobVtUFhPSxabsMKO4LloZoDQKT0R4wL2t8bCDj9DOVbQuQGMGFoOhUQjs4srNKV_XRxtx" id="189" name="Google Shape;1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4008" y="2781671"/>
            <a:ext cx="8133529" cy="316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 txBox="1"/>
          <p:nvPr/>
        </p:nvSpPr>
        <p:spPr>
          <a:xfrm>
            <a:off x="5814131" y="6132448"/>
            <a:ext cx="46490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Sorjonen et al. 2021, </a:t>
            </a:r>
            <a:r>
              <a:rPr lang="sv-SE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http://dx.doi.org/10.1002/osp4.473</a:t>
            </a:r>
            <a:r>
              <a:rPr lang="sv-S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2848936" y="2412340"/>
            <a:ext cx="20008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5814131" y="2412340"/>
            <a:ext cx="7312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BMI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8328182" y="2412340"/>
            <a:ext cx="9044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Example: risk mitigation of biometric data</a:t>
            </a:r>
            <a:endParaRPr/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838200" y="1825624"/>
            <a:ext cx="10515600" cy="456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Defacing of MRI images of the head</a:t>
            </a:r>
            <a:endParaRPr/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3">
            <a:alphaModFix/>
          </a:blip>
          <a:srcRect b="50221" l="50194" r="37447" t="33433"/>
          <a:stretch/>
        </p:blipFill>
        <p:spPr>
          <a:xfrm>
            <a:off x="3983766" y="3140969"/>
            <a:ext cx="3538109" cy="345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Example: genetic data</a:t>
            </a:r>
            <a:endParaRPr/>
          </a:p>
        </p:txBody>
      </p:sp>
      <p:sp>
        <p:nvSpPr>
          <p:cNvPr id="206" name="Google Shape;206;p15"/>
          <p:cNvSpPr txBox="1"/>
          <p:nvPr>
            <p:ph idx="1" type="body"/>
          </p:nvPr>
        </p:nvSpPr>
        <p:spPr>
          <a:xfrm>
            <a:off x="838202" y="1825625"/>
            <a:ext cx="6774951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Should be assessed case-by-case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Combination of allele frequencies identifying?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Information about health?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APOE genotype – prognostic information not communicated to participants</a:t>
            </a:r>
            <a:endParaRPr/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1175" y="2079553"/>
            <a:ext cx="3495675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/>
          <p:nvPr/>
        </p:nvSpPr>
        <p:spPr>
          <a:xfrm>
            <a:off x="4240840" y="4820562"/>
            <a:ext cx="1845504" cy="19202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243979" y="5012356"/>
            <a:ext cx="1632181" cy="1390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10242777" y="4220495"/>
            <a:ext cx="1590448" cy="14401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6213373" y="4385911"/>
            <a:ext cx="1226777" cy="9920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2915920" y="2509520"/>
            <a:ext cx="5842000" cy="2133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cap="flat" cmpd="sng" w="12700">
            <a:solidFill>
              <a:srgbClr val="0C182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5403851" y="3676650"/>
            <a:ext cx="933451" cy="1377951"/>
          </a:xfrm>
          <a:prstGeom prst="triangle">
            <a:avLst>
              <a:gd fmla="val 50000" name="adj"/>
            </a:avLst>
          </a:prstGeom>
          <a:noFill/>
          <a:ln cap="flat" cmpd="sng" w="38100">
            <a:solidFill>
              <a:srgbClr val="15294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2"/>
          <p:cNvCxnSpPr/>
          <p:nvPr/>
        </p:nvCxnSpPr>
        <p:spPr>
          <a:xfrm flipH="1" rot="10800000">
            <a:off x="3009900" y="3607595"/>
            <a:ext cx="5957888" cy="714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4" name="Google Shape;114;p2"/>
          <p:cNvSpPr txBox="1"/>
          <p:nvPr/>
        </p:nvSpPr>
        <p:spPr>
          <a:xfrm>
            <a:off x="2861412" y="3060371"/>
            <a:ext cx="11961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v-S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7935787" y="2906852"/>
            <a:ext cx="14165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Risks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GDPR (General Data Protection Regulation)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838201" y="1988842"/>
            <a:ext cx="9201151" cy="387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Personal data are data that can be attributed to a living natural person by means reasonably likely to be used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Processing of personal data must have a legal basis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Research in the public interest is recommended basis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Processing of sensitive personal data requires ethics approval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Definition of sensitive personal data concerning health is broad and covers clinical data, information derived from the testing or examination of a body part or bodily substance, including from genetic data and biological samples, etc.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Sharing data from humans</a:t>
            </a:r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838200" y="1825624"/>
            <a:ext cx="10515600" cy="456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Anonymized data can be shared fully openly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Non-anonymized data can be shared through a controlled access model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Offered under ”SND 2.0”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Other options for data that have not been anonymized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Share summary statistics, distributions etc.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Share correlation matrices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719403" y="644691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/>
              <a:t>Recommendations for consent forms when collecting primary data</a:t>
            </a:r>
            <a:endParaRPr/>
          </a:p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838200" y="2276872"/>
            <a:ext cx="10515600" cy="4506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sv-SE" sz="2000"/>
              <a:t>Consider phrases like: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 sz="2000"/>
              <a:t>”Data will be published openly in the XX repository [link]”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 sz="2000"/>
              <a:t>”We will remove all data we think could be used to identify you in the published data set, for example name and date of participation”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sv-SE" sz="2000"/>
              <a:t>Avoid phrases like: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 sz="2000"/>
              <a:t>”No-one outside the research group will have access to your data”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 sz="2000"/>
              <a:t>”Results will be published only as statistical averages”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 sz="2000"/>
              <a:t>”Your data will be stored for ten years”</a:t>
            </a:r>
            <a:br>
              <a:rPr lang="sv-SE" sz="2000"/>
            </a:b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sv-SE" sz="2000"/>
              <a:t>Example language in English available e.g. at </a:t>
            </a:r>
            <a:r>
              <a:rPr lang="sv-SE" sz="2000" u="sng">
                <a:solidFill>
                  <a:schemeClr val="hlink"/>
                </a:solidFill>
                <a:hlinkClick r:id="rId3"/>
              </a:rPr>
              <a:t>https://open-brain-consent.readthedocs.io/en/master/#</a:t>
            </a:r>
            <a:r>
              <a:rPr lang="sv-SE" sz="2000"/>
              <a:t> 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What is re-identification</a:t>
            </a:r>
            <a:endParaRPr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838200" y="1825624"/>
            <a:ext cx="10515600" cy="456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An </a:t>
            </a:r>
            <a:r>
              <a:rPr b="1" lang="sv-SE"/>
              <a:t>attacker</a:t>
            </a:r>
            <a:r>
              <a:rPr lang="sv-SE"/>
              <a:t> combines </a:t>
            </a:r>
            <a:r>
              <a:rPr b="1" lang="sv-SE"/>
              <a:t>target data </a:t>
            </a:r>
            <a:r>
              <a:rPr lang="sv-SE"/>
              <a:t>with </a:t>
            </a:r>
            <a:r>
              <a:rPr b="1" lang="sv-SE"/>
              <a:t>reference</a:t>
            </a:r>
            <a:r>
              <a:rPr lang="sv-SE"/>
              <a:t> data and achieves </a:t>
            </a:r>
            <a:r>
              <a:rPr b="1" lang="sv-SE"/>
              <a:t>matching</a:t>
            </a:r>
            <a:r>
              <a:rPr lang="sv-SE"/>
              <a:t>; data about individuals can then be inferred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Can be </a:t>
            </a:r>
            <a:r>
              <a:rPr b="1" lang="sv-SE"/>
              <a:t>deterministic</a:t>
            </a:r>
            <a:r>
              <a:rPr lang="sv-SE"/>
              <a:t> or </a:t>
            </a:r>
            <a:r>
              <a:rPr b="1" lang="sv-SE"/>
              <a:t>probabilistic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719403" y="40383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v-SE"/>
              <a:t>A systematic review on reidentification attacks</a:t>
            </a:r>
            <a:endParaRPr/>
          </a:p>
        </p:txBody>
      </p: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838199" y="1825625"/>
            <a:ext cx="4105671" cy="456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Known reidentification attacks on health data at the time (2011) were mainly academic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Success rates were very low in data that were anonymized properly</a:t>
            </a:r>
            <a:endParaRPr/>
          </a:p>
        </p:txBody>
      </p:sp>
      <p:pic>
        <p:nvPicPr>
          <p:cNvPr descr="https://journals.plos.org/plosone/article/figure/image?size=large&amp;id=10.1371/journal.pone.0028071.t002"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5239" y="1539691"/>
            <a:ext cx="6370271" cy="51375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1055942" y="5529502"/>
            <a:ext cx="377275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https://doi.org/10.1371/journal.pone.0126772</a:t>
            </a: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719667" y="591965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Assessing risk of reidentification</a:t>
            </a:r>
            <a:endParaRPr/>
          </a:p>
        </p:txBody>
      </p:sp>
      <p:sp>
        <p:nvSpPr>
          <p:cNvPr id="153" name="Google Shape;153;p8"/>
          <p:cNvSpPr txBox="1"/>
          <p:nvPr>
            <p:ph idx="1" type="body"/>
          </p:nvPr>
        </p:nvSpPr>
        <p:spPr>
          <a:xfrm>
            <a:off x="719667" y="1508522"/>
            <a:ext cx="10363200" cy="376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Risk depends on </a:t>
            </a:r>
            <a:r>
              <a:rPr b="1" lang="sv-SE"/>
              <a:t>likelihood of reidentification </a:t>
            </a:r>
            <a:r>
              <a:rPr lang="sv-SE"/>
              <a:t>and </a:t>
            </a:r>
            <a:r>
              <a:rPr b="1" lang="sv-SE"/>
              <a:t>sensitivity of data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Threat models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Self-identification by participant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Targeted reidentification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Mass reidentification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Data uniqueness: can a participant be singled out?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Is there a reference dataset to which data could be matched?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2351585" y="5275327"/>
            <a:ext cx="1980649" cy="120032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population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225201" y="5275327"/>
            <a:ext cx="1743075" cy="120032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population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8"/>
          <p:cNvCxnSpPr>
            <a:stCxn id="154" idx="3"/>
            <a:endCxn id="155" idx="1"/>
          </p:cNvCxnSpPr>
          <p:nvPr/>
        </p:nvCxnSpPr>
        <p:spPr>
          <a:xfrm>
            <a:off x="4332234" y="5875492"/>
            <a:ext cx="893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sv-SE"/>
              <a:t>Actions on variables</a:t>
            </a:r>
            <a:endParaRPr/>
          </a:p>
        </p:txBody>
      </p:sp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838200" y="1825624"/>
            <a:ext cx="10515600" cy="456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Aggregation/categorization/binning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Continuous variables can be binned, eg age 21-30 years. May require differently sized bins at top or bottom, eg age 81-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For hierarchical variables, lower levels can be dropped, eg municipality in county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Transformation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Preserves internal relations, eg by subtracting a constant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Combination</a:t>
            </a:r>
            <a:endParaRPr/>
          </a:p>
          <a:p>
            <a:pPr indent="-180975" lvl="1" marL="44767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Two or more variables can be replaced by a combination of the variables, eg height and weight by BMI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sv-SE"/>
              <a:t>Censoring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ND_theme">
  <a:themeElements>
    <a:clrScheme name="SND">
      <a:dk1>
        <a:srgbClr val="262626"/>
      </a:dk1>
      <a:lt1>
        <a:srgbClr val="FFFFFF"/>
      </a:lt1>
      <a:dk2>
        <a:srgbClr val="3F3F3F"/>
      </a:dk2>
      <a:lt2>
        <a:srgbClr val="E7E6E6"/>
      </a:lt2>
      <a:accent1>
        <a:srgbClr val="1E3962"/>
      </a:accent1>
      <a:accent2>
        <a:srgbClr val="659DD2"/>
      </a:accent2>
      <a:accent3>
        <a:srgbClr val="E4472B"/>
      </a:accent3>
      <a:accent4>
        <a:srgbClr val="C7D9E5"/>
      </a:accent4>
      <a:accent5>
        <a:srgbClr val="F0F0F0"/>
      </a:accent5>
      <a:accent6>
        <a:srgbClr val="FFFFFF"/>
      </a:accent6>
      <a:hlink>
        <a:srgbClr val="659DD2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2019-01-28T12:29:00Z</dcterms:created>
  <dc:creator>Eira Brandby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0x010100E5F1365C6AD4CD47A3102D2D6EEF34B6</vt:lpwstr>
  </property>
</Properties>
</file>