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0" roundtripDataSignature="AMtx7mh7GJUO0JKBOwtSS1WHKfRNIsQM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013433E-C9B3-4FF9-8EA5-BD284B11724E}">
  <a:tblStyle styleId="{D013433E-C9B3-4FF9-8EA5-BD284B11724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sv-S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a:t>There are ways to password set files, for ex. </a:t>
            </a:r>
            <a:endParaRPr/>
          </a:p>
        </p:txBody>
      </p:sp>
      <p:sp>
        <p:nvSpPr>
          <p:cNvPr id="223" name="Google Shape;223;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sz="1200"/>
              <a:t>Be particularly cautious with geographic data and information about third parties.</a:t>
            </a:r>
            <a:endParaRPr/>
          </a:p>
          <a:p>
            <a:pPr indent="0" lvl="0" marL="0" rtl="0" algn="l">
              <a:spcBef>
                <a:spcPts val="0"/>
              </a:spcBef>
              <a:spcAft>
                <a:spcPts val="0"/>
              </a:spcAft>
              <a:buNone/>
            </a:pPr>
            <a:r>
              <a:t/>
            </a:r>
            <a:endParaRPr sz="1200"/>
          </a:p>
          <a:p>
            <a:pPr indent="0" lvl="0" marL="0" rtl="0" algn="l">
              <a:spcBef>
                <a:spcPts val="0"/>
              </a:spcBef>
              <a:spcAft>
                <a:spcPts val="0"/>
              </a:spcAft>
              <a:buNone/>
            </a:pPr>
            <a:r>
              <a:rPr lang="sv-SE"/>
              <a:t>1- The option you choose for how you present the info depends. Is ”major newspaper” analytically important? Or was it just mentioned once with no specific relation to interview?</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lang="sv-SE"/>
              <a:t>2- It may not be appropriate to re-phrase at all. Mask instead! For interview transcripts, it’s normal to preserve the participant’s wording as much as possible and mask direct &amp; indirect identifiers.</a:t>
            </a:r>
            <a:endParaRPr/>
          </a:p>
          <a:p>
            <a:pPr indent="0" lvl="0" marL="0" rtl="0" algn="l">
              <a:spcBef>
                <a:spcPts val="0"/>
              </a:spcBef>
              <a:spcAft>
                <a:spcPts val="0"/>
              </a:spcAft>
              <a:buNone/>
            </a:pPr>
            <a:r>
              <a:t/>
            </a:r>
            <a:endParaRPr/>
          </a:p>
        </p:txBody>
      </p:sp>
      <p:sp>
        <p:nvSpPr>
          <p:cNvPr id="231" name="Google Shape;231;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libri"/>
              <a:buNone/>
            </a:pPr>
            <a:r>
              <a:rPr lang="sv-SE" sz="1600"/>
              <a:t>Depending on the study, you may need to retain sector, region, size, or hierarchy while removing the precise organisation.</a:t>
            </a:r>
            <a:endParaRPr/>
          </a:p>
          <a:p>
            <a:pPr indent="0" lvl="0" marL="0" marR="0" rtl="0" algn="l">
              <a:lnSpc>
                <a:spcPct val="100000"/>
              </a:lnSpc>
              <a:spcBef>
                <a:spcPts val="0"/>
              </a:spcBef>
              <a:spcAft>
                <a:spcPts val="0"/>
              </a:spcAft>
              <a:buClr>
                <a:schemeClr val="dk1"/>
              </a:buClr>
              <a:buSzPts val="1600"/>
              <a:buFont typeface="Calibri"/>
              <a:buNone/>
            </a:pPr>
            <a:r>
              <a:t/>
            </a:r>
            <a:endParaRPr b="1" sz="1600"/>
          </a:p>
          <a:p>
            <a:pPr indent="0" lvl="0" marL="0" rtl="0" algn="l">
              <a:spcBef>
                <a:spcPts val="0"/>
              </a:spcBef>
              <a:spcAft>
                <a:spcPts val="0"/>
              </a:spcAft>
              <a:buNone/>
            </a:pPr>
            <a:r>
              <a:t/>
            </a:r>
            <a:endParaRPr/>
          </a:p>
        </p:txBody>
      </p:sp>
      <p:sp>
        <p:nvSpPr>
          <p:cNvPr id="238" name="Google Shape;23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0" lang="sv-SE"/>
              <a:t>You can use </a:t>
            </a:r>
            <a:r>
              <a:rPr lang="sv-SE"/>
              <a:t>pseudonymization techniques similar for quantitative data, where  information is generalized into categories to diminish the level of detail. </a:t>
            </a:r>
            <a:endParaRPr/>
          </a:p>
          <a:p>
            <a:pPr indent="0" lvl="0" marL="0" rtl="0" algn="l">
              <a:spcBef>
                <a:spcPts val="0"/>
              </a:spcBef>
              <a:spcAft>
                <a:spcPts val="0"/>
              </a:spcAft>
              <a:buNone/>
            </a:pPr>
            <a:r>
              <a:t/>
            </a:r>
            <a:endParaRPr/>
          </a:p>
          <a:p>
            <a:pPr indent="0" lvl="0" marL="0" rtl="0" algn="l">
              <a:spcBef>
                <a:spcPts val="0"/>
              </a:spcBef>
              <a:spcAft>
                <a:spcPts val="0"/>
              </a:spcAft>
              <a:buNone/>
            </a:pPr>
            <a:r>
              <a:rPr b="1" lang="sv-SE" sz="1200"/>
              <a:t>However, for ex, </a:t>
            </a:r>
            <a:r>
              <a:rPr lang="sv-SE" sz="1200"/>
              <a:t>if your research focuses on drug use, it would </a:t>
            </a:r>
            <a:r>
              <a:rPr lang="sv-SE" sz="1200" u="sng"/>
              <a:t>not</a:t>
            </a:r>
            <a:r>
              <a:rPr lang="sv-SE" sz="1200"/>
              <a:t> be appropriate to remove details of drug use.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b="0" i="0" sz="1200">
              <a:solidFill>
                <a:schemeClr val="dk1"/>
              </a:solidFill>
              <a:latin typeface="Calibri"/>
              <a:ea typeface="Calibri"/>
              <a:cs typeface="Calibri"/>
              <a:sym typeface="Calibri"/>
            </a:endParaRPr>
          </a:p>
          <a:p>
            <a:pPr indent="0" lvl="0" marL="0" rtl="0" algn="l">
              <a:spcBef>
                <a:spcPts val="0"/>
              </a:spcBef>
              <a:spcAft>
                <a:spcPts val="0"/>
              </a:spcAft>
              <a:buNone/>
            </a:pPr>
            <a:r>
              <a:rPr b="0" i="0" lang="sv-SE" sz="1200">
                <a:solidFill>
                  <a:schemeClr val="dk1"/>
                </a:solidFill>
                <a:latin typeface="Calibri"/>
                <a:ea typeface="Calibri"/>
                <a:cs typeface="Calibri"/>
                <a:sym typeface="Calibri"/>
              </a:rPr>
              <a:t>REIDENTIFICATION RISK REMOVED WITH MODERATION AND CONSIDERATION OF RE-USABILITY AND MAINTAINING ORIGINAL ESSENCE OF DATA/MESSAGE</a:t>
            </a:r>
            <a:endParaRPr/>
          </a:p>
          <a:p>
            <a:pPr indent="0" lvl="0" marL="0" rtl="0" algn="l">
              <a:spcBef>
                <a:spcPts val="0"/>
              </a:spcBef>
              <a:spcAft>
                <a:spcPts val="0"/>
              </a:spcAft>
              <a:buNone/>
            </a:pPr>
            <a:r>
              <a:t/>
            </a:r>
            <a:endParaRPr/>
          </a:p>
        </p:txBody>
      </p:sp>
      <p:sp>
        <p:nvSpPr>
          <p:cNvPr id="252" name="Google Shape;252;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Google Shape;258;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5" name="Google Shape;265;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a:t>Take about 3 min to think and create your pseudonymised versions. </a:t>
            </a:r>
            <a:endParaRPr/>
          </a:p>
        </p:txBody>
      </p:sp>
      <p:sp>
        <p:nvSpPr>
          <p:cNvPr id="266" name="Google Shape;266;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3" name="Google Shape;273;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a:t>Think about this. Do the pseudonymised versions look good? Anything you’d like to add or change?</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lang="sv-SE"/>
              <a:t>1* Don’t to show it as a direct quote if you are paraphrasing.</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sv-SE"/>
              <a:t>2* But paraphrasing may be useful depending on the type of transcription you using (verbatim, etc), whether you’ve got a presentation, article, report, and want to give a snapshot.</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p:txBody>
      </p:sp>
      <p:sp>
        <p:nvSpPr>
          <p:cNvPr id="274" name="Google Shape;274;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0" name="Google Shape;280;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9" name="Google Shape;299;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6" name="Google Shape;306;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2" name="Google Shape;312;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0" i="0" lang="sv-SE" sz="1600">
                <a:solidFill>
                  <a:schemeClr val="dk1"/>
                </a:solidFill>
                <a:latin typeface="Calibri"/>
                <a:ea typeface="Calibri"/>
                <a:cs typeface="Calibri"/>
                <a:sym typeface="Calibri"/>
              </a:rPr>
              <a:t>Technical measures may include encryption, antivirus software, and firewalls to prevent unauthorized access. </a:t>
            </a:r>
            <a:endParaRPr/>
          </a:p>
          <a:p>
            <a:pPr indent="0" lvl="0" marL="0" rtl="0" algn="l">
              <a:spcBef>
                <a:spcPts val="0"/>
              </a:spcBef>
              <a:spcAft>
                <a:spcPts val="0"/>
              </a:spcAft>
              <a:buNone/>
            </a:pPr>
            <a:r>
              <a:t/>
            </a:r>
            <a:endParaRPr b="0" i="0" sz="1600">
              <a:solidFill>
                <a:schemeClr val="dk1"/>
              </a:solidFill>
              <a:latin typeface="Calibri"/>
              <a:ea typeface="Calibri"/>
              <a:cs typeface="Calibri"/>
              <a:sym typeface="Calibri"/>
            </a:endParaRPr>
          </a:p>
          <a:p>
            <a:pPr indent="0" lvl="0" marL="0" rtl="0" algn="l">
              <a:spcBef>
                <a:spcPts val="0"/>
              </a:spcBef>
              <a:spcAft>
                <a:spcPts val="0"/>
              </a:spcAft>
              <a:buNone/>
            </a:pPr>
            <a:r>
              <a:rPr b="0" i="0" lang="sv-SE" sz="1600">
                <a:solidFill>
                  <a:schemeClr val="dk1"/>
                </a:solidFill>
                <a:latin typeface="Calibri"/>
                <a:ea typeface="Calibri"/>
                <a:cs typeface="Calibri"/>
                <a:sym typeface="Calibri"/>
              </a:rPr>
              <a:t>Organizational security measures may include access controls, regular reviews of access rights (e.g., when a project member leaves), and mandatory training in information security. </a:t>
            </a:r>
            <a:endParaRPr/>
          </a:p>
          <a:p>
            <a:pPr indent="0" lvl="0" marL="0" rtl="0" algn="l">
              <a:spcBef>
                <a:spcPts val="0"/>
              </a:spcBef>
              <a:spcAft>
                <a:spcPts val="0"/>
              </a:spcAft>
              <a:buNone/>
            </a:pPr>
            <a:r>
              <a:rPr b="0" i="0" lang="sv-SE" sz="1600">
                <a:solidFill>
                  <a:schemeClr val="dk1"/>
                </a:solidFill>
                <a:latin typeface="Calibri"/>
                <a:ea typeface="Calibri"/>
                <a:cs typeface="Calibri"/>
                <a:sym typeface="Calibri"/>
              </a:rPr>
              <a:t>It is also important to ensure that staff follow established procedures for handling personal data. </a:t>
            </a:r>
            <a:endParaRPr sz="1600"/>
          </a:p>
        </p:txBody>
      </p:sp>
      <p:sp>
        <p:nvSpPr>
          <p:cNvPr id="188" name="Google Shape;18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rtl="0" algn="l">
              <a:spcBef>
                <a:spcPts val="0"/>
              </a:spcBef>
              <a:spcAft>
                <a:spcPts val="0"/>
              </a:spcAft>
              <a:buClr>
                <a:schemeClr val="dk1"/>
              </a:buClr>
              <a:buSzPts val="1200"/>
              <a:buFont typeface="Calibri"/>
              <a:buAutoNum type="arabicPeriod"/>
            </a:pPr>
            <a:r>
              <a:rPr lang="sv-SE"/>
              <a:t>Pseudonymising sensitive details means replacing identifiying details with codes or aliases.</a:t>
            </a:r>
            <a:endParaRPr/>
          </a:p>
          <a:p>
            <a:pPr indent="-228600" lvl="0" marL="228600" rtl="0" algn="l">
              <a:spcBef>
                <a:spcPts val="0"/>
              </a:spcBef>
              <a:spcAft>
                <a:spcPts val="0"/>
              </a:spcAft>
              <a:buClr>
                <a:schemeClr val="dk1"/>
              </a:buClr>
              <a:buSzPts val="1200"/>
              <a:buFont typeface="Calibri"/>
              <a:buAutoNum type="arabicPeriod"/>
            </a:pPr>
            <a:r>
              <a:rPr lang="sv-SE"/>
              <a:t>A code key or log is created to help the pseudonyms to the original personal data. </a:t>
            </a:r>
            <a:endParaRPr/>
          </a:p>
          <a:p>
            <a:pPr indent="-228600" lvl="0" marL="228600" rtl="0" algn="l">
              <a:spcBef>
                <a:spcPts val="0"/>
              </a:spcBef>
              <a:spcAft>
                <a:spcPts val="0"/>
              </a:spcAft>
              <a:buClr>
                <a:schemeClr val="dk1"/>
              </a:buClr>
              <a:buSzPts val="1200"/>
              <a:buFont typeface="Calibri"/>
              <a:buAutoNum type="arabicPeriod"/>
            </a:pPr>
            <a:r>
              <a:rPr lang="sv-SE"/>
              <a:t>As long as the code key exists – regardless of where or with whom – it remains possible to link the data to specific individuals. This means that while it is allowed to process pseudonymized data, they are still considered personal data and are subject to the GDPR. </a:t>
            </a:r>
            <a:endParaRPr/>
          </a:p>
          <a:p>
            <a:pPr indent="-228600" lvl="0" marL="228600" rtl="0" algn="l">
              <a:spcBef>
                <a:spcPts val="0"/>
              </a:spcBef>
              <a:spcAft>
                <a:spcPts val="0"/>
              </a:spcAft>
              <a:buClr>
                <a:schemeClr val="dk1"/>
              </a:buClr>
              <a:buSzPts val="1200"/>
              <a:buFont typeface="Calibri"/>
              <a:buAutoNum type="arabicPeriod"/>
            </a:pPr>
            <a:r>
              <a:rPr lang="sv-SE"/>
              <a:t>If you delete the code key and potentially other info that could identify someone, the data is then anonymised and no longer personal data. GDPR is, therefore, not applicable. </a:t>
            </a:r>
            <a:endParaRPr/>
          </a:p>
        </p:txBody>
      </p:sp>
      <p:sp>
        <p:nvSpPr>
          <p:cNvPr id="195" name="Google Shape;195;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a:t>1. Under the Swedish Archive's Act, researchers in Sweden are not generally allowed to delete the code key or other identifiers, since they are considered official/public documents (allmänna handlingar) and must be archived for generally at least 10 years. </a:t>
            </a:r>
            <a:r>
              <a:rPr lang="sv-SE" sz="1000"/>
              <a:t>With the exception of register extracts and survey companies’ data. </a:t>
            </a:r>
            <a:br>
              <a:rPr lang="sv-SE" sz="1000"/>
            </a:br>
            <a:r>
              <a:rPr lang="sv-SE" sz="1000"/>
              <a:t>BUT DOCS ARE SUBJECT TO CONFIDENTIALITY, SO YOU CAN’T JUST EASILY GET YOUR HANDS ON IT.</a:t>
            </a:r>
            <a:endParaRPr/>
          </a:p>
          <a:p>
            <a:pPr indent="0" lvl="0" marL="0" rtl="0" algn="l">
              <a:spcBef>
                <a:spcPts val="0"/>
              </a:spcBef>
              <a:spcAft>
                <a:spcPts val="0"/>
              </a:spcAft>
              <a:buNone/>
            </a:pPr>
            <a:r>
              <a:t/>
            </a:r>
            <a:endParaRPr/>
          </a:p>
          <a:p>
            <a:pPr indent="0" lvl="0" marL="0" rtl="0" algn="l">
              <a:spcBef>
                <a:spcPts val="0"/>
              </a:spcBef>
              <a:spcAft>
                <a:spcPts val="0"/>
              </a:spcAft>
              <a:buNone/>
            </a:pPr>
            <a:r>
              <a:rPr lang="sv-SE"/>
              <a:t>2. This in turn impacts ACCESSIBILITY because it limits the option of sharing data fully open and directly downloadable. Instead, data can be made accesible through ”restricted access” (”begränsad åtkomst”). But it may not be appropriate to share fully open anyway. </a:t>
            </a:r>
            <a:endParaRPr/>
          </a:p>
          <a:p>
            <a:pPr indent="0" lvl="0" marL="0" rtl="0" algn="l">
              <a:spcBef>
                <a:spcPts val="0"/>
              </a:spcBef>
              <a:spcAft>
                <a:spcPts val="0"/>
              </a:spcAft>
              <a:buNone/>
            </a:pPr>
            <a:r>
              <a:t/>
            </a:r>
            <a:endParaRPr/>
          </a:p>
        </p:txBody>
      </p:sp>
      <p:sp>
        <p:nvSpPr>
          <p:cNvPr id="202" name="Google Shape;20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8" name="Google Shape;20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sv-SE"/>
              <a:t>It is not uncommon for qualitative data to identify people through context rather than names.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sv-SE"/>
              <a:t>O These are the obvious ones but even something like </a:t>
            </a:r>
            <a:r>
              <a:rPr b="1" lang="sv-SE"/>
              <a:t>Student at Gymnasium 4 with red hair who wears an Iron Maiden hoodie every day…</a:t>
            </a:r>
            <a:endParaRPr/>
          </a:p>
          <a:p>
            <a:pPr indent="0" lvl="0" marL="0" rtl="0" algn="l">
              <a:spcBef>
                <a:spcPts val="0"/>
              </a:spcBef>
              <a:spcAft>
                <a:spcPts val="0"/>
              </a:spcAft>
              <a:buNone/>
            </a:pPr>
            <a:r>
              <a:t/>
            </a:r>
            <a:endParaRPr/>
          </a:p>
          <a:p>
            <a:pPr indent="0" lvl="0" marL="0" rtl="0" algn="l">
              <a:spcBef>
                <a:spcPts val="0"/>
              </a:spcBef>
              <a:spcAft>
                <a:spcPts val="0"/>
              </a:spcAft>
              <a:buNone/>
            </a:pPr>
            <a:r>
              <a:rPr lang="sv-SE"/>
              <a:t>O Judge what might be risky details. You know your research best.</a:t>
            </a:r>
            <a:endParaRPr/>
          </a:p>
          <a:p>
            <a:pPr indent="0" lvl="0" marL="0" rtl="0" algn="l">
              <a:spcBef>
                <a:spcPts val="0"/>
              </a:spcBef>
              <a:spcAft>
                <a:spcPts val="0"/>
              </a:spcAft>
              <a:buNone/>
            </a:pPr>
            <a:r>
              <a:t/>
            </a:r>
            <a:endParaRPr/>
          </a:p>
          <a:p>
            <a:pPr indent="0" lvl="0" marL="0" rtl="0" algn="l">
              <a:spcBef>
                <a:spcPts val="0"/>
              </a:spcBef>
              <a:spcAft>
                <a:spcPts val="0"/>
              </a:spcAft>
              <a:buNone/>
            </a:pPr>
            <a:r>
              <a:rPr lang="sv-SE"/>
              <a:t>O Use suppression sparingly. Too much deletion can make the data unusable or distort meaning.</a:t>
            </a:r>
            <a:endParaRPr/>
          </a:p>
        </p:txBody>
      </p:sp>
      <p:sp>
        <p:nvSpPr>
          <p:cNvPr id="209" name="Google Shape;20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hyperlink" Target="https://creativecommons.org/licenses/by/4.0/" TargetMode="External"/><Relationship Id="rId4" Type="http://schemas.openxmlformats.org/officeDocument/2006/relationships/image" Target="../media/image1.png"/><Relationship Id="rId5" Type="http://schemas.openxmlformats.org/officeDocument/2006/relationships/hyperlink" Target="https://creativecommons.org/licenses/by/4.0/"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örstasida" showMasterSp="0" type="title">
  <p:cSld name="TITLE">
    <p:spTree>
      <p:nvGrpSpPr>
        <p:cNvPr id="13" name="Shape 13"/>
        <p:cNvGrpSpPr/>
        <p:nvPr/>
      </p:nvGrpSpPr>
      <p:grpSpPr>
        <a:xfrm>
          <a:off x="0" y="0"/>
          <a:ext cx="0" cy="0"/>
          <a:chOff x="0" y="0"/>
          <a:chExt cx="0" cy="0"/>
        </a:xfrm>
      </p:grpSpPr>
      <p:sp>
        <p:nvSpPr>
          <p:cNvPr id="14" name="Google Shape;14;p26"/>
          <p:cNvSpPr/>
          <p:nvPr/>
        </p:nvSpPr>
        <p:spPr>
          <a:xfrm>
            <a:off x="1" y="0"/>
            <a:ext cx="9596581" cy="3661258"/>
          </a:xfrm>
          <a:prstGeom prst="rect">
            <a:avLst/>
          </a:prstGeom>
          <a:solidFill>
            <a:srgbClr val="1E39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 name="Google Shape;15;p26"/>
          <p:cNvSpPr/>
          <p:nvPr/>
        </p:nvSpPr>
        <p:spPr>
          <a:xfrm>
            <a:off x="9596582" y="0"/>
            <a:ext cx="2595418" cy="6297283"/>
          </a:xfrm>
          <a:prstGeom prst="rect">
            <a:avLst/>
          </a:prstGeom>
          <a:solidFill>
            <a:srgbClr val="4987C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 name="Google Shape;16;p26"/>
          <p:cNvSpPr/>
          <p:nvPr/>
        </p:nvSpPr>
        <p:spPr>
          <a:xfrm>
            <a:off x="4978400" y="3661258"/>
            <a:ext cx="4618182" cy="711109"/>
          </a:xfrm>
          <a:prstGeom prst="rect">
            <a:avLst/>
          </a:prstGeom>
          <a:solidFill>
            <a:srgbClr val="C6D8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17" name="Google Shape;17;p26"/>
          <p:cNvGrpSpPr/>
          <p:nvPr/>
        </p:nvGrpSpPr>
        <p:grpSpPr>
          <a:xfrm>
            <a:off x="256941" y="6150634"/>
            <a:ext cx="11892898" cy="544874"/>
            <a:chOff x="256941" y="6150634"/>
            <a:chExt cx="11892898" cy="544874"/>
          </a:xfrm>
        </p:grpSpPr>
        <p:sp>
          <p:nvSpPr>
            <p:cNvPr id="18" name="Google Shape;18;p26"/>
            <p:cNvSpPr/>
            <p:nvPr/>
          </p:nvSpPr>
          <p:spPr>
            <a:xfrm>
              <a:off x="2346510" y="6441592"/>
              <a:ext cx="9803329" cy="2539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baseline="30000" i="0" lang="sv-SE" sz="1050" u="none" cap="none" strike="noStrike">
                  <a:solidFill>
                    <a:srgbClr val="929292"/>
                  </a:solidFill>
                  <a:latin typeface="Arial"/>
                  <a:ea typeface="Arial"/>
                  <a:cs typeface="Arial"/>
                  <a:sym typeface="Arial"/>
                </a:rPr>
                <a:t>|    Göteborgs universitet   -   Chalmers tekniska högskola   -   Karolinska Institutet   -   Kungliga Tekniska högskolan   -   Lunds universitet   - </a:t>
              </a:r>
              <a:r>
                <a:rPr b="0" i="0" lang="sv-SE" sz="1050" u="none" cap="none" strike="noStrike">
                  <a:solidFill>
                    <a:srgbClr val="929292"/>
                  </a:solidFill>
                  <a:latin typeface="Arial"/>
                  <a:ea typeface="Arial"/>
                  <a:cs typeface="Arial"/>
                  <a:sym typeface="Arial"/>
                </a:rPr>
                <a:t> </a:t>
              </a:r>
              <a:r>
                <a:rPr b="0" baseline="30000" i="0" lang="sv-SE" sz="1050" u="none" cap="none" strike="noStrike">
                  <a:solidFill>
                    <a:srgbClr val="929292"/>
                  </a:solidFill>
                  <a:latin typeface="Arial"/>
                  <a:ea typeface="Arial"/>
                  <a:cs typeface="Arial"/>
                  <a:sym typeface="Arial"/>
                </a:rPr>
                <a:t>Stockholms universitet   -   Sveriges lantbruksuniversitet   -   Umeå universitet   -   Uppsala universitet</a:t>
              </a:r>
              <a:endParaRPr/>
            </a:p>
          </p:txBody>
        </p:sp>
        <p:pic>
          <p:nvPicPr>
            <p:cNvPr id="19" name="Google Shape;19;p26"/>
            <p:cNvPicPr preferRelativeResize="0"/>
            <p:nvPr/>
          </p:nvPicPr>
          <p:blipFill rotWithShape="1">
            <a:blip r:embed="rId2">
              <a:alphaModFix/>
            </a:blip>
            <a:srcRect b="0" l="0" r="0" t="0"/>
            <a:stretch/>
          </p:blipFill>
          <p:spPr>
            <a:xfrm>
              <a:off x="256941" y="6150634"/>
              <a:ext cx="2121726" cy="543523"/>
            </a:xfrm>
            <a:prstGeom prst="rect">
              <a:avLst/>
            </a:prstGeom>
            <a:noFill/>
            <a:ln>
              <a:noFill/>
            </a:ln>
          </p:spPr>
        </p:pic>
      </p:grpSp>
      <p:sp>
        <p:nvSpPr>
          <p:cNvPr id="20" name="Google Shape;20;p26"/>
          <p:cNvSpPr/>
          <p:nvPr/>
        </p:nvSpPr>
        <p:spPr>
          <a:xfrm rot="5400000">
            <a:off x="-97371" y="604590"/>
            <a:ext cx="1238452" cy="1043708"/>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 name="Google Shape;21;p26"/>
          <p:cNvSpPr txBox="1"/>
          <p:nvPr>
            <p:ph type="ctrTitle"/>
          </p:nvPr>
        </p:nvSpPr>
        <p:spPr>
          <a:xfrm>
            <a:off x="1162050" y="847726"/>
            <a:ext cx="7753350" cy="1114424"/>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lt1"/>
              </a:buClr>
              <a:buSzPts val="4000"/>
              <a:buFont typeface="Arial"/>
              <a:buNone/>
              <a:defRPr sz="4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26"/>
          <p:cNvSpPr txBox="1"/>
          <p:nvPr>
            <p:ph idx="1" type="subTitle"/>
          </p:nvPr>
        </p:nvSpPr>
        <p:spPr>
          <a:xfrm>
            <a:off x="1162050" y="2010418"/>
            <a:ext cx="5124450" cy="751832"/>
          </a:xfrm>
          <a:prstGeom prst="rect">
            <a:avLst/>
          </a:prstGeom>
          <a:noFill/>
          <a:ln>
            <a:noFill/>
          </a:ln>
        </p:spPr>
        <p:txBody>
          <a:bodyPr anchorCtr="0" anchor="t" bIns="45700" lIns="91425" spcFirstLastPara="1" rIns="91425" wrap="square" tIns="45700">
            <a:normAutofit/>
          </a:bodyPr>
          <a:lstStyle>
            <a:lvl1pPr lvl="0" algn="l">
              <a:lnSpc>
                <a:spcPct val="100000"/>
              </a:lnSpc>
              <a:spcBef>
                <a:spcPts val="1000"/>
              </a:spcBef>
              <a:spcAft>
                <a:spcPts val="0"/>
              </a:spcAft>
              <a:buSzPts val="1600"/>
              <a:buNone/>
              <a:defRPr sz="1600">
                <a:solidFill>
                  <a:schemeClr val="lt1"/>
                </a:solidFill>
              </a:defRPr>
            </a:lvl1pPr>
            <a:lvl2pPr lvl="1" algn="ctr">
              <a:lnSpc>
                <a:spcPct val="100000"/>
              </a:lnSpc>
              <a:spcBef>
                <a:spcPts val="500"/>
              </a:spcBef>
              <a:spcAft>
                <a:spcPts val="0"/>
              </a:spcAft>
              <a:buSzPts val="2000"/>
              <a:buNone/>
              <a:defRPr sz="2000"/>
            </a:lvl2pPr>
            <a:lvl3pPr lvl="2" algn="ctr">
              <a:lnSpc>
                <a:spcPct val="100000"/>
              </a:lnSpc>
              <a:spcBef>
                <a:spcPts val="500"/>
              </a:spcBef>
              <a:spcAft>
                <a:spcPts val="0"/>
              </a:spcAft>
              <a:buSzPts val="1800"/>
              <a:buNone/>
              <a:defRPr sz="1800"/>
            </a:lvl3pPr>
            <a:lvl4pPr lvl="3" algn="ctr">
              <a:lnSpc>
                <a:spcPct val="100000"/>
              </a:lnSpc>
              <a:spcBef>
                <a:spcPts val="500"/>
              </a:spcBef>
              <a:spcAft>
                <a:spcPts val="0"/>
              </a:spcAft>
              <a:buSzPts val="1600"/>
              <a:buNone/>
              <a:defRPr sz="1600"/>
            </a:lvl4pPr>
            <a:lvl5pPr lvl="4" algn="ctr">
              <a:lnSpc>
                <a:spcPct val="10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3" name="Google Shape;23;p26">
            <a:hlinkClick r:id="rId3"/>
          </p:cNvPr>
          <p:cNvPicPr preferRelativeResize="0"/>
          <p:nvPr/>
        </p:nvPicPr>
        <p:blipFill rotWithShape="1">
          <a:blip r:embed="rId4">
            <a:alphaModFix/>
          </a:blip>
          <a:srcRect b="0" l="0" r="0" t="0"/>
          <a:stretch/>
        </p:blipFill>
        <p:spPr>
          <a:xfrm>
            <a:off x="9007944" y="116864"/>
            <a:ext cx="496095" cy="173572"/>
          </a:xfrm>
          <a:prstGeom prst="rect">
            <a:avLst/>
          </a:prstGeom>
          <a:noFill/>
          <a:ln>
            <a:noFill/>
          </a:ln>
        </p:spPr>
      </p:pic>
      <p:sp>
        <p:nvSpPr>
          <p:cNvPr id="24" name="Google Shape;24;p26"/>
          <p:cNvSpPr txBox="1"/>
          <p:nvPr/>
        </p:nvSpPr>
        <p:spPr>
          <a:xfrm>
            <a:off x="5730718" y="94804"/>
            <a:ext cx="3277226" cy="18466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1" lang="sv-SE" sz="600" u="none" cap="none" strike="noStrike">
                <a:solidFill>
                  <a:schemeClr val="lt1"/>
                </a:solidFill>
                <a:latin typeface="Arial"/>
                <a:ea typeface="Arial"/>
                <a:cs typeface="Arial"/>
                <a:sym typeface="Arial"/>
              </a:rPr>
              <a:t>Detta verk är licensierat under en </a:t>
            </a:r>
            <a:r>
              <a:rPr b="0" i="1" lang="sv-SE" sz="600" u="sng" cap="none" strike="noStrike">
                <a:solidFill>
                  <a:schemeClr val="dk1"/>
                </a:solidFill>
                <a:latin typeface="Arial"/>
                <a:ea typeface="Arial"/>
                <a:cs typeface="Arial"/>
                <a:sym typeface="Arial"/>
                <a:hlinkClick r:id="rId5">
                  <a:extLst>
                    <a:ext uri="{A12FA001-AC4F-418D-AE19-62706E023703}">
                      <ahyp:hlinkClr val="tx"/>
                    </a:ext>
                  </a:extLst>
                </a:hlinkClick>
              </a:rPr>
              <a:t>Creative Commons Erkännande 4.0 Internationell Licens</a:t>
            </a:r>
            <a:r>
              <a:rPr b="0" i="1" lang="sv-SE" sz="600" u="none" cap="none" strike="noStrike">
                <a:solidFill>
                  <a:schemeClr val="dk1"/>
                </a:solidFill>
                <a:latin typeface="Arial"/>
                <a:ea typeface="Arial"/>
                <a:cs typeface="Arial"/>
                <a:sym typeface="Arial"/>
              </a:rPr>
              <a:t>.</a:t>
            </a:r>
            <a:endParaRPr i="1" sz="100" u="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ista slide">
  <p:cSld name="Sista slide">
    <p:spTree>
      <p:nvGrpSpPr>
        <p:cNvPr id="81" name="Shape 81"/>
        <p:cNvGrpSpPr/>
        <p:nvPr/>
      </p:nvGrpSpPr>
      <p:grpSpPr>
        <a:xfrm>
          <a:off x="0" y="0"/>
          <a:ext cx="0" cy="0"/>
          <a:chOff x="0" y="0"/>
          <a:chExt cx="0" cy="0"/>
        </a:xfrm>
      </p:grpSpPr>
      <p:sp>
        <p:nvSpPr>
          <p:cNvPr id="82" name="Google Shape;82;p35"/>
          <p:cNvSpPr/>
          <p:nvPr/>
        </p:nvSpPr>
        <p:spPr>
          <a:xfrm>
            <a:off x="0" y="0"/>
            <a:ext cx="12192000" cy="1828801"/>
          </a:xfrm>
          <a:prstGeom prst="rect">
            <a:avLst/>
          </a:prstGeom>
          <a:solidFill>
            <a:srgbClr val="4987C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3" name="Google Shape;83;p35"/>
          <p:cNvSpPr/>
          <p:nvPr/>
        </p:nvSpPr>
        <p:spPr>
          <a:xfrm>
            <a:off x="6362998" y="1828799"/>
            <a:ext cx="5829001" cy="4390845"/>
          </a:xfrm>
          <a:prstGeom prst="rect">
            <a:avLst/>
          </a:prstGeom>
          <a:solidFill>
            <a:srgbClr val="1E39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4" name="Google Shape;84;p35"/>
          <p:cNvSpPr/>
          <p:nvPr/>
        </p:nvSpPr>
        <p:spPr>
          <a:xfrm flipH="1" rot="-5400000">
            <a:off x="11030019" y="2676980"/>
            <a:ext cx="1261137" cy="1062826"/>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5" name="Google Shape;85;p35"/>
          <p:cNvSpPr/>
          <p:nvPr/>
        </p:nvSpPr>
        <p:spPr>
          <a:xfrm>
            <a:off x="4087369" y="1828800"/>
            <a:ext cx="2275630" cy="2816352"/>
          </a:xfrm>
          <a:prstGeom prst="rect">
            <a:avLst/>
          </a:prstGeom>
          <a:solidFill>
            <a:srgbClr val="C6D8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86" name="Google Shape;86;p35"/>
          <p:cNvPicPr preferRelativeResize="0"/>
          <p:nvPr/>
        </p:nvPicPr>
        <p:blipFill rotWithShape="1">
          <a:blip r:embed="rId2">
            <a:alphaModFix/>
          </a:blip>
          <a:srcRect b="0" l="0" r="0" t="0"/>
          <a:stretch/>
        </p:blipFill>
        <p:spPr>
          <a:xfrm>
            <a:off x="254936" y="6148435"/>
            <a:ext cx="2121726" cy="543523"/>
          </a:xfrm>
          <a:prstGeom prst="rect">
            <a:avLst/>
          </a:prstGeom>
          <a:noFill/>
          <a:ln>
            <a:noFill/>
          </a:ln>
        </p:spPr>
      </p:pic>
      <p:sp>
        <p:nvSpPr>
          <p:cNvPr id="87" name="Google Shape;87;p35"/>
          <p:cNvSpPr txBox="1"/>
          <p:nvPr>
            <p:ph type="title"/>
          </p:nvPr>
        </p:nvSpPr>
        <p:spPr>
          <a:xfrm>
            <a:off x="9047181" y="2867025"/>
            <a:ext cx="1996268" cy="71437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0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35"/>
          <p:cNvSpPr txBox="1"/>
          <p:nvPr>
            <p:ph idx="1" type="body"/>
          </p:nvPr>
        </p:nvSpPr>
        <p:spPr>
          <a:xfrm>
            <a:off x="9047181" y="3803349"/>
            <a:ext cx="2066925" cy="7331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00"/>
              <a:buNone/>
              <a:defRPr sz="1400">
                <a:solidFill>
                  <a:schemeClr val="lt1"/>
                </a:solidFill>
              </a:defRPr>
            </a:lvl1pPr>
            <a:lvl2pPr indent="-228600" lvl="1" marL="914400" algn="l">
              <a:lnSpc>
                <a:spcPct val="100000"/>
              </a:lnSpc>
              <a:spcBef>
                <a:spcPts val="500"/>
              </a:spcBef>
              <a:spcAft>
                <a:spcPts val="0"/>
              </a:spcAft>
              <a:buSzPts val="1800"/>
              <a:buNone/>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35"/>
          <p:cNvSpPr txBox="1"/>
          <p:nvPr>
            <p:ph idx="2" type="body"/>
          </p:nvPr>
        </p:nvSpPr>
        <p:spPr>
          <a:xfrm>
            <a:off x="9047180" y="4755565"/>
            <a:ext cx="2066925" cy="43843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050"/>
              <a:buNone/>
              <a:defRPr i="1" sz="1050">
                <a:solidFill>
                  <a:schemeClr val="lt1"/>
                </a:solidFill>
              </a:defRPr>
            </a:lvl1pPr>
            <a:lvl2pPr indent="-228600" lvl="1" marL="914400" algn="l">
              <a:lnSpc>
                <a:spcPct val="100000"/>
              </a:lnSpc>
              <a:spcBef>
                <a:spcPts val="500"/>
              </a:spcBef>
              <a:spcAft>
                <a:spcPts val="0"/>
              </a:spcAft>
              <a:buSzPts val="1800"/>
              <a:buNone/>
              <a:defRPr/>
            </a:lvl2pPr>
            <a:lvl3pPr indent="-228600" lvl="2" marL="1371600" algn="l">
              <a:lnSpc>
                <a:spcPct val="100000"/>
              </a:lnSpc>
              <a:spcBef>
                <a:spcPts val="500"/>
              </a:spcBef>
              <a:spcAft>
                <a:spcPts val="0"/>
              </a:spcAft>
              <a:buSzPts val="1400"/>
              <a:buNone/>
              <a:defRPr/>
            </a:lvl3pPr>
            <a:lvl4pPr indent="-228600" lvl="3" marL="1828800" algn="l">
              <a:lnSpc>
                <a:spcPct val="100000"/>
              </a:lnSpc>
              <a:spcBef>
                <a:spcPts val="500"/>
              </a:spcBef>
              <a:spcAft>
                <a:spcPts val="0"/>
              </a:spcAft>
              <a:buSzPts val="1400"/>
              <a:buNone/>
              <a:defRPr/>
            </a:lvl4pPr>
            <a:lvl5pPr indent="-228600" lvl="4" marL="2286000" algn="l">
              <a:lnSpc>
                <a:spcPct val="100000"/>
              </a:lnSpc>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35"/>
          <p:cNvSpPr txBox="1"/>
          <p:nvPr>
            <p:ph idx="3" type="body"/>
          </p:nvPr>
        </p:nvSpPr>
        <p:spPr>
          <a:xfrm>
            <a:off x="9047181" y="5241624"/>
            <a:ext cx="2066925" cy="352425"/>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000"/>
              </a:spcBef>
              <a:spcAft>
                <a:spcPts val="0"/>
              </a:spcAft>
              <a:buSzPts val="1050"/>
              <a:buNone/>
              <a:defRPr i="1" sz="1050">
                <a:solidFill>
                  <a:schemeClr val="lt1"/>
                </a:solidFill>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1" name="Google Shape;91;p35"/>
          <p:cNvSpPr/>
          <p:nvPr/>
        </p:nvSpPr>
        <p:spPr>
          <a:xfrm>
            <a:off x="2346510" y="6441592"/>
            <a:ext cx="9803329" cy="2539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aseline="30000" lang="sv-SE" sz="1050">
                <a:solidFill>
                  <a:srgbClr val="929292"/>
                </a:solidFill>
                <a:latin typeface="Arial"/>
                <a:ea typeface="Arial"/>
                <a:cs typeface="Arial"/>
                <a:sym typeface="Arial"/>
              </a:rPr>
              <a:t>|    Göteborgs universitet   -   Chalmers tekniska högskola   -   Karolinska Institutet   -   Kungliga Tekniska högskolan   -   Lunds universitet   - </a:t>
            </a:r>
            <a:r>
              <a:rPr lang="sv-SE" sz="1050">
                <a:solidFill>
                  <a:srgbClr val="929292"/>
                </a:solidFill>
                <a:latin typeface="Arial"/>
                <a:ea typeface="Arial"/>
                <a:cs typeface="Arial"/>
                <a:sym typeface="Arial"/>
              </a:rPr>
              <a:t> </a:t>
            </a:r>
            <a:r>
              <a:rPr baseline="30000" lang="sv-SE" sz="1050">
                <a:solidFill>
                  <a:srgbClr val="929292"/>
                </a:solidFill>
                <a:latin typeface="Arial"/>
                <a:ea typeface="Arial"/>
                <a:cs typeface="Arial"/>
                <a:sym typeface="Arial"/>
              </a:rPr>
              <a:t>Stockholms universitet   -   Sveriges lantbruksuniversitet   -   Umeå universitet   -   Uppsala universitet</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delar" type="twoObj">
  <p:cSld name="TWO_OBJECTS">
    <p:spTree>
      <p:nvGrpSpPr>
        <p:cNvPr id="92" name="Shape 92"/>
        <p:cNvGrpSpPr/>
        <p:nvPr/>
      </p:nvGrpSpPr>
      <p:grpSpPr>
        <a:xfrm>
          <a:off x="0" y="0"/>
          <a:ext cx="0" cy="0"/>
          <a:chOff x="0" y="0"/>
          <a:chExt cx="0" cy="0"/>
        </a:xfrm>
      </p:grpSpPr>
      <p:sp>
        <p:nvSpPr>
          <p:cNvPr id="93" name="Google Shape;93;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3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3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6" name="Google Shape;96;p36"/>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7" name="Google Shape;97;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36"/>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ämförelse" type="twoTxTwoObj">
  <p:cSld name="TWO_OBJECTS_WITH_TEXT">
    <p:spTree>
      <p:nvGrpSpPr>
        <p:cNvPr id="99" name="Shape 99"/>
        <p:cNvGrpSpPr/>
        <p:nvPr/>
      </p:nvGrpSpPr>
      <p:grpSpPr>
        <a:xfrm>
          <a:off x="0" y="0"/>
          <a:ext cx="0" cy="0"/>
          <a:chOff x="0" y="0"/>
          <a:chExt cx="0" cy="0"/>
        </a:xfrm>
      </p:grpSpPr>
      <p:sp>
        <p:nvSpPr>
          <p:cNvPr id="100" name="Google Shape;100;p3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3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400"/>
              <a:buNone/>
              <a:defRPr b="1" sz="2400"/>
            </a:lvl1pPr>
            <a:lvl2pPr indent="-228600" lvl="1" marL="914400" algn="l">
              <a:lnSpc>
                <a:spcPct val="100000"/>
              </a:lnSpc>
              <a:spcBef>
                <a:spcPts val="500"/>
              </a:spcBef>
              <a:spcAft>
                <a:spcPts val="0"/>
              </a:spcAft>
              <a:buSzPts val="2000"/>
              <a:buNone/>
              <a:defRPr b="1" sz="2000"/>
            </a:lvl2pPr>
            <a:lvl3pPr indent="-228600" lvl="2" marL="1371600" algn="l">
              <a:lnSpc>
                <a:spcPct val="100000"/>
              </a:lnSpc>
              <a:spcBef>
                <a:spcPts val="500"/>
              </a:spcBef>
              <a:spcAft>
                <a:spcPts val="0"/>
              </a:spcAft>
              <a:buSzPts val="1800"/>
              <a:buNone/>
              <a:defRPr b="1" sz="1800"/>
            </a:lvl3pPr>
            <a:lvl4pPr indent="-228600" lvl="3" marL="1828800" algn="l">
              <a:lnSpc>
                <a:spcPct val="100000"/>
              </a:lnSpc>
              <a:spcBef>
                <a:spcPts val="500"/>
              </a:spcBef>
              <a:spcAft>
                <a:spcPts val="0"/>
              </a:spcAft>
              <a:buSzPts val="1600"/>
              <a:buNone/>
              <a:defRPr b="1" sz="1600"/>
            </a:lvl4pPr>
            <a:lvl5pPr indent="-228600" lvl="4" marL="2286000" algn="l">
              <a:lnSpc>
                <a:spcPct val="10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02" name="Google Shape;102;p3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3" name="Google Shape;103;p3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400"/>
              <a:buNone/>
              <a:defRPr b="1" sz="2400"/>
            </a:lvl1pPr>
            <a:lvl2pPr indent="-228600" lvl="1" marL="914400" algn="l">
              <a:lnSpc>
                <a:spcPct val="100000"/>
              </a:lnSpc>
              <a:spcBef>
                <a:spcPts val="500"/>
              </a:spcBef>
              <a:spcAft>
                <a:spcPts val="0"/>
              </a:spcAft>
              <a:buSzPts val="2000"/>
              <a:buNone/>
              <a:defRPr b="1" sz="2000"/>
            </a:lvl2pPr>
            <a:lvl3pPr indent="-228600" lvl="2" marL="1371600" algn="l">
              <a:lnSpc>
                <a:spcPct val="100000"/>
              </a:lnSpc>
              <a:spcBef>
                <a:spcPts val="500"/>
              </a:spcBef>
              <a:spcAft>
                <a:spcPts val="0"/>
              </a:spcAft>
              <a:buSzPts val="1800"/>
              <a:buNone/>
              <a:defRPr b="1" sz="1800"/>
            </a:lvl3pPr>
            <a:lvl4pPr indent="-228600" lvl="3" marL="1828800" algn="l">
              <a:lnSpc>
                <a:spcPct val="100000"/>
              </a:lnSpc>
              <a:spcBef>
                <a:spcPts val="500"/>
              </a:spcBef>
              <a:spcAft>
                <a:spcPts val="0"/>
              </a:spcAft>
              <a:buSzPts val="1600"/>
              <a:buNone/>
              <a:defRPr b="1" sz="1600"/>
            </a:lvl4pPr>
            <a:lvl5pPr indent="-228600" lvl="4" marL="2286000" algn="l">
              <a:lnSpc>
                <a:spcPct val="10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04" name="Google Shape;104;p3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37"/>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6" name="Google Shape;106;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37"/>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ast rubrik" type="titleOnly">
  <p:cSld name="TITLE_ONLY">
    <p:spTree>
      <p:nvGrpSpPr>
        <p:cNvPr id="108" name="Shape 108"/>
        <p:cNvGrpSpPr/>
        <p:nvPr/>
      </p:nvGrpSpPr>
      <p:grpSpPr>
        <a:xfrm>
          <a:off x="0" y="0"/>
          <a:ext cx="0" cy="0"/>
          <a:chOff x="0" y="0"/>
          <a:chExt cx="0" cy="0"/>
        </a:xfrm>
      </p:grpSpPr>
      <p:sp>
        <p:nvSpPr>
          <p:cNvPr id="109" name="Google Shape;109;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38"/>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1" name="Google Shape;111;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38"/>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m" type="blank">
  <p:cSld name="BLANK">
    <p:spTree>
      <p:nvGrpSpPr>
        <p:cNvPr id="113" name="Shape 113"/>
        <p:cNvGrpSpPr/>
        <p:nvPr/>
      </p:nvGrpSpPr>
      <p:grpSpPr>
        <a:xfrm>
          <a:off x="0" y="0"/>
          <a:ext cx="0" cy="0"/>
          <a:chOff x="0" y="0"/>
          <a:chExt cx="0" cy="0"/>
        </a:xfrm>
      </p:grpSpPr>
      <p:sp>
        <p:nvSpPr>
          <p:cNvPr id="114" name="Google Shape;114;p3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5" name="Google Shape;115;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3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ed bildtext" type="picTx">
  <p:cSld name="PICTURE_WITH_CAPTION_TEXT">
    <p:spTree>
      <p:nvGrpSpPr>
        <p:cNvPr id="117" name="Shape 117"/>
        <p:cNvGrpSpPr/>
        <p:nvPr/>
      </p:nvGrpSpPr>
      <p:grpSpPr>
        <a:xfrm>
          <a:off x="0" y="0"/>
          <a:ext cx="0" cy="0"/>
          <a:chOff x="0" y="0"/>
          <a:chExt cx="0" cy="0"/>
        </a:xfrm>
      </p:grpSpPr>
      <p:sp>
        <p:nvSpPr>
          <p:cNvPr id="118" name="Google Shape;118;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9" name="Google Shape;119;p40"/>
          <p:cNvSpPr/>
          <p:nvPr>
            <p:ph idx="2" type="pic"/>
          </p:nvPr>
        </p:nvSpPr>
        <p:spPr>
          <a:xfrm>
            <a:off x="5183188" y="987425"/>
            <a:ext cx="6172200" cy="4873625"/>
          </a:xfrm>
          <a:prstGeom prst="rect">
            <a:avLst/>
          </a:prstGeom>
          <a:noFill/>
          <a:ln>
            <a:noFill/>
          </a:ln>
        </p:spPr>
      </p:sp>
      <p:sp>
        <p:nvSpPr>
          <p:cNvPr id="120" name="Google Shape;120;p4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1600"/>
            </a:lvl1pPr>
            <a:lvl2pPr indent="-228600" lvl="1" marL="914400" algn="l">
              <a:lnSpc>
                <a:spcPct val="100000"/>
              </a:lnSpc>
              <a:spcBef>
                <a:spcPts val="500"/>
              </a:spcBef>
              <a:spcAft>
                <a:spcPts val="0"/>
              </a:spcAft>
              <a:buSzPts val="1400"/>
              <a:buNone/>
              <a:defRPr sz="1400"/>
            </a:lvl2pPr>
            <a:lvl3pPr indent="-228600" lvl="2" marL="1371600" algn="l">
              <a:lnSpc>
                <a:spcPct val="100000"/>
              </a:lnSpc>
              <a:spcBef>
                <a:spcPts val="500"/>
              </a:spcBef>
              <a:spcAft>
                <a:spcPts val="0"/>
              </a:spcAft>
              <a:buSzPts val="1200"/>
              <a:buNone/>
              <a:defRPr sz="1200"/>
            </a:lvl3pPr>
            <a:lvl4pPr indent="-228600" lvl="3" marL="1828800" algn="l">
              <a:lnSpc>
                <a:spcPct val="100000"/>
              </a:lnSpc>
              <a:spcBef>
                <a:spcPts val="500"/>
              </a:spcBef>
              <a:spcAft>
                <a:spcPts val="0"/>
              </a:spcAft>
              <a:buSzPts val="1000"/>
              <a:buNone/>
              <a:defRPr sz="1000"/>
            </a:lvl4pPr>
            <a:lvl5pPr indent="-228600" lvl="4" marL="2286000" algn="l">
              <a:lnSpc>
                <a:spcPct val="10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21" name="Google Shape;121;p40"/>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2" name="Google Shape;122;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40"/>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lodrät text" type="vertTx">
  <p:cSld name="VERTICAL_TEXT">
    <p:spTree>
      <p:nvGrpSpPr>
        <p:cNvPr id="124" name="Shape 124"/>
        <p:cNvGrpSpPr/>
        <p:nvPr/>
      </p:nvGrpSpPr>
      <p:grpSpPr>
        <a:xfrm>
          <a:off x="0" y="0"/>
          <a:ext cx="0" cy="0"/>
          <a:chOff x="0" y="0"/>
          <a:chExt cx="0" cy="0"/>
        </a:xfrm>
      </p:grpSpPr>
      <p:sp>
        <p:nvSpPr>
          <p:cNvPr id="125" name="Google Shape;125;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p41"/>
          <p:cNvSpPr txBox="1"/>
          <p:nvPr>
            <p:ph idx="1" type="body"/>
          </p:nvPr>
        </p:nvSpPr>
        <p:spPr>
          <a:xfrm rot="5400000">
            <a:off x="3822700" y="-1149350"/>
            <a:ext cx="4546601"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7" name="Google Shape;127;p41"/>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8" name="Google Shape;128;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41"/>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odrät rubrik och text" type="vertTitleAndTx">
  <p:cSld name="VERTICAL_TITLE_AND_VERTICAL_TEXT">
    <p:spTree>
      <p:nvGrpSpPr>
        <p:cNvPr id="130" name="Shape 130"/>
        <p:cNvGrpSpPr/>
        <p:nvPr/>
      </p:nvGrpSpPr>
      <p:grpSpPr>
        <a:xfrm>
          <a:off x="0" y="0"/>
          <a:ext cx="0" cy="0"/>
          <a:chOff x="0" y="0"/>
          <a:chExt cx="0" cy="0"/>
        </a:xfrm>
      </p:grpSpPr>
      <p:sp>
        <p:nvSpPr>
          <p:cNvPr id="131" name="Google Shape;131;p4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2" name="Google Shape;132;p4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3" name="Google Shape;133;p42"/>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4" name="Google Shape;134;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42"/>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med bildtext" type="objTx">
  <p:cSld name="OBJECT_WITH_CAPTION_TEXT">
    <p:spTree>
      <p:nvGrpSpPr>
        <p:cNvPr id="25" name="Shape 25"/>
        <p:cNvGrpSpPr/>
        <p:nvPr/>
      </p:nvGrpSpPr>
      <p:grpSpPr>
        <a:xfrm>
          <a:off x="0" y="0"/>
          <a:ext cx="0" cy="0"/>
          <a:chOff x="0" y="0"/>
          <a:chExt cx="0" cy="0"/>
        </a:xfrm>
      </p:grpSpPr>
      <p:sp>
        <p:nvSpPr>
          <p:cNvPr id="26" name="Google Shape;26;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1000"/>
              </a:spcBef>
              <a:spcAft>
                <a:spcPts val="0"/>
              </a:spcAft>
              <a:buSzPts val="3200"/>
              <a:buChar char="•"/>
              <a:defRPr sz="3200"/>
            </a:lvl1pPr>
            <a:lvl2pPr indent="-406400" lvl="1" marL="914400" algn="l">
              <a:lnSpc>
                <a:spcPct val="100000"/>
              </a:lnSpc>
              <a:spcBef>
                <a:spcPts val="500"/>
              </a:spcBef>
              <a:spcAft>
                <a:spcPts val="0"/>
              </a:spcAft>
              <a:buSzPts val="2800"/>
              <a:buChar char="•"/>
              <a:defRPr sz="2800"/>
            </a:lvl2pPr>
            <a:lvl3pPr indent="-381000" lvl="2" marL="1371600" algn="l">
              <a:lnSpc>
                <a:spcPct val="100000"/>
              </a:lnSpc>
              <a:spcBef>
                <a:spcPts val="500"/>
              </a:spcBef>
              <a:spcAft>
                <a:spcPts val="0"/>
              </a:spcAft>
              <a:buSzPts val="2400"/>
              <a:buChar char="•"/>
              <a:defRPr sz="2400"/>
            </a:lvl3pPr>
            <a:lvl4pPr indent="-355600" lvl="3" marL="1828800" algn="l">
              <a:lnSpc>
                <a:spcPct val="100000"/>
              </a:lnSpc>
              <a:spcBef>
                <a:spcPts val="500"/>
              </a:spcBef>
              <a:spcAft>
                <a:spcPts val="0"/>
              </a:spcAft>
              <a:buSzPts val="2000"/>
              <a:buChar char="•"/>
              <a:defRPr sz="2000"/>
            </a:lvl4pPr>
            <a:lvl5pPr indent="-355600" lvl="4" marL="2286000" algn="l">
              <a:lnSpc>
                <a:spcPct val="100000"/>
              </a:lnSpc>
              <a:spcBef>
                <a:spcPts val="500"/>
              </a:spcBef>
              <a:spcAft>
                <a:spcPts val="0"/>
              </a:spcAft>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8" name="Google Shape;28;p2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1600"/>
            </a:lvl1pPr>
            <a:lvl2pPr indent="-228600" lvl="1" marL="914400" algn="l">
              <a:lnSpc>
                <a:spcPct val="100000"/>
              </a:lnSpc>
              <a:spcBef>
                <a:spcPts val="500"/>
              </a:spcBef>
              <a:spcAft>
                <a:spcPts val="0"/>
              </a:spcAft>
              <a:buSzPts val="1400"/>
              <a:buNone/>
              <a:defRPr sz="1400"/>
            </a:lvl2pPr>
            <a:lvl3pPr indent="-228600" lvl="2" marL="1371600" algn="l">
              <a:lnSpc>
                <a:spcPct val="100000"/>
              </a:lnSpc>
              <a:spcBef>
                <a:spcPts val="500"/>
              </a:spcBef>
              <a:spcAft>
                <a:spcPts val="0"/>
              </a:spcAft>
              <a:buSzPts val="1200"/>
              <a:buNone/>
              <a:defRPr sz="1200"/>
            </a:lvl3pPr>
            <a:lvl4pPr indent="-228600" lvl="3" marL="1828800" algn="l">
              <a:lnSpc>
                <a:spcPct val="100000"/>
              </a:lnSpc>
              <a:spcBef>
                <a:spcPts val="500"/>
              </a:spcBef>
              <a:spcAft>
                <a:spcPts val="0"/>
              </a:spcAft>
              <a:buSzPts val="1000"/>
              <a:buNone/>
              <a:defRPr sz="1000"/>
            </a:lvl4pPr>
            <a:lvl5pPr indent="-228600" lvl="4" marL="2286000" algn="l">
              <a:lnSpc>
                <a:spcPct val="10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9" name="Google Shape;29;p27"/>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 name="Google Shape;30;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7"/>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innehåll" type="obj">
  <p:cSld name="OBJECT">
    <p:spTree>
      <p:nvGrpSpPr>
        <p:cNvPr id="32" name="Shape 32"/>
        <p:cNvGrpSpPr/>
        <p:nvPr/>
      </p:nvGrpSpPr>
      <p:grpSpPr>
        <a:xfrm>
          <a:off x="0" y="0"/>
          <a:ext cx="0" cy="0"/>
          <a:chOff x="0" y="0"/>
          <a:chExt cx="0" cy="0"/>
        </a:xfrm>
      </p:grpSpPr>
      <p:sp>
        <p:nvSpPr>
          <p:cNvPr id="33" name="Google Shape;33;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28"/>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28"/>
          <p:cNvSpPr/>
          <p:nvPr/>
        </p:nvSpPr>
        <p:spPr>
          <a:xfrm rot="5400000">
            <a:off x="-61739" y="636039"/>
            <a:ext cx="785251" cy="661772"/>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pic>
        <p:nvPicPr>
          <p:cNvPr id="36" name="Google Shape;36;p28"/>
          <p:cNvPicPr preferRelativeResize="0"/>
          <p:nvPr/>
        </p:nvPicPr>
        <p:blipFill rotWithShape="1">
          <a:blip r:embed="rId2">
            <a:alphaModFix/>
          </a:blip>
          <a:srcRect b="0" l="0" r="0" t="0"/>
          <a:stretch/>
        </p:blipFill>
        <p:spPr>
          <a:xfrm>
            <a:off x="8157152" y="2969623"/>
            <a:ext cx="4043557" cy="3893059"/>
          </a:xfrm>
          <a:prstGeom prst="rect">
            <a:avLst/>
          </a:prstGeom>
          <a:noFill/>
          <a:ln>
            <a:noFill/>
          </a:ln>
        </p:spPr>
      </p:pic>
      <p:sp>
        <p:nvSpPr>
          <p:cNvPr id="37" name="Google Shape;37;p28"/>
          <p:cNvSpPr txBox="1"/>
          <p:nvPr/>
        </p:nvSpPr>
        <p:spPr>
          <a:xfrm>
            <a:off x="161925" y="6427156"/>
            <a:ext cx="18859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sv-SE" sz="1100" u="none">
                <a:solidFill>
                  <a:srgbClr val="B4B4B4"/>
                </a:solidFill>
                <a:latin typeface="Arial"/>
                <a:ea typeface="Arial"/>
                <a:cs typeface="Arial"/>
                <a:sym typeface="Arial"/>
              </a:rPr>
              <a:t>Svensk nationell</a:t>
            </a:r>
            <a:r>
              <a:rPr i="0" lang="sv-SE" sz="1100" u="none">
                <a:solidFill>
                  <a:srgbClr val="B4B4B4"/>
                </a:solidFill>
                <a:latin typeface="Arial"/>
                <a:ea typeface="Arial"/>
                <a:cs typeface="Arial"/>
                <a:sym typeface="Arial"/>
              </a:rPr>
              <a:t> datatjänst</a:t>
            </a:r>
            <a:endParaRPr i="0" sz="1100" u="none">
              <a:solidFill>
                <a:srgbClr val="B4B4B4"/>
              </a:solidFill>
              <a:latin typeface="Arial"/>
              <a:ea typeface="Arial"/>
              <a:cs typeface="Arial"/>
              <a:sym typeface="Arial"/>
            </a:endParaRPr>
          </a:p>
        </p:txBody>
      </p:sp>
      <p:sp>
        <p:nvSpPr>
          <p:cNvPr id="38" name="Google Shape;38;p28"/>
          <p:cNvSpPr txBox="1"/>
          <p:nvPr/>
        </p:nvSpPr>
        <p:spPr>
          <a:xfrm>
            <a:off x="11429999" y="6427156"/>
            <a:ext cx="447675"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i="0" lang="sv-SE" sz="1100">
                <a:solidFill>
                  <a:srgbClr val="B4B4B4"/>
                </a:solidFill>
                <a:latin typeface="Arial"/>
                <a:ea typeface="Arial"/>
                <a:cs typeface="Arial"/>
                <a:sym typeface="Arial"/>
              </a:rPr>
              <a:t>‹#›</a:t>
            </a:fld>
            <a:endParaRPr i="0" sz="1100">
              <a:solidFill>
                <a:srgbClr val="B4B4B4"/>
              </a:solidFill>
              <a:latin typeface="Arial"/>
              <a:ea typeface="Arial"/>
              <a:cs typeface="Arial"/>
              <a:sym typeface="Arial"/>
            </a:endParaRPr>
          </a:p>
        </p:txBody>
      </p:sp>
      <p:cxnSp>
        <p:nvCxnSpPr>
          <p:cNvPr id="39" name="Google Shape;39;p28"/>
          <p:cNvCxnSpPr/>
          <p:nvPr/>
        </p:nvCxnSpPr>
        <p:spPr>
          <a:xfrm flipH="1" rot="10800000">
            <a:off x="2111613" y="6553200"/>
            <a:ext cx="9305925" cy="23811"/>
          </a:xfrm>
          <a:prstGeom prst="straightConnector1">
            <a:avLst/>
          </a:prstGeom>
          <a:noFill/>
          <a:ln cap="flat" cmpd="sng" w="9525">
            <a:solidFill>
              <a:srgbClr val="B4B4B4"/>
            </a:solidFill>
            <a:prstDash val="solid"/>
            <a:miter lim="8000"/>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type="secHead">
  <p:cSld name="SECTION_HEADER">
    <p:spTree>
      <p:nvGrpSpPr>
        <p:cNvPr id="40" name="Shape 40"/>
        <p:cNvGrpSpPr/>
        <p:nvPr/>
      </p:nvGrpSpPr>
      <p:grpSpPr>
        <a:xfrm>
          <a:off x="0" y="0"/>
          <a:ext cx="0" cy="0"/>
          <a:chOff x="0" y="0"/>
          <a:chExt cx="0" cy="0"/>
        </a:xfrm>
      </p:grpSpPr>
      <p:sp>
        <p:nvSpPr>
          <p:cNvPr id="41" name="Google Shape;41;p2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2400"/>
              <a:buNone/>
              <a:defRPr sz="2400">
                <a:solidFill>
                  <a:srgbClr val="8B8B8B"/>
                </a:solidFill>
              </a:defRPr>
            </a:lvl1pPr>
            <a:lvl2pPr indent="-228600" lvl="1" marL="914400" algn="l">
              <a:lnSpc>
                <a:spcPct val="100000"/>
              </a:lnSpc>
              <a:spcBef>
                <a:spcPts val="500"/>
              </a:spcBef>
              <a:spcAft>
                <a:spcPts val="0"/>
              </a:spcAft>
              <a:buSzPts val="2000"/>
              <a:buNone/>
              <a:defRPr sz="2000">
                <a:solidFill>
                  <a:srgbClr val="8B8B8B"/>
                </a:solidFill>
              </a:defRPr>
            </a:lvl2pPr>
            <a:lvl3pPr indent="-228600" lvl="2" marL="1371600" algn="l">
              <a:lnSpc>
                <a:spcPct val="100000"/>
              </a:lnSpc>
              <a:spcBef>
                <a:spcPts val="500"/>
              </a:spcBef>
              <a:spcAft>
                <a:spcPts val="0"/>
              </a:spcAft>
              <a:buSzPts val="1800"/>
              <a:buNone/>
              <a:defRPr sz="1800">
                <a:solidFill>
                  <a:srgbClr val="8B8B8B"/>
                </a:solidFill>
              </a:defRPr>
            </a:lvl3pPr>
            <a:lvl4pPr indent="-228600" lvl="3" marL="1828800" algn="l">
              <a:lnSpc>
                <a:spcPct val="100000"/>
              </a:lnSpc>
              <a:spcBef>
                <a:spcPts val="500"/>
              </a:spcBef>
              <a:spcAft>
                <a:spcPts val="0"/>
              </a:spcAft>
              <a:buSzPts val="1600"/>
              <a:buNone/>
              <a:defRPr sz="1600">
                <a:solidFill>
                  <a:srgbClr val="8B8B8B"/>
                </a:solidFill>
              </a:defRPr>
            </a:lvl4pPr>
            <a:lvl5pPr indent="-228600" lvl="4" marL="2286000" algn="l">
              <a:lnSpc>
                <a:spcPct val="100000"/>
              </a:lnSpc>
              <a:spcBef>
                <a:spcPts val="500"/>
              </a:spcBef>
              <a:spcAft>
                <a:spcPts val="0"/>
              </a:spcAft>
              <a:buSzPts val="1600"/>
              <a:buNone/>
              <a:defRPr sz="1600">
                <a:solidFill>
                  <a:srgbClr val="8B8B8B"/>
                </a:solidFill>
              </a:defRPr>
            </a:lvl5pPr>
            <a:lvl6pPr indent="-228600" lvl="5" marL="2743200" algn="l">
              <a:lnSpc>
                <a:spcPct val="90000"/>
              </a:lnSpc>
              <a:spcBef>
                <a:spcPts val="500"/>
              </a:spcBef>
              <a:spcAft>
                <a:spcPts val="0"/>
              </a:spcAft>
              <a:buClr>
                <a:srgbClr val="8B8B8B"/>
              </a:buClr>
              <a:buSzPts val="1600"/>
              <a:buNone/>
              <a:defRPr sz="1600">
                <a:solidFill>
                  <a:srgbClr val="8B8B8B"/>
                </a:solidFill>
              </a:defRPr>
            </a:lvl6pPr>
            <a:lvl7pPr indent="-228600" lvl="6" marL="3200400" algn="l">
              <a:lnSpc>
                <a:spcPct val="90000"/>
              </a:lnSpc>
              <a:spcBef>
                <a:spcPts val="500"/>
              </a:spcBef>
              <a:spcAft>
                <a:spcPts val="0"/>
              </a:spcAft>
              <a:buClr>
                <a:srgbClr val="8B8B8B"/>
              </a:buClr>
              <a:buSzPts val="1600"/>
              <a:buNone/>
              <a:defRPr sz="1600">
                <a:solidFill>
                  <a:srgbClr val="8B8B8B"/>
                </a:solidFill>
              </a:defRPr>
            </a:lvl7pPr>
            <a:lvl8pPr indent="-228600" lvl="7" marL="3657600" algn="l">
              <a:lnSpc>
                <a:spcPct val="90000"/>
              </a:lnSpc>
              <a:spcBef>
                <a:spcPts val="500"/>
              </a:spcBef>
              <a:spcAft>
                <a:spcPts val="0"/>
              </a:spcAft>
              <a:buClr>
                <a:srgbClr val="8B8B8B"/>
              </a:buClr>
              <a:buSzPts val="1600"/>
              <a:buNone/>
              <a:defRPr sz="1600">
                <a:solidFill>
                  <a:srgbClr val="8B8B8B"/>
                </a:solidFill>
              </a:defRPr>
            </a:lvl8pPr>
            <a:lvl9pPr indent="-228600" lvl="8" marL="4114800" algn="l">
              <a:lnSpc>
                <a:spcPct val="90000"/>
              </a:lnSpc>
              <a:spcBef>
                <a:spcPts val="500"/>
              </a:spcBef>
              <a:spcAft>
                <a:spcPts val="0"/>
              </a:spcAft>
              <a:buClr>
                <a:srgbClr val="8B8B8B"/>
              </a:buClr>
              <a:buSzPts val="1600"/>
              <a:buNone/>
              <a:defRPr sz="1600">
                <a:solidFill>
                  <a:srgbClr val="8B8B8B"/>
                </a:solidFill>
              </a:defRPr>
            </a:lvl9pPr>
          </a:lstStyle>
          <a:p/>
        </p:txBody>
      </p:sp>
      <p:sp>
        <p:nvSpPr>
          <p:cNvPr id="43" name="Google Shape;43;p2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4" name="Google Shape;44;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pty slide with symbol">
  <p:cSld name="Empty slide with symbol">
    <p:spTree>
      <p:nvGrpSpPr>
        <p:cNvPr id="46" name="Shape 46"/>
        <p:cNvGrpSpPr/>
        <p:nvPr/>
      </p:nvGrpSpPr>
      <p:grpSpPr>
        <a:xfrm>
          <a:off x="0" y="0"/>
          <a:ext cx="0" cy="0"/>
          <a:chOff x="0" y="0"/>
          <a:chExt cx="0" cy="0"/>
        </a:xfrm>
      </p:grpSpPr>
      <p:pic>
        <p:nvPicPr>
          <p:cNvPr id="47" name="Google Shape;47;p30"/>
          <p:cNvPicPr preferRelativeResize="0"/>
          <p:nvPr/>
        </p:nvPicPr>
        <p:blipFill rotWithShape="1">
          <a:blip r:embed="rId2">
            <a:alphaModFix/>
          </a:blip>
          <a:srcRect b="0" l="0" r="0" t="0"/>
          <a:stretch/>
        </p:blipFill>
        <p:spPr>
          <a:xfrm>
            <a:off x="8157152" y="2969623"/>
            <a:ext cx="4043557" cy="3893059"/>
          </a:xfrm>
          <a:prstGeom prst="rect">
            <a:avLst/>
          </a:prstGeom>
          <a:noFill/>
          <a:ln>
            <a:noFill/>
          </a:ln>
        </p:spPr>
      </p:pic>
      <p:sp>
        <p:nvSpPr>
          <p:cNvPr id="48" name="Google Shape;48;p30"/>
          <p:cNvSpPr txBox="1"/>
          <p:nvPr/>
        </p:nvSpPr>
        <p:spPr>
          <a:xfrm>
            <a:off x="161924" y="6427156"/>
            <a:ext cx="2119803"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sv-SE" sz="1100" u="none">
                <a:solidFill>
                  <a:srgbClr val="B4B4B4"/>
                </a:solidFill>
                <a:latin typeface="Arial"/>
                <a:ea typeface="Arial"/>
                <a:cs typeface="Arial"/>
                <a:sym typeface="Arial"/>
              </a:rPr>
              <a:t>Swedish National Data</a:t>
            </a:r>
            <a:r>
              <a:rPr i="0" lang="sv-SE" sz="1100" u="none">
                <a:solidFill>
                  <a:srgbClr val="B4B4B4"/>
                </a:solidFill>
                <a:latin typeface="Arial"/>
                <a:ea typeface="Arial"/>
                <a:cs typeface="Arial"/>
                <a:sym typeface="Arial"/>
              </a:rPr>
              <a:t> Service</a:t>
            </a:r>
            <a:endParaRPr i="0" sz="1100" u="none">
              <a:solidFill>
                <a:srgbClr val="B4B4B4"/>
              </a:solidFill>
              <a:latin typeface="Arial"/>
              <a:ea typeface="Arial"/>
              <a:cs typeface="Arial"/>
              <a:sym typeface="Arial"/>
            </a:endParaRPr>
          </a:p>
        </p:txBody>
      </p:sp>
      <p:cxnSp>
        <p:nvCxnSpPr>
          <p:cNvPr id="49" name="Google Shape;49;p30"/>
          <p:cNvCxnSpPr/>
          <p:nvPr/>
        </p:nvCxnSpPr>
        <p:spPr>
          <a:xfrm flipH="1" rot="10800000">
            <a:off x="2392822" y="6553201"/>
            <a:ext cx="9024716" cy="23090"/>
          </a:xfrm>
          <a:prstGeom prst="straightConnector1">
            <a:avLst/>
          </a:prstGeom>
          <a:noFill/>
          <a:ln cap="flat" cmpd="sng" w="9525">
            <a:solidFill>
              <a:srgbClr val="B4B4B4"/>
            </a:solidFill>
            <a:prstDash val="solid"/>
            <a:miter lim="8000"/>
            <a:headEnd len="sm" w="sm" type="none"/>
            <a:tailEnd len="sm" w="sm" type="none"/>
          </a:ln>
        </p:spPr>
      </p:cxnSp>
      <p:sp>
        <p:nvSpPr>
          <p:cNvPr id="50" name="Google Shape;50;p30"/>
          <p:cNvSpPr txBox="1"/>
          <p:nvPr/>
        </p:nvSpPr>
        <p:spPr>
          <a:xfrm>
            <a:off x="11429999" y="6427156"/>
            <a:ext cx="447675"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i="0" lang="sv-SE" sz="1100">
                <a:solidFill>
                  <a:srgbClr val="B4B4B4"/>
                </a:solidFill>
                <a:latin typeface="Arial"/>
                <a:ea typeface="Arial"/>
                <a:cs typeface="Arial"/>
                <a:sym typeface="Arial"/>
              </a:rPr>
              <a:t>‹#›</a:t>
            </a:fld>
            <a:endParaRPr i="0" sz="1100">
              <a:solidFill>
                <a:srgbClr val="B4B4B4"/>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age no symbol">
  <p:cSld name="Content page no symbol">
    <p:spTree>
      <p:nvGrpSpPr>
        <p:cNvPr id="51" name="Shape 51"/>
        <p:cNvGrpSpPr/>
        <p:nvPr/>
      </p:nvGrpSpPr>
      <p:grpSpPr>
        <a:xfrm>
          <a:off x="0" y="0"/>
          <a:ext cx="0" cy="0"/>
          <a:chOff x="0" y="0"/>
          <a:chExt cx="0" cy="0"/>
        </a:xfrm>
      </p:grpSpPr>
      <p:sp>
        <p:nvSpPr>
          <p:cNvPr id="52" name="Google Shape;52;p31"/>
          <p:cNvSpPr/>
          <p:nvPr/>
        </p:nvSpPr>
        <p:spPr>
          <a:xfrm rot="5400000">
            <a:off x="-61739" y="636039"/>
            <a:ext cx="785251" cy="661772"/>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53" name="Google Shape;53;p31"/>
          <p:cNvSpPr txBox="1"/>
          <p:nvPr>
            <p:ph idx="1" type="body"/>
          </p:nvPr>
        </p:nvSpPr>
        <p:spPr>
          <a:xfrm>
            <a:off x="838200" y="1847850"/>
            <a:ext cx="10515600" cy="4552949"/>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a:lvl1pPr>
            <a:lvl2pPr indent="-342900" lvl="1" marL="914400" algn="l">
              <a:lnSpc>
                <a:spcPct val="100000"/>
              </a:lnSpc>
              <a:spcBef>
                <a:spcPts val="500"/>
              </a:spcBef>
              <a:spcAft>
                <a:spcPts val="0"/>
              </a:spcAft>
              <a:buSzPts val="1800"/>
              <a:buChar char="•"/>
              <a:defRPr/>
            </a:lvl2pPr>
            <a:lvl3pPr indent="-317500" lvl="2" marL="1371600" algn="l">
              <a:lnSpc>
                <a:spcPct val="100000"/>
              </a:lnSpc>
              <a:spcBef>
                <a:spcPts val="500"/>
              </a:spcBef>
              <a:spcAft>
                <a:spcPts val="0"/>
              </a:spcAft>
              <a:buSzPts val="1400"/>
              <a:buChar char="•"/>
              <a:defRPr/>
            </a:lvl3pPr>
            <a:lvl4pPr indent="-317500" lvl="3" marL="1828800" algn="l">
              <a:lnSpc>
                <a:spcPct val="100000"/>
              </a:lnSpc>
              <a:spcBef>
                <a:spcPts val="500"/>
              </a:spcBef>
              <a:spcAft>
                <a:spcPts val="0"/>
              </a:spcAft>
              <a:buSzPts val="1400"/>
              <a:buChar char="•"/>
              <a:defRPr/>
            </a:lvl4pPr>
            <a:lvl5pPr indent="-317500" lvl="4" marL="2286000" algn="l">
              <a:lnSpc>
                <a:spcPct val="100000"/>
              </a:lnSpc>
              <a:spcBef>
                <a:spcPts val="500"/>
              </a:spcBef>
              <a:spcAft>
                <a:spcPts val="0"/>
              </a:spcAft>
              <a:buSzPts val="14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4" name="Google Shape;54;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31"/>
          <p:cNvSpPr txBox="1"/>
          <p:nvPr/>
        </p:nvSpPr>
        <p:spPr>
          <a:xfrm>
            <a:off x="161924" y="6427156"/>
            <a:ext cx="2119803"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sv-SE" sz="1100" u="none">
                <a:solidFill>
                  <a:srgbClr val="B4B4B4"/>
                </a:solidFill>
                <a:latin typeface="Arial"/>
                <a:ea typeface="Arial"/>
                <a:cs typeface="Arial"/>
                <a:sym typeface="Arial"/>
              </a:rPr>
              <a:t>Swedish National Data</a:t>
            </a:r>
            <a:r>
              <a:rPr i="0" lang="sv-SE" sz="1100" u="none">
                <a:solidFill>
                  <a:srgbClr val="B4B4B4"/>
                </a:solidFill>
                <a:latin typeface="Arial"/>
                <a:ea typeface="Arial"/>
                <a:cs typeface="Arial"/>
                <a:sym typeface="Arial"/>
              </a:rPr>
              <a:t> Service</a:t>
            </a:r>
            <a:endParaRPr i="0" sz="1100" u="none">
              <a:solidFill>
                <a:srgbClr val="B4B4B4"/>
              </a:solidFill>
              <a:latin typeface="Arial"/>
              <a:ea typeface="Arial"/>
              <a:cs typeface="Arial"/>
              <a:sym typeface="Arial"/>
            </a:endParaRPr>
          </a:p>
        </p:txBody>
      </p:sp>
      <p:sp>
        <p:nvSpPr>
          <p:cNvPr id="56" name="Google Shape;56;p31"/>
          <p:cNvSpPr txBox="1"/>
          <p:nvPr/>
        </p:nvSpPr>
        <p:spPr>
          <a:xfrm>
            <a:off x="11429999" y="6427156"/>
            <a:ext cx="447675"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i="0" lang="sv-SE" sz="1100">
                <a:solidFill>
                  <a:srgbClr val="B4B4B4"/>
                </a:solidFill>
                <a:latin typeface="Arial"/>
                <a:ea typeface="Arial"/>
                <a:cs typeface="Arial"/>
                <a:sym typeface="Arial"/>
              </a:rPr>
              <a:t>‹#›</a:t>
            </a:fld>
            <a:endParaRPr i="0" sz="1100">
              <a:solidFill>
                <a:srgbClr val="B4B4B4"/>
              </a:solidFill>
              <a:latin typeface="Arial"/>
              <a:ea typeface="Arial"/>
              <a:cs typeface="Arial"/>
              <a:sym typeface="Arial"/>
            </a:endParaRPr>
          </a:p>
        </p:txBody>
      </p:sp>
      <p:cxnSp>
        <p:nvCxnSpPr>
          <p:cNvPr id="57" name="Google Shape;57;p31"/>
          <p:cNvCxnSpPr/>
          <p:nvPr/>
        </p:nvCxnSpPr>
        <p:spPr>
          <a:xfrm flipH="1" rot="10800000">
            <a:off x="2392822" y="6553201"/>
            <a:ext cx="9024716" cy="23090"/>
          </a:xfrm>
          <a:prstGeom prst="straightConnector1">
            <a:avLst/>
          </a:prstGeom>
          <a:noFill/>
          <a:ln cap="flat" cmpd="sng" w="9525">
            <a:solidFill>
              <a:srgbClr val="B4B4B4"/>
            </a:solidFill>
            <a:prstDash val="solid"/>
            <a:miter lim="8000"/>
            <a:headEnd len="sm" w="sm" type="none"/>
            <a:tailEnd len="sm" w="sm" type="none"/>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page">
  <p:cSld name="End page">
    <p:spTree>
      <p:nvGrpSpPr>
        <p:cNvPr id="58" name="Shape 58"/>
        <p:cNvGrpSpPr/>
        <p:nvPr/>
      </p:nvGrpSpPr>
      <p:grpSpPr>
        <a:xfrm>
          <a:off x="0" y="0"/>
          <a:ext cx="0" cy="0"/>
          <a:chOff x="0" y="0"/>
          <a:chExt cx="0" cy="0"/>
        </a:xfrm>
      </p:grpSpPr>
      <p:pic>
        <p:nvPicPr>
          <p:cNvPr id="59" name="Google Shape;59;p32"/>
          <p:cNvPicPr preferRelativeResize="0"/>
          <p:nvPr/>
        </p:nvPicPr>
        <p:blipFill rotWithShape="1">
          <a:blip r:embed="rId2">
            <a:alphaModFix/>
          </a:blip>
          <a:srcRect b="0" l="0" r="0" t="0"/>
          <a:stretch/>
        </p:blipFill>
        <p:spPr>
          <a:xfrm>
            <a:off x="264162" y="6148784"/>
            <a:ext cx="2245190" cy="537056"/>
          </a:xfrm>
          <a:prstGeom prst="rect">
            <a:avLst/>
          </a:prstGeom>
          <a:noFill/>
          <a:ln>
            <a:noFill/>
          </a:ln>
        </p:spPr>
      </p:pic>
      <p:sp>
        <p:nvSpPr>
          <p:cNvPr id="60" name="Google Shape;60;p32"/>
          <p:cNvSpPr/>
          <p:nvPr/>
        </p:nvSpPr>
        <p:spPr>
          <a:xfrm>
            <a:off x="0" y="0"/>
            <a:ext cx="12192000" cy="1828801"/>
          </a:xfrm>
          <a:prstGeom prst="rect">
            <a:avLst/>
          </a:prstGeom>
          <a:solidFill>
            <a:srgbClr val="4987C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1" name="Google Shape;61;p32"/>
          <p:cNvSpPr/>
          <p:nvPr/>
        </p:nvSpPr>
        <p:spPr>
          <a:xfrm>
            <a:off x="6362998" y="1828799"/>
            <a:ext cx="5829001" cy="4390845"/>
          </a:xfrm>
          <a:prstGeom prst="rect">
            <a:avLst/>
          </a:prstGeom>
          <a:solidFill>
            <a:srgbClr val="1E39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 name="Google Shape;62;p32"/>
          <p:cNvSpPr/>
          <p:nvPr/>
        </p:nvSpPr>
        <p:spPr>
          <a:xfrm flipH="1" rot="-5400000">
            <a:off x="11030019" y="2676980"/>
            <a:ext cx="1261137" cy="1062826"/>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3" name="Google Shape;63;p32"/>
          <p:cNvSpPr/>
          <p:nvPr/>
        </p:nvSpPr>
        <p:spPr>
          <a:xfrm>
            <a:off x="4087369" y="1828800"/>
            <a:ext cx="2275630" cy="2816352"/>
          </a:xfrm>
          <a:prstGeom prst="rect">
            <a:avLst/>
          </a:prstGeom>
          <a:solidFill>
            <a:srgbClr val="C6D8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4" name="Google Shape;64;p32"/>
          <p:cNvSpPr txBox="1"/>
          <p:nvPr>
            <p:ph type="title"/>
          </p:nvPr>
        </p:nvSpPr>
        <p:spPr>
          <a:xfrm>
            <a:off x="7890933" y="2867025"/>
            <a:ext cx="3152516" cy="71437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0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32"/>
          <p:cNvSpPr txBox="1"/>
          <p:nvPr>
            <p:ph idx="1" type="body"/>
          </p:nvPr>
        </p:nvSpPr>
        <p:spPr>
          <a:xfrm>
            <a:off x="7890933" y="3815005"/>
            <a:ext cx="2917093" cy="55129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00"/>
              <a:buNone/>
              <a:defRPr sz="1400">
                <a:solidFill>
                  <a:schemeClr val="lt1"/>
                </a:solidFill>
              </a:defRPr>
            </a:lvl1pPr>
            <a:lvl2pPr indent="-228600" lvl="1" marL="914400" algn="l">
              <a:lnSpc>
                <a:spcPct val="100000"/>
              </a:lnSpc>
              <a:spcBef>
                <a:spcPts val="500"/>
              </a:spcBef>
              <a:spcAft>
                <a:spcPts val="0"/>
              </a:spcAft>
              <a:buSzPts val="1800"/>
              <a:buNone/>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32"/>
          <p:cNvSpPr txBox="1"/>
          <p:nvPr>
            <p:ph idx="2" type="body"/>
          </p:nvPr>
        </p:nvSpPr>
        <p:spPr>
          <a:xfrm>
            <a:off x="7890933" y="4370841"/>
            <a:ext cx="2917093" cy="43843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050"/>
              <a:buNone/>
              <a:defRPr i="1" sz="1050">
                <a:solidFill>
                  <a:schemeClr val="lt1"/>
                </a:solidFill>
              </a:defRPr>
            </a:lvl1pPr>
            <a:lvl2pPr indent="-228600" lvl="1" marL="914400" algn="l">
              <a:lnSpc>
                <a:spcPct val="100000"/>
              </a:lnSpc>
              <a:spcBef>
                <a:spcPts val="500"/>
              </a:spcBef>
              <a:spcAft>
                <a:spcPts val="0"/>
              </a:spcAft>
              <a:buSzPts val="1800"/>
              <a:buNone/>
              <a:defRPr/>
            </a:lvl2pPr>
            <a:lvl3pPr indent="-228600" lvl="2" marL="1371600" algn="l">
              <a:lnSpc>
                <a:spcPct val="100000"/>
              </a:lnSpc>
              <a:spcBef>
                <a:spcPts val="500"/>
              </a:spcBef>
              <a:spcAft>
                <a:spcPts val="0"/>
              </a:spcAft>
              <a:buSzPts val="1400"/>
              <a:buNone/>
              <a:defRPr/>
            </a:lvl3pPr>
            <a:lvl4pPr indent="-228600" lvl="3" marL="1828800" algn="l">
              <a:lnSpc>
                <a:spcPct val="100000"/>
              </a:lnSpc>
              <a:spcBef>
                <a:spcPts val="500"/>
              </a:spcBef>
              <a:spcAft>
                <a:spcPts val="0"/>
              </a:spcAft>
              <a:buSzPts val="1400"/>
              <a:buNone/>
              <a:defRPr/>
            </a:lvl4pPr>
            <a:lvl5pPr indent="-228600" lvl="4" marL="2286000" algn="l">
              <a:lnSpc>
                <a:spcPct val="100000"/>
              </a:lnSpc>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32"/>
          <p:cNvSpPr txBox="1"/>
          <p:nvPr>
            <p:ph idx="3" type="body"/>
          </p:nvPr>
        </p:nvSpPr>
        <p:spPr>
          <a:xfrm>
            <a:off x="7890933" y="4809275"/>
            <a:ext cx="2917093" cy="352425"/>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000"/>
              </a:spcBef>
              <a:spcAft>
                <a:spcPts val="0"/>
              </a:spcAft>
              <a:buSzPts val="1050"/>
              <a:buNone/>
              <a:defRPr i="1" sz="1050">
                <a:solidFill>
                  <a:schemeClr val="lt1"/>
                </a:solidFill>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32"/>
          <p:cNvSpPr/>
          <p:nvPr/>
        </p:nvSpPr>
        <p:spPr>
          <a:xfrm>
            <a:off x="2418542" y="6453248"/>
            <a:ext cx="9681531" cy="2308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929292"/>
              </a:buClr>
              <a:buSzPts val="900"/>
              <a:buFont typeface="Arial"/>
              <a:buNone/>
            </a:pPr>
            <a:r>
              <a:rPr baseline="30000" lang="sv-SE" sz="900">
                <a:solidFill>
                  <a:srgbClr val="929292"/>
                </a:solidFill>
                <a:latin typeface="Arial"/>
                <a:ea typeface="Arial"/>
                <a:cs typeface="Arial"/>
                <a:sym typeface="Arial"/>
              </a:rPr>
              <a:t>|     University of Gothenburg   -   Chalmers University of Technology   -   Karolinska Institutet    -   KTH Royal Institute of Technology   -   Lund University </a:t>
            </a:r>
            <a:r>
              <a:rPr lang="sv-SE" sz="900">
                <a:solidFill>
                  <a:srgbClr val="929292"/>
                </a:solidFill>
                <a:latin typeface="Arial"/>
                <a:ea typeface="Arial"/>
                <a:cs typeface="Arial"/>
                <a:sym typeface="Arial"/>
              </a:rPr>
              <a:t>  </a:t>
            </a:r>
            <a:r>
              <a:rPr baseline="30000" lang="sv-SE" sz="900">
                <a:solidFill>
                  <a:srgbClr val="929292"/>
                </a:solidFill>
                <a:latin typeface="Arial"/>
                <a:ea typeface="Arial"/>
                <a:cs typeface="Arial"/>
                <a:sym typeface="Arial"/>
              </a:rPr>
              <a:t>-    Stockholm University    -    Swedish University of Agricultural Sciences   -    Umeå University   -    Uppsala University</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yout utan symbol">
  <p:cSld name="Layout utan symbol">
    <p:spTree>
      <p:nvGrpSpPr>
        <p:cNvPr id="69" name="Shape 69"/>
        <p:cNvGrpSpPr/>
        <p:nvPr/>
      </p:nvGrpSpPr>
      <p:grpSpPr>
        <a:xfrm>
          <a:off x="0" y="0"/>
          <a:ext cx="0" cy="0"/>
          <a:chOff x="0" y="0"/>
          <a:chExt cx="0" cy="0"/>
        </a:xfrm>
      </p:grpSpPr>
      <p:sp>
        <p:nvSpPr>
          <p:cNvPr id="70" name="Google Shape;70;p33"/>
          <p:cNvSpPr/>
          <p:nvPr/>
        </p:nvSpPr>
        <p:spPr>
          <a:xfrm rot="5400000">
            <a:off x="-61739" y="636039"/>
            <a:ext cx="785251" cy="661772"/>
          </a:xfrm>
          <a:prstGeom prst="triangle">
            <a:avLst>
              <a:gd fmla="val 50000" name="adj"/>
            </a:avLst>
          </a:prstGeom>
          <a:solidFill>
            <a:srgbClr val="E3462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71" name="Google Shape;71;p33"/>
          <p:cNvSpPr txBox="1"/>
          <p:nvPr>
            <p:ph idx="1" type="body"/>
          </p:nvPr>
        </p:nvSpPr>
        <p:spPr>
          <a:xfrm>
            <a:off x="838200" y="1847850"/>
            <a:ext cx="10515600" cy="4552949"/>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33"/>
          <p:cNvSpPr txBox="1"/>
          <p:nvPr/>
        </p:nvSpPr>
        <p:spPr>
          <a:xfrm>
            <a:off x="161925" y="6427156"/>
            <a:ext cx="18859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sv-SE" sz="1100" u="none">
                <a:solidFill>
                  <a:srgbClr val="B4B4B4"/>
                </a:solidFill>
                <a:latin typeface="Arial"/>
                <a:ea typeface="Arial"/>
                <a:cs typeface="Arial"/>
                <a:sym typeface="Arial"/>
              </a:rPr>
              <a:t>Svensk nationell</a:t>
            </a:r>
            <a:r>
              <a:rPr i="0" lang="sv-SE" sz="1100" u="none">
                <a:solidFill>
                  <a:srgbClr val="B4B4B4"/>
                </a:solidFill>
                <a:latin typeface="Arial"/>
                <a:ea typeface="Arial"/>
                <a:cs typeface="Arial"/>
                <a:sym typeface="Arial"/>
              </a:rPr>
              <a:t> datatjänst</a:t>
            </a:r>
            <a:endParaRPr i="0" sz="1100" u="none">
              <a:solidFill>
                <a:srgbClr val="B4B4B4"/>
              </a:solidFill>
              <a:latin typeface="Arial"/>
              <a:ea typeface="Arial"/>
              <a:cs typeface="Arial"/>
              <a:sym typeface="Arial"/>
            </a:endParaRPr>
          </a:p>
        </p:txBody>
      </p:sp>
      <p:sp>
        <p:nvSpPr>
          <p:cNvPr id="74" name="Google Shape;74;p33"/>
          <p:cNvSpPr txBox="1"/>
          <p:nvPr/>
        </p:nvSpPr>
        <p:spPr>
          <a:xfrm>
            <a:off x="11429999" y="6427156"/>
            <a:ext cx="447675"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i="0" lang="sv-SE" sz="1100">
                <a:solidFill>
                  <a:srgbClr val="B4B4B4"/>
                </a:solidFill>
                <a:latin typeface="Arial"/>
                <a:ea typeface="Arial"/>
                <a:cs typeface="Arial"/>
                <a:sym typeface="Arial"/>
              </a:rPr>
              <a:t>‹#›</a:t>
            </a:fld>
            <a:endParaRPr i="0" sz="1100">
              <a:solidFill>
                <a:srgbClr val="B4B4B4"/>
              </a:solidFill>
              <a:latin typeface="Arial"/>
              <a:ea typeface="Arial"/>
              <a:cs typeface="Arial"/>
              <a:sym typeface="Arial"/>
            </a:endParaRPr>
          </a:p>
        </p:txBody>
      </p:sp>
      <p:cxnSp>
        <p:nvCxnSpPr>
          <p:cNvPr id="75" name="Google Shape;75;p33"/>
          <p:cNvCxnSpPr/>
          <p:nvPr/>
        </p:nvCxnSpPr>
        <p:spPr>
          <a:xfrm flipH="1" rot="10800000">
            <a:off x="2111613" y="6553200"/>
            <a:ext cx="9305925" cy="23811"/>
          </a:xfrm>
          <a:prstGeom prst="straightConnector1">
            <a:avLst/>
          </a:prstGeom>
          <a:noFill/>
          <a:ln cap="flat" cmpd="sng" w="9525">
            <a:solidFill>
              <a:srgbClr val="B4B4B4"/>
            </a:solidFill>
            <a:prstDash val="solid"/>
            <a:miter lim="8000"/>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m slide med symbol">
  <p:cSld name="Tom slide med symbol">
    <p:spTree>
      <p:nvGrpSpPr>
        <p:cNvPr id="76" name="Shape 76"/>
        <p:cNvGrpSpPr/>
        <p:nvPr/>
      </p:nvGrpSpPr>
      <p:grpSpPr>
        <a:xfrm>
          <a:off x="0" y="0"/>
          <a:ext cx="0" cy="0"/>
          <a:chOff x="0" y="0"/>
          <a:chExt cx="0" cy="0"/>
        </a:xfrm>
      </p:grpSpPr>
      <p:pic>
        <p:nvPicPr>
          <p:cNvPr id="77" name="Google Shape;77;p34"/>
          <p:cNvPicPr preferRelativeResize="0"/>
          <p:nvPr/>
        </p:nvPicPr>
        <p:blipFill rotWithShape="1">
          <a:blip r:embed="rId2">
            <a:alphaModFix/>
          </a:blip>
          <a:srcRect b="0" l="0" r="0" t="0"/>
          <a:stretch/>
        </p:blipFill>
        <p:spPr>
          <a:xfrm>
            <a:off x="8157152" y="2969623"/>
            <a:ext cx="4043557" cy="3893059"/>
          </a:xfrm>
          <a:prstGeom prst="rect">
            <a:avLst/>
          </a:prstGeom>
          <a:noFill/>
          <a:ln>
            <a:noFill/>
          </a:ln>
        </p:spPr>
      </p:pic>
      <p:sp>
        <p:nvSpPr>
          <p:cNvPr id="78" name="Google Shape;78;p34"/>
          <p:cNvSpPr txBox="1"/>
          <p:nvPr/>
        </p:nvSpPr>
        <p:spPr>
          <a:xfrm>
            <a:off x="161925" y="6427156"/>
            <a:ext cx="18859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sv-SE" sz="1100" u="none">
                <a:solidFill>
                  <a:srgbClr val="B4B4B4"/>
                </a:solidFill>
                <a:latin typeface="Arial"/>
                <a:ea typeface="Arial"/>
                <a:cs typeface="Arial"/>
                <a:sym typeface="Arial"/>
              </a:rPr>
              <a:t>Svensk nationell</a:t>
            </a:r>
            <a:r>
              <a:rPr i="0" lang="sv-SE" sz="1100" u="none">
                <a:solidFill>
                  <a:srgbClr val="B4B4B4"/>
                </a:solidFill>
                <a:latin typeface="Arial"/>
                <a:ea typeface="Arial"/>
                <a:cs typeface="Arial"/>
                <a:sym typeface="Arial"/>
              </a:rPr>
              <a:t> datatjänst</a:t>
            </a:r>
            <a:endParaRPr i="0" sz="1100" u="none">
              <a:solidFill>
                <a:srgbClr val="B4B4B4"/>
              </a:solidFill>
              <a:latin typeface="Arial"/>
              <a:ea typeface="Arial"/>
              <a:cs typeface="Arial"/>
              <a:sym typeface="Arial"/>
            </a:endParaRPr>
          </a:p>
        </p:txBody>
      </p:sp>
      <p:sp>
        <p:nvSpPr>
          <p:cNvPr id="79" name="Google Shape;79;p34"/>
          <p:cNvSpPr txBox="1"/>
          <p:nvPr/>
        </p:nvSpPr>
        <p:spPr>
          <a:xfrm>
            <a:off x="11429999" y="6427156"/>
            <a:ext cx="447675"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i="0" lang="sv-SE" sz="1100">
                <a:solidFill>
                  <a:srgbClr val="B4B4B4"/>
                </a:solidFill>
                <a:latin typeface="Arial"/>
                <a:ea typeface="Arial"/>
                <a:cs typeface="Arial"/>
                <a:sym typeface="Arial"/>
              </a:rPr>
              <a:t>‹#›</a:t>
            </a:fld>
            <a:endParaRPr i="0" sz="1100">
              <a:solidFill>
                <a:srgbClr val="B4B4B4"/>
              </a:solidFill>
              <a:latin typeface="Arial"/>
              <a:ea typeface="Arial"/>
              <a:cs typeface="Arial"/>
              <a:sym typeface="Arial"/>
            </a:endParaRPr>
          </a:p>
        </p:txBody>
      </p:sp>
      <p:cxnSp>
        <p:nvCxnSpPr>
          <p:cNvPr id="80" name="Google Shape;80;p34"/>
          <p:cNvCxnSpPr/>
          <p:nvPr/>
        </p:nvCxnSpPr>
        <p:spPr>
          <a:xfrm flipH="1" rot="10800000">
            <a:off x="2111613" y="6553200"/>
            <a:ext cx="9305925" cy="23811"/>
          </a:xfrm>
          <a:prstGeom prst="straightConnector1">
            <a:avLst/>
          </a:prstGeom>
          <a:noFill/>
          <a:ln cap="flat" cmpd="sng" w="9525">
            <a:solidFill>
              <a:srgbClr val="B4B4B4"/>
            </a:solidFill>
            <a:prstDash val="solid"/>
            <a:miter lim="8000"/>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18" Type="http://schemas.openxmlformats.org/officeDocument/2006/relationships/theme" Target="../theme/theme1.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5"/>
          <p:cNvSpPr txBox="1"/>
          <p:nvPr>
            <p:ph idx="1" type="body"/>
          </p:nvPr>
        </p:nvSpPr>
        <p:spPr>
          <a:xfrm>
            <a:off x="838200" y="1835149"/>
            <a:ext cx="10515600" cy="4546601"/>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100000"/>
              </a:lnSpc>
              <a:spcBef>
                <a:spcPts val="1000"/>
              </a:spcBef>
              <a:spcAft>
                <a:spcPts val="0"/>
              </a:spcAft>
              <a:buClr>
                <a:schemeClr val="accent3"/>
              </a:buClr>
              <a:buSzPts val="2400"/>
              <a:buFont typeface="Arial"/>
              <a:buChar char="•"/>
              <a:defRPr b="0" i="0" sz="2400" u="none" cap="none" strike="noStrike">
                <a:solidFill>
                  <a:schemeClr val="dk1"/>
                </a:solidFill>
                <a:latin typeface="Arial"/>
                <a:ea typeface="Arial"/>
                <a:cs typeface="Arial"/>
                <a:sym typeface="Arial"/>
              </a:defRPr>
            </a:lvl1pPr>
            <a:lvl2pPr indent="-342900" lvl="1" marL="914400" marR="0" rtl="0" algn="l">
              <a:lnSpc>
                <a:spcPct val="100000"/>
              </a:lnSpc>
              <a:spcBef>
                <a:spcPts val="500"/>
              </a:spcBef>
              <a:spcAft>
                <a:spcPts val="0"/>
              </a:spcAft>
              <a:buClr>
                <a:schemeClr val="accent3"/>
              </a:buClr>
              <a:buSzPts val="1800"/>
              <a:buFont typeface="Arial"/>
              <a:buChar char="•"/>
              <a:defRPr b="0" i="0" sz="1800" u="none" cap="none" strike="noStrike">
                <a:solidFill>
                  <a:schemeClr val="dk1"/>
                </a:solidFill>
                <a:latin typeface="Arial"/>
                <a:ea typeface="Arial"/>
                <a:cs typeface="Arial"/>
                <a:sym typeface="Arial"/>
              </a:defRPr>
            </a:lvl2pPr>
            <a:lvl3pPr indent="-317500" lvl="2" marL="1371600" marR="0" rtl="0" algn="l">
              <a:lnSpc>
                <a:spcPct val="100000"/>
              </a:lnSpc>
              <a:spcBef>
                <a:spcPts val="500"/>
              </a:spcBef>
              <a:spcAft>
                <a:spcPts val="0"/>
              </a:spcAft>
              <a:buClr>
                <a:schemeClr val="accent3"/>
              </a:buClr>
              <a:buSzPts val="1400"/>
              <a:buFont typeface="Arial"/>
              <a:buChar char="•"/>
              <a:defRPr b="0" i="0" sz="1400" u="none" cap="none" strike="noStrike">
                <a:solidFill>
                  <a:schemeClr val="dk1"/>
                </a:solidFill>
                <a:latin typeface="Arial"/>
                <a:ea typeface="Arial"/>
                <a:cs typeface="Arial"/>
                <a:sym typeface="Arial"/>
              </a:defRPr>
            </a:lvl3pPr>
            <a:lvl4pPr indent="-317500" lvl="3" marL="1828800" marR="0" rtl="0" algn="l">
              <a:lnSpc>
                <a:spcPct val="100000"/>
              </a:lnSpc>
              <a:spcBef>
                <a:spcPts val="500"/>
              </a:spcBef>
              <a:spcAft>
                <a:spcPts val="0"/>
              </a:spcAft>
              <a:buClr>
                <a:schemeClr val="accent3"/>
              </a:buClr>
              <a:buSzPts val="1400"/>
              <a:buFont typeface="Arial"/>
              <a:buChar char="•"/>
              <a:defRPr b="0" i="0" sz="1400" u="none" cap="none" strike="noStrike">
                <a:solidFill>
                  <a:schemeClr val="dk1"/>
                </a:solidFill>
                <a:latin typeface="Arial"/>
                <a:ea typeface="Arial"/>
                <a:cs typeface="Arial"/>
                <a:sym typeface="Arial"/>
              </a:defRPr>
            </a:lvl4pPr>
            <a:lvl5pPr indent="-317500" lvl="4" marL="2286000" marR="0" rtl="0" algn="l">
              <a:lnSpc>
                <a:spcPct val="100000"/>
              </a:lnSpc>
              <a:spcBef>
                <a:spcPts val="500"/>
              </a:spcBef>
              <a:spcAft>
                <a:spcPts val="0"/>
              </a:spcAft>
              <a:buClr>
                <a:schemeClr val="accent3"/>
              </a:buClr>
              <a:buSzPts val="1400"/>
              <a:buFont typeface="Arial"/>
              <a:buChar char="•"/>
              <a:defRPr b="0" i="0" sz="14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5"/>
          <p:cNvSpPr txBox="1"/>
          <p:nvPr>
            <p:ph idx="11" type="ftr"/>
          </p:nvPr>
        </p:nvSpPr>
        <p:spPr>
          <a:xfrm>
            <a:off x="838200" y="6400799"/>
            <a:ext cx="10515600" cy="32702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B8B8B"/>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researchdata.se/en/manage-data/data-containing-personal-information/handbook-data-containing-personal-information/methods/methods-for-qualitative-data"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hyperlink" Target="https://www.shopify.com/stock-photos/@matthew_henry"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
          <p:cNvSpPr txBox="1"/>
          <p:nvPr>
            <p:ph type="ctrTitle"/>
          </p:nvPr>
        </p:nvSpPr>
        <p:spPr>
          <a:xfrm>
            <a:off x="1162050" y="847726"/>
            <a:ext cx="7753350" cy="1114424"/>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Arial"/>
              <a:buNone/>
            </a:pPr>
            <a:r>
              <a:rPr lang="sv-SE"/>
              <a:t>Sensitive qualitative data and pseudonymisation</a:t>
            </a:r>
            <a:endParaRPr/>
          </a:p>
        </p:txBody>
      </p:sp>
      <p:sp>
        <p:nvSpPr>
          <p:cNvPr id="141" name="Google Shape;141;p1"/>
          <p:cNvSpPr txBox="1"/>
          <p:nvPr>
            <p:ph idx="1" type="subTitle"/>
          </p:nvPr>
        </p:nvSpPr>
        <p:spPr>
          <a:xfrm>
            <a:off x="1162050" y="2306631"/>
            <a:ext cx="5124450" cy="144509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b="1" lang="sv-SE" sz="1800"/>
              <a:t>Arin Tham Savran</a:t>
            </a:r>
            <a:endParaRPr/>
          </a:p>
          <a:p>
            <a:pPr indent="0" lvl="0" marL="0" rtl="0" algn="l">
              <a:lnSpc>
                <a:spcPct val="100000"/>
              </a:lnSpc>
              <a:spcBef>
                <a:spcPts val="1000"/>
              </a:spcBef>
              <a:spcAft>
                <a:spcPts val="0"/>
              </a:spcAft>
              <a:buSzPts val="1800"/>
              <a:buNone/>
            </a:pPr>
            <a:r>
              <a:rPr lang="sv-SE" sz="1800"/>
              <a:t>OS in the Swedish Context</a:t>
            </a:r>
            <a:endParaRPr/>
          </a:p>
          <a:p>
            <a:pPr indent="0" lvl="0" marL="0" rtl="0" algn="l">
              <a:lnSpc>
                <a:spcPct val="100000"/>
              </a:lnSpc>
              <a:spcBef>
                <a:spcPts val="1000"/>
              </a:spcBef>
              <a:spcAft>
                <a:spcPts val="0"/>
              </a:spcAft>
              <a:buSzPts val="1800"/>
              <a:buNone/>
            </a:pPr>
            <a:r>
              <a:rPr lang="sv-SE" sz="1800"/>
              <a:t>Göteborg, 2026-04-06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2. Create code/alias key</a:t>
            </a:r>
            <a:endParaRPr/>
          </a:p>
        </p:txBody>
      </p:sp>
      <p:sp>
        <p:nvSpPr>
          <p:cNvPr id="226" name="Google Shape;226;p10"/>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2400"/>
              <a:buNone/>
            </a:pPr>
            <a:r>
              <a:rPr lang="sv-SE"/>
              <a:t>Use fake names, participant ID’s, or role-based labels.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rPr lang="sv-SE"/>
              <a:t>Also, keep the key separately from the research data, stored securely, and accessible only to authorised individuals.</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000"/>
              <a:buNone/>
            </a:pPr>
            <a:r>
              <a:rPr lang="sv-SE" sz="2000"/>
              <a:t>Ex: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p:txBody>
      </p:sp>
      <p:graphicFrame>
        <p:nvGraphicFramePr>
          <p:cNvPr id="227" name="Google Shape;227;p10"/>
          <p:cNvGraphicFramePr/>
          <p:nvPr/>
        </p:nvGraphicFramePr>
        <p:xfrm>
          <a:off x="838200" y="4790211"/>
          <a:ext cx="3000000" cy="3000000"/>
        </p:xfrm>
        <a:graphic>
          <a:graphicData uri="http://schemas.openxmlformats.org/drawingml/2006/table">
            <a:tbl>
              <a:tblPr>
                <a:noFill/>
                <a:tableStyleId>{D013433E-C9B3-4FF9-8EA5-BD284B11724E}</a:tableStyleId>
              </a:tblPr>
              <a:tblGrid>
                <a:gridCol w="3505200"/>
                <a:gridCol w="3505200"/>
                <a:gridCol w="3505200"/>
              </a:tblGrid>
              <a:tr h="228600">
                <a:tc>
                  <a:txBody>
                    <a:bodyPr/>
                    <a:lstStyle/>
                    <a:p>
                      <a:pPr indent="0" lvl="0" marL="0" marR="0" rtl="0" algn="l">
                        <a:spcBef>
                          <a:spcPts val="0"/>
                        </a:spcBef>
                        <a:spcAft>
                          <a:spcPts val="0"/>
                        </a:spcAft>
                        <a:buClr>
                          <a:schemeClr val="dk1"/>
                        </a:buClr>
                        <a:buSzPts val="1800"/>
                        <a:buFont typeface="Arial"/>
                        <a:buNone/>
                      </a:pPr>
                      <a:r>
                        <a:rPr b="1" lang="sv-SE" sz="1800" u="none" cap="none" strike="noStrike"/>
                        <a:t>Participant ID</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b="1" lang="sv-SE" sz="1800" u="none" cap="none" strike="noStrike"/>
                        <a:t>Real name</a:t>
                      </a:r>
                      <a:endParaRPr b="1"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b="1" lang="sv-SE" sz="1800" u="none" cap="none" strike="noStrike"/>
                        <a:t>Contact details</a:t>
                      </a:r>
                      <a:endParaRPr b="1"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Clr>
                          <a:schemeClr val="dk1"/>
                        </a:buClr>
                        <a:buSzPts val="1800"/>
                        <a:buFont typeface="Arial"/>
                        <a:buNone/>
                      </a:pPr>
                      <a:r>
                        <a:rPr lang="sv-SE" sz="1800" u="none" cap="none" strike="noStrike"/>
                        <a:t>P001</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Jane Doe</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Email/phone</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3. Pseudonyms for roles, organisations, geographical regions</a:t>
            </a:r>
            <a:endParaRPr/>
          </a:p>
        </p:txBody>
      </p:sp>
      <p:sp>
        <p:nvSpPr>
          <p:cNvPr id="234" name="Google Shape;234;p11"/>
          <p:cNvSpPr txBox="1"/>
          <p:nvPr>
            <p:ph idx="1" type="body"/>
          </p:nvPr>
        </p:nvSpPr>
        <p:spPr>
          <a:xfrm>
            <a:off x="838200" y="2250613"/>
            <a:ext cx="10515600" cy="3864437"/>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00000"/>
              </a:lnSpc>
              <a:spcBef>
                <a:spcPts val="0"/>
              </a:spcBef>
              <a:spcAft>
                <a:spcPts val="0"/>
              </a:spcAft>
              <a:buSzPts val="2400"/>
              <a:buChar char="•"/>
            </a:pPr>
            <a:r>
              <a:rPr lang="sv-SE"/>
              <a:t>[Teacher 1]</a:t>
            </a:r>
            <a:endParaRPr/>
          </a:p>
          <a:p>
            <a:pPr indent="-228600" lvl="0" marL="228600" rtl="0" algn="l">
              <a:lnSpc>
                <a:spcPct val="100000"/>
              </a:lnSpc>
              <a:spcBef>
                <a:spcPts val="1000"/>
              </a:spcBef>
              <a:spcAft>
                <a:spcPts val="0"/>
              </a:spcAft>
              <a:buSzPts val="2400"/>
              <a:buChar char="•"/>
            </a:pPr>
            <a:r>
              <a:rPr lang="sv-SE"/>
              <a:t>[Teacher 2]</a:t>
            </a:r>
            <a:endParaRPr/>
          </a:p>
          <a:p>
            <a:pPr indent="-228600" lvl="0" marL="228600" rtl="0" algn="l">
              <a:lnSpc>
                <a:spcPct val="100000"/>
              </a:lnSpc>
              <a:spcBef>
                <a:spcPts val="1000"/>
              </a:spcBef>
              <a:spcAft>
                <a:spcPts val="0"/>
              </a:spcAft>
              <a:buSzPts val="2400"/>
              <a:buChar char="•"/>
            </a:pPr>
            <a:r>
              <a:rPr lang="sv-SE"/>
              <a:t>[School 1]</a:t>
            </a:r>
            <a:endParaRPr/>
          </a:p>
          <a:p>
            <a:pPr indent="-228600" lvl="0" marL="228600" rtl="0" algn="l">
              <a:lnSpc>
                <a:spcPct val="100000"/>
              </a:lnSpc>
              <a:spcBef>
                <a:spcPts val="1000"/>
              </a:spcBef>
              <a:spcAft>
                <a:spcPts val="0"/>
              </a:spcAft>
              <a:buSzPts val="2400"/>
              <a:buChar char="•"/>
            </a:pPr>
            <a:r>
              <a:rPr lang="sv-SE"/>
              <a:t>[School 2]</a:t>
            </a:r>
            <a:endParaRPr/>
          </a:p>
          <a:p>
            <a:pPr indent="-228600" lvl="0" marL="228600" rtl="0" algn="l">
              <a:lnSpc>
                <a:spcPct val="100000"/>
              </a:lnSpc>
              <a:spcBef>
                <a:spcPts val="1000"/>
              </a:spcBef>
              <a:spcAft>
                <a:spcPts val="0"/>
              </a:spcAft>
              <a:buSzPts val="2400"/>
              <a:buChar char="•"/>
            </a:pPr>
            <a:r>
              <a:rPr lang="sv-SE"/>
              <a:t>[Region 3]</a:t>
            </a:r>
            <a:endParaRPr/>
          </a:p>
          <a:p>
            <a:pPr indent="-228600" lvl="0" marL="228600" rtl="0" algn="l">
              <a:lnSpc>
                <a:spcPct val="100000"/>
              </a:lnSpc>
              <a:spcBef>
                <a:spcPts val="1000"/>
              </a:spcBef>
              <a:spcAft>
                <a:spcPts val="0"/>
              </a:spcAft>
              <a:buSzPts val="2400"/>
              <a:buChar char="•"/>
            </a:pPr>
            <a:r>
              <a:rPr lang="sv-SE"/>
              <a:t>[University]</a:t>
            </a:r>
            <a:endParaRPr/>
          </a:p>
          <a:p>
            <a:pPr indent="-228600" lvl="0" marL="228600" rtl="0" algn="l">
              <a:lnSpc>
                <a:spcPct val="100000"/>
              </a:lnSpc>
              <a:spcBef>
                <a:spcPts val="1000"/>
              </a:spcBef>
              <a:spcAft>
                <a:spcPts val="0"/>
              </a:spcAft>
              <a:buSzPts val="2400"/>
              <a:buChar char="•"/>
            </a:pPr>
            <a:r>
              <a:rPr lang="sv-SE"/>
              <a:t>[major newspaper]</a:t>
            </a:r>
            <a:endParaRPr/>
          </a:p>
          <a:p>
            <a:pPr indent="-228600" lvl="0" marL="228600" rtl="0" algn="l">
              <a:lnSpc>
                <a:spcPct val="100000"/>
              </a:lnSpc>
              <a:spcBef>
                <a:spcPts val="1000"/>
              </a:spcBef>
              <a:spcAft>
                <a:spcPts val="0"/>
              </a:spcAft>
              <a:buSzPts val="2400"/>
              <a:buChar char="•"/>
            </a:pPr>
            <a:r>
              <a:rPr lang="sv-SE"/>
              <a:t>[municipality]</a:t>
            </a:r>
            <a:endParaRPr/>
          </a:p>
          <a:p>
            <a:pPr indent="-76200" lvl="0" marL="22860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a:p>
            <a:pPr indent="-76200" lvl="0" marL="228600" rtl="0" algn="l">
              <a:lnSpc>
                <a:spcPct val="100000"/>
              </a:lnSpc>
              <a:spcBef>
                <a:spcPts val="1000"/>
              </a:spcBef>
              <a:spcAft>
                <a:spcPts val="0"/>
              </a:spcAft>
              <a:buSzPts val="24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0" st="0"/>
                                            </p:txEl>
                                          </p:spTgt>
                                        </p:tgtEl>
                                        <p:attrNameLst>
                                          <p:attrName>style.visibility</p:attrName>
                                        </p:attrNameLst>
                                      </p:cBhvr>
                                      <p:to>
                                        <p:strVal val="visible"/>
                                      </p:to>
                                    </p:set>
                                    <p:animEffect filter="fade" transition="in">
                                      <p:cBhvr>
                                        <p:cTn dur="500"/>
                                        <p:tgtEl>
                                          <p:spTgt spid="23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1" st="1"/>
                                            </p:txEl>
                                          </p:spTgt>
                                        </p:tgtEl>
                                        <p:attrNameLst>
                                          <p:attrName>style.visibility</p:attrName>
                                        </p:attrNameLst>
                                      </p:cBhvr>
                                      <p:to>
                                        <p:strVal val="visible"/>
                                      </p:to>
                                    </p:set>
                                    <p:animEffect filter="fade" transition="in">
                                      <p:cBhvr>
                                        <p:cTn dur="500"/>
                                        <p:tgtEl>
                                          <p:spTgt spid="23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2" st="2"/>
                                            </p:txEl>
                                          </p:spTgt>
                                        </p:tgtEl>
                                        <p:attrNameLst>
                                          <p:attrName>style.visibility</p:attrName>
                                        </p:attrNameLst>
                                      </p:cBhvr>
                                      <p:to>
                                        <p:strVal val="visible"/>
                                      </p:to>
                                    </p:set>
                                    <p:animEffect filter="fade" transition="in">
                                      <p:cBhvr>
                                        <p:cTn dur="500"/>
                                        <p:tgtEl>
                                          <p:spTgt spid="23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3" st="3"/>
                                            </p:txEl>
                                          </p:spTgt>
                                        </p:tgtEl>
                                        <p:attrNameLst>
                                          <p:attrName>style.visibility</p:attrName>
                                        </p:attrNameLst>
                                      </p:cBhvr>
                                      <p:to>
                                        <p:strVal val="visible"/>
                                      </p:to>
                                    </p:set>
                                    <p:animEffect filter="fade" transition="in">
                                      <p:cBhvr>
                                        <p:cTn dur="500"/>
                                        <p:tgtEl>
                                          <p:spTgt spid="23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4" st="4"/>
                                            </p:txEl>
                                          </p:spTgt>
                                        </p:tgtEl>
                                        <p:attrNameLst>
                                          <p:attrName>style.visibility</p:attrName>
                                        </p:attrNameLst>
                                      </p:cBhvr>
                                      <p:to>
                                        <p:strVal val="visible"/>
                                      </p:to>
                                    </p:set>
                                    <p:animEffect filter="fade" transition="in">
                                      <p:cBhvr>
                                        <p:cTn dur="500"/>
                                        <p:tgtEl>
                                          <p:spTgt spid="23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5" st="5"/>
                                            </p:txEl>
                                          </p:spTgt>
                                        </p:tgtEl>
                                        <p:attrNameLst>
                                          <p:attrName>style.visibility</p:attrName>
                                        </p:attrNameLst>
                                      </p:cBhvr>
                                      <p:to>
                                        <p:strVal val="visible"/>
                                      </p:to>
                                    </p:set>
                                    <p:animEffect filter="fade" transition="in">
                                      <p:cBhvr>
                                        <p:cTn dur="500"/>
                                        <p:tgtEl>
                                          <p:spTgt spid="23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6" st="6"/>
                                            </p:txEl>
                                          </p:spTgt>
                                        </p:tgtEl>
                                        <p:attrNameLst>
                                          <p:attrName>style.visibility</p:attrName>
                                        </p:attrNameLst>
                                      </p:cBhvr>
                                      <p:to>
                                        <p:strVal val="visible"/>
                                      </p:to>
                                    </p:set>
                                    <p:animEffect filter="fade" transition="in">
                                      <p:cBhvr>
                                        <p:cTn dur="500"/>
                                        <p:tgtEl>
                                          <p:spTgt spid="234">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7" st="7"/>
                                            </p:txEl>
                                          </p:spTgt>
                                        </p:tgtEl>
                                        <p:attrNameLst>
                                          <p:attrName>style.visibility</p:attrName>
                                        </p:attrNameLst>
                                      </p:cBhvr>
                                      <p:to>
                                        <p:strVal val="visible"/>
                                      </p:to>
                                    </p:set>
                                    <p:animEffect filter="fade" transition="in">
                                      <p:cBhvr>
                                        <p:cTn dur="500"/>
                                        <p:tgtEl>
                                          <p:spTgt spid="234">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8" st="8"/>
                                            </p:txEl>
                                          </p:spTgt>
                                        </p:tgtEl>
                                        <p:attrNameLst>
                                          <p:attrName>style.visibility</p:attrName>
                                        </p:attrNameLst>
                                      </p:cBhvr>
                                      <p:to>
                                        <p:strVal val="visible"/>
                                      </p:to>
                                    </p:set>
                                    <p:animEffect filter="fade" transition="in">
                                      <p:cBhvr>
                                        <p:cTn dur="500"/>
                                        <p:tgtEl>
                                          <p:spTgt spid="234">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9" st="9"/>
                                            </p:txEl>
                                          </p:spTgt>
                                        </p:tgtEl>
                                        <p:attrNameLst>
                                          <p:attrName>style.visibility</p:attrName>
                                        </p:attrNameLst>
                                      </p:cBhvr>
                                      <p:to>
                                        <p:strVal val="visible"/>
                                      </p:to>
                                    </p:set>
                                    <p:animEffect filter="fade" transition="in">
                                      <p:cBhvr>
                                        <p:cTn dur="500"/>
                                        <p:tgtEl>
                                          <p:spTgt spid="234">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xEl>
                                              <p:pRg end="10" st="10"/>
                                            </p:txEl>
                                          </p:spTgt>
                                        </p:tgtEl>
                                        <p:attrNameLst>
                                          <p:attrName>style.visibility</p:attrName>
                                        </p:attrNameLst>
                                      </p:cBhvr>
                                      <p:to>
                                        <p:strVal val="visible"/>
                                      </p:to>
                                    </p:set>
                                    <p:animEffect filter="fade" transition="in">
                                      <p:cBhvr>
                                        <p:cTn dur="500"/>
                                        <p:tgtEl>
                                          <p:spTgt spid="234">
                                            <p:txEl>
                                              <p:pRg end="10" st="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4. Pseudonymise places, organisations/companies, and networks</a:t>
            </a:r>
            <a:endParaRPr/>
          </a:p>
        </p:txBody>
      </p:sp>
      <p:sp>
        <p:nvSpPr>
          <p:cNvPr id="241" name="Google Shape;241;p12"/>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2400"/>
              <a:buNone/>
            </a:pPr>
            <a:r>
              <a:t/>
            </a:r>
            <a:endParaRPr/>
          </a:p>
          <a:p>
            <a:pPr indent="0" lvl="0" marL="0" rtl="0" algn="l">
              <a:lnSpc>
                <a:spcPct val="100000"/>
              </a:lnSpc>
              <a:spcBef>
                <a:spcPts val="1000"/>
              </a:spcBef>
              <a:spcAft>
                <a:spcPts val="0"/>
              </a:spcAft>
              <a:buSzPts val="2400"/>
              <a:buNone/>
            </a:pPr>
            <a:r>
              <a:rPr b="1" lang="sv-SE"/>
              <a:t>Original:</a:t>
            </a:r>
            <a:endParaRPr/>
          </a:p>
          <a:p>
            <a:pPr indent="0" lvl="0" marL="0" rtl="0" algn="l">
              <a:lnSpc>
                <a:spcPct val="100000"/>
              </a:lnSpc>
              <a:spcBef>
                <a:spcPts val="1000"/>
              </a:spcBef>
              <a:spcAft>
                <a:spcPts val="0"/>
              </a:spcAft>
              <a:buSzPts val="2400"/>
              <a:buNone/>
            </a:pPr>
            <a:r>
              <a:rPr i="1" lang="sv-SE"/>
              <a:t>“I worked at Volvo Torslanda under my foreman Anders at T3.”</a:t>
            </a:r>
            <a:endParaRPr/>
          </a:p>
          <a:p>
            <a:pPr indent="0" lvl="0" marL="0" rtl="0" algn="l">
              <a:lnSpc>
                <a:spcPct val="100000"/>
              </a:lnSpc>
              <a:spcBef>
                <a:spcPts val="1000"/>
              </a:spcBef>
              <a:spcAft>
                <a:spcPts val="0"/>
              </a:spcAft>
              <a:buSzPts val="2400"/>
              <a:buNone/>
            </a:pPr>
            <a:r>
              <a:t/>
            </a:r>
            <a:endParaRPr i="1"/>
          </a:p>
          <a:p>
            <a:pPr indent="0" lvl="0" marL="0" rtl="0" algn="l">
              <a:lnSpc>
                <a:spcPct val="100000"/>
              </a:lnSpc>
              <a:spcBef>
                <a:spcPts val="1000"/>
              </a:spcBef>
              <a:spcAft>
                <a:spcPts val="0"/>
              </a:spcAft>
              <a:buSzPts val="2400"/>
              <a:buNone/>
            </a:pPr>
            <a:r>
              <a:rPr b="1" lang="sv-SE"/>
              <a:t>Replace with something like:</a:t>
            </a:r>
            <a:endParaRPr/>
          </a:p>
          <a:p>
            <a:pPr indent="0" lvl="0" marL="0" rtl="0" algn="l">
              <a:lnSpc>
                <a:spcPct val="100000"/>
              </a:lnSpc>
              <a:spcBef>
                <a:spcPts val="1000"/>
              </a:spcBef>
              <a:spcAft>
                <a:spcPts val="0"/>
              </a:spcAft>
              <a:buSzPts val="2400"/>
              <a:buNone/>
            </a:pPr>
            <a:r>
              <a:rPr i="1" lang="sv-SE"/>
              <a:t>“I worked for a large manufacturing company in a major Swedish city under a senior manager.”</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rPr lang="sv-SE"/>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5. Modify dates</a:t>
            </a:r>
            <a:endParaRPr/>
          </a:p>
        </p:txBody>
      </p:sp>
      <p:sp>
        <p:nvSpPr>
          <p:cNvPr id="247" name="Google Shape;247;p13"/>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2400"/>
              <a:buNone/>
            </a:pPr>
            <a:r>
              <a:rPr lang="sv-SE"/>
              <a:t>Dates can be identifying, especially around incidents, complaints, hospitalisation, legal proceedings, or media-covered events.</a:t>
            </a:r>
            <a:endParaRPr/>
          </a:p>
          <a:p>
            <a:pPr indent="-76200" lvl="0" marL="22860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t/>
            </a:r>
            <a:endParaRPr/>
          </a:p>
          <a:p>
            <a:pPr indent="0" lvl="0" marL="0" rtl="0" algn="l">
              <a:lnSpc>
                <a:spcPct val="100000"/>
              </a:lnSpc>
              <a:spcBef>
                <a:spcPts val="1000"/>
              </a:spcBef>
              <a:spcAft>
                <a:spcPts val="0"/>
              </a:spcAft>
              <a:buSzPts val="2400"/>
              <a:buNone/>
            </a:pPr>
            <a:r>
              <a:rPr lang="sv-SE"/>
              <a:t>								 </a:t>
            </a:r>
            <a:endParaRPr/>
          </a:p>
          <a:p>
            <a:pPr indent="0" lvl="0" marL="0" rtl="0" algn="l">
              <a:lnSpc>
                <a:spcPct val="100000"/>
              </a:lnSpc>
              <a:spcBef>
                <a:spcPts val="1000"/>
              </a:spcBef>
              <a:spcAft>
                <a:spcPts val="0"/>
              </a:spcAft>
              <a:buSzPts val="1400"/>
              <a:buNone/>
            </a:pPr>
            <a:r>
              <a:rPr lang="sv-SE" sz="1400"/>
              <a:t>																		  Source: ChatGPT Edu</a:t>
            </a:r>
            <a:endParaRPr/>
          </a:p>
        </p:txBody>
      </p:sp>
      <p:graphicFrame>
        <p:nvGraphicFramePr>
          <p:cNvPr id="248" name="Google Shape;248;p13"/>
          <p:cNvGraphicFramePr/>
          <p:nvPr/>
        </p:nvGraphicFramePr>
        <p:xfrm>
          <a:off x="838200" y="3376930"/>
          <a:ext cx="3000000" cy="3000000"/>
        </p:xfrm>
        <a:graphic>
          <a:graphicData uri="http://schemas.openxmlformats.org/drawingml/2006/table">
            <a:tbl>
              <a:tblPr>
                <a:noFill/>
                <a:tableStyleId>{D013433E-C9B3-4FF9-8EA5-BD284B11724E}</a:tableStyleId>
              </a:tblPr>
              <a:tblGrid>
                <a:gridCol w="5257800"/>
                <a:gridCol w="5257800"/>
              </a:tblGrid>
              <a:tr h="228600">
                <a:tc>
                  <a:txBody>
                    <a:bodyPr/>
                    <a:lstStyle/>
                    <a:p>
                      <a:pPr indent="0" lvl="0" marL="0" marR="0" rtl="0" algn="l">
                        <a:spcBef>
                          <a:spcPts val="0"/>
                        </a:spcBef>
                        <a:spcAft>
                          <a:spcPts val="0"/>
                        </a:spcAft>
                        <a:buClr>
                          <a:schemeClr val="dk1"/>
                        </a:buClr>
                        <a:buSzPts val="1800"/>
                        <a:buFont typeface="Arial"/>
                        <a:buNone/>
                      </a:pPr>
                      <a:r>
                        <a:rPr b="1" lang="sv-SE" sz="1800" u="none" cap="none" strike="noStrike"/>
                        <a:t>Original</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b="1" lang="sv-SE" sz="1800" u="none" cap="none" strike="noStrike"/>
                        <a:t>Safer version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Clr>
                          <a:schemeClr val="dk1"/>
                        </a:buClr>
                        <a:buSzPts val="1800"/>
                        <a:buFont typeface="Arial"/>
                        <a:buNone/>
                      </a:pPr>
                      <a:r>
                        <a:rPr lang="sv-SE" sz="1800" u="none" cap="none" strike="noStrike"/>
                        <a:t>“on 17 September 2023”</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“in autumn 2023” or ”2023”</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Clr>
                          <a:schemeClr val="dk1"/>
                        </a:buClr>
                        <a:buSzPts val="1800"/>
                        <a:buFont typeface="Arial"/>
                        <a:buNone/>
                      </a:pPr>
                      <a:r>
                        <a:rPr lang="sv-SE" sz="1800" u="none" cap="none" strike="noStrike"/>
                        <a:t>“three days after the public inquiry”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“shortly after a major public event”</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Clr>
                          <a:schemeClr val="dk1"/>
                        </a:buClr>
                        <a:buSzPts val="1800"/>
                        <a:buFont typeface="Arial"/>
                        <a:buNone/>
                      </a:pPr>
                      <a:r>
                        <a:rPr lang="sv-SE" sz="1800" u="none" cap="none" strike="noStrike"/>
                        <a:t>“during the 2020 election campaign”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“during a national campaign period”</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0" st="0"/>
                                            </p:txEl>
                                          </p:spTgt>
                                        </p:tgtEl>
                                        <p:attrNameLst>
                                          <p:attrName>style.visibility</p:attrName>
                                        </p:attrNameLst>
                                      </p:cBhvr>
                                      <p:to>
                                        <p:strVal val="visible"/>
                                      </p:to>
                                    </p:set>
                                    <p:animEffect filter="fade" transition="in">
                                      <p:cBhvr>
                                        <p:cTn dur="500"/>
                                        <p:tgtEl>
                                          <p:spTgt spid="24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1" st="1"/>
                                            </p:txEl>
                                          </p:spTgt>
                                        </p:tgtEl>
                                        <p:attrNameLst>
                                          <p:attrName>style.visibility</p:attrName>
                                        </p:attrNameLst>
                                      </p:cBhvr>
                                      <p:to>
                                        <p:strVal val="visible"/>
                                      </p:to>
                                    </p:set>
                                    <p:animEffect filter="fade" transition="in">
                                      <p:cBhvr>
                                        <p:cTn dur="500"/>
                                        <p:tgtEl>
                                          <p:spTgt spid="24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2" st="2"/>
                                            </p:txEl>
                                          </p:spTgt>
                                        </p:tgtEl>
                                        <p:attrNameLst>
                                          <p:attrName>style.visibility</p:attrName>
                                        </p:attrNameLst>
                                      </p:cBhvr>
                                      <p:to>
                                        <p:strVal val="visible"/>
                                      </p:to>
                                    </p:set>
                                    <p:animEffect filter="fade" transition="in">
                                      <p:cBhvr>
                                        <p:cTn dur="500"/>
                                        <p:tgtEl>
                                          <p:spTgt spid="24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3" st="3"/>
                                            </p:txEl>
                                          </p:spTgt>
                                        </p:tgtEl>
                                        <p:attrNameLst>
                                          <p:attrName>style.visibility</p:attrName>
                                        </p:attrNameLst>
                                      </p:cBhvr>
                                      <p:to>
                                        <p:strVal val="visible"/>
                                      </p:to>
                                    </p:set>
                                    <p:animEffect filter="fade" transition="in">
                                      <p:cBhvr>
                                        <p:cTn dur="500"/>
                                        <p:tgtEl>
                                          <p:spTgt spid="24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4" st="4"/>
                                            </p:txEl>
                                          </p:spTgt>
                                        </p:tgtEl>
                                        <p:attrNameLst>
                                          <p:attrName>style.visibility</p:attrName>
                                        </p:attrNameLst>
                                      </p:cBhvr>
                                      <p:to>
                                        <p:strVal val="visible"/>
                                      </p:to>
                                    </p:set>
                                    <p:animEffect filter="fade" transition="in">
                                      <p:cBhvr>
                                        <p:cTn dur="500"/>
                                        <p:tgtEl>
                                          <p:spTgt spid="24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5" st="5"/>
                                            </p:txEl>
                                          </p:spTgt>
                                        </p:tgtEl>
                                        <p:attrNameLst>
                                          <p:attrName>style.visibility</p:attrName>
                                        </p:attrNameLst>
                                      </p:cBhvr>
                                      <p:to>
                                        <p:strVal val="visible"/>
                                      </p:to>
                                    </p:set>
                                    <p:animEffect filter="fade" transition="in">
                                      <p:cBhvr>
                                        <p:cTn dur="500"/>
                                        <p:tgtEl>
                                          <p:spTgt spid="24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6" st="6"/>
                                            </p:txEl>
                                          </p:spTgt>
                                        </p:tgtEl>
                                        <p:attrNameLst>
                                          <p:attrName>style.visibility</p:attrName>
                                        </p:attrNameLst>
                                      </p:cBhvr>
                                      <p:to>
                                        <p:strVal val="visible"/>
                                      </p:to>
                                    </p:set>
                                    <p:animEffect filter="fade" transition="in">
                                      <p:cBhvr>
                                        <p:cTn dur="500"/>
                                        <p:tgtEl>
                                          <p:spTgt spid="24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7" st="7"/>
                                            </p:txEl>
                                          </p:spTgt>
                                        </p:tgtEl>
                                        <p:attrNameLst>
                                          <p:attrName>style.visibility</p:attrName>
                                        </p:attrNameLst>
                                      </p:cBhvr>
                                      <p:to>
                                        <p:strVal val="visible"/>
                                      </p:to>
                                    </p:set>
                                    <p:animEffect filter="fade" transition="in">
                                      <p:cBhvr>
                                        <p:cTn dur="500"/>
                                        <p:tgtEl>
                                          <p:spTgt spid="247">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0" st="0"/>
                                            </p:txEl>
                                          </p:spTgt>
                                        </p:tgtEl>
                                        <p:attrNameLst>
                                          <p:attrName>style.visibility</p:attrName>
                                        </p:attrNameLst>
                                      </p:cBhvr>
                                      <p:to>
                                        <p:strVal val="visible"/>
                                      </p:to>
                                    </p:set>
                                    <p:animEffect filter="fade" transition="in">
                                      <p:cBhvr>
                                        <p:cTn dur="500"/>
                                        <p:tgtEl>
                                          <p:spTgt spid="24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1" st="1"/>
                                            </p:txEl>
                                          </p:spTgt>
                                        </p:tgtEl>
                                        <p:attrNameLst>
                                          <p:attrName>style.visibility</p:attrName>
                                        </p:attrNameLst>
                                      </p:cBhvr>
                                      <p:to>
                                        <p:strVal val="visible"/>
                                      </p:to>
                                    </p:set>
                                    <p:animEffect filter="fade" transition="in">
                                      <p:cBhvr>
                                        <p:cTn dur="500"/>
                                        <p:tgtEl>
                                          <p:spTgt spid="24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2" st="2"/>
                                            </p:txEl>
                                          </p:spTgt>
                                        </p:tgtEl>
                                        <p:attrNameLst>
                                          <p:attrName>style.visibility</p:attrName>
                                        </p:attrNameLst>
                                      </p:cBhvr>
                                      <p:to>
                                        <p:strVal val="visible"/>
                                      </p:to>
                                    </p:set>
                                    <p:animEffect filter="fade" transition="in">
                                      <p:cBhvr>
                                        <p:cTn dur="500"/>
                                        <p:tgtEl>
                                          <p:spTgt spid="24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3" st="3"/>
                                            </p:txEl>
                                          </p:spTgt>
                                        </p:tgtEl>
                                        <p:attrNameLst>
                                          <p:attrName>style.visibility</p:attrName>
                                        </p:attrNameLst>
                                      </p:cBhvr>
                                      <p:to>
                                        <p:strVal val="visible"/>
                                      </p:to>
                                    </p:set>
                                    <p:animEffect filter="fade" transition="in">
                                      <p:cBhvr>
                                        <p:cTn dur="500"/>
                                        <p:tgtEl>
                                          <p:spTgt spid="24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4" st="4"/>
                                            </p:txEl>
                                          </p:spTgt>
                                        </p:tgtEl>
                                        <p:attrNameLst>
                                          <p:attrName>style.visibility</p:attrName>
                                        </p:attrNameLst>
                                      </p:cBhvr>
                                      <p:to>
                                        <p:strVal val="visible"/>
                                      </p:to>
                                    </p:set>
                                    <p:animEffect filter="fade" transition="in">
                                      <p:cBhvr>
                                        <p:cTn dur="500"/>
                                        <p:tgtEl>
                                          <p:spTgt spid="24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5" st="5"/>
                                            </p:txEl>
                                          </p:spTgt>
                                        </p:tgtEl>
                                        <p:attrNameLst>
                                          <p:attrName>style.visibility</p:attrName>
                                        </p:attrNameLst>
                                      </p:cBhvr>
                                      <p:to>
                                        <p:strVal val="visible"/>
                                      </p:to>
                                    </p:set>
                                    <p:animEffect filter="fade" transition="in">
                                      <p:cBhvr>
                                        <p:cTn dur="500"/>
                                        <p:tgtEl>
                                          <p:spTgt spid="24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6" st="6"/>
                                            </p:txEl>
                                          </p:spTgt>
                                        </p:tgtEl>
                                        <p:attrNameLst>
                                          <p:attrName>style.visibility</p:attrName>
                                        </p:attrNameLst>
                                      </p:cBhvr>
                                      <p:to>
                                        <p:strVal val="visible"/>
                                      </p:to>
                                    </p:set>
                                    <p:animEffect filter="fade" transition="in">
                                      <p:cBhvr>
                                        <p:cTn dur="500"/>
                                        <p:tgtEl>
                                          <p:spTgt spid="24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7">
                                            <p:txEl>
                                              <p:pRg end="7" st="7"/>
                                            </p:txEl>
                                          </p:spTgt>
                                        </p:tgtEl>
                                        <p:attrNameLst>
                                          <p:attrName>style.visibility</p:attrName>
                                        </p:attrNameLst>
                                      </p:cBhvr>
                                      <p:to>
                                        <p:strVal val="visible"/>
                                      </p:to>
                                    </p:set>
                                    <p:animEffect filter="fade" transition="in">
                                      <p:cBhvr>
                                        <p:cTn dur="500"/>
                                        <p:tgtEl>
                                          <p:spTgt spid="247">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6. Generalise and categorise background information</a:t>
            </a:r>
            <a:endParaRPr/>
          </a:p>
        </p:txBody>
      </p:sp>
      <p:sp>
        <p:nvSpPr>
          <p:cNvPr id="255" name="Google Shape;255;p14"/>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2400"/>
              <a:buNone/>
            </a:pPr>
            <a:r>
              <a:t/>
            </a:r>
            <a:endParaRPr b="1"/>
          </a:p>
          <a:p>
            <a:pPr indent="0" lvl="0" marL="0" rtl="0" algn="l">
              <a:lnSpc>
                <a:spcPct val="100000"/>
              </a:lnSpc>
              <a:spcBef>
                <a:spcPts val="1000"/>
              </a:spcBef>
              <a:spcAft>
                <a:spcPts val="0"/>
              </a:spcAft>
              <a:buSzPts val="2400"/>
              <a:buNone/>
            </a:pPr>
            <a:r>
              <a:rPr b="1" lang="sv-SE"/>
              <a:t>Examples:</a:t>
            </a:r>
            <a:endParaRPr/>
          </a:p>
          <a:p>
            <a:pPr indent="-228600" lvl="0" marL="228600" rtl="0" algn="l">
              <a:lnSpc>
                <a:spcPct val="100000"/>
              </a:lnSpc>
              <a:spcBef>
                <a:spcPts val="1000"/>
              </a:spcBef>
              <a:spcAft>
                <a:spcPts val="0"/>
              </a:spcAft>
              <a:buSzPts val="2400"/>
              <a:buChar char="•"/>
            </a:pPr>
            <a:r>
              <a:rPr lang="sv-SE"/>
              <a:t>converting age to age brackets</a:t>
            </a:r>
            <a:endParaRPr/>
          </a:p>
          <a:p>
            <a:pPr indent="-228600" lvl="0" marL="228600" rtl="0" algn="l">
              <a:lnSpc>
                <a:spcPct val="100000"/>
              </a:lnSpc>
              <a:spcBef>
                <a:spcPts val="1000"/>
              </a:spcBef>
              <a:spcAft>
                <a:spcPts val="0"/>
              </a:spcAft>
              <a:buSzPts val="2400"/>
              <a:buChar char="•"/>
            </a:pPr>
            <a:r>
              <a:rPr lang="sv-SE"/>
              <a:t>recoding municipality into county</a:t>
            </a:r>
            <a:endParaRPr/>
          </a:p>
          <a:p>
            <a:pPr indent="-228600" lvl="0" marL="228600" rtl="0" algn="l">
              <a:lnSpc>
                <a:spcPct val="100000"/>
              </a:lnSpc>
              <a:spcBef>
                <a:spcPts val="1000"/>
              </a:spcBef>
              <a:spcAft>
                <a:spcPts val="0"/>
              </a:spcAft>
              <a:buSzPts val="2400"/>
              <a:buChar char="•"/>
            </a:pPr>
            <a:r>
              <a:rPr lang="sv-SE"/>
              <a:t>classifying income as low, medium, or high</a:t>
            </a:r>
            <a:endParaRPr/>
          </a:p>
          <a:p>
            <a:pPr indent="-228600" lvl="0" marL="228600" rtl="0" algn="l">
              <a:lnSpc>
                <a:spcPct val="100000"/>
              </a:lnSpc>
              <a:spcBef>
                <a:spcPts val="1000"/>
              </a:spcBef>
              <a:spcAft>
                <a:spcPts val="0"/>
              </a:spcAft>
              <a:buSzPts val="2400"/>
              <a:buChar char="•"/>
            </a:pPr>
            <a:r>
              <a:rPr lang="sv-SE"/>
              <a:t>recoding political affiliation as right or left</a:t>
            </a:r>
            <a:endParaRPr/>
          </a:p>
          <a:p>
            <a:pPr indent="-228600" lvl="0" marL="228600" rtl="0" algn="l">
              <a:lnSpc>
                <a:spcPct val="100000"/>
              </a:lnSpc>
              <a:spcBef>
                <a:spcPts val="1000"/>
              </a:spcBef>
              <a:spcAft>
                <a:spcPts val="0"/>
              </a:spcAft>
              <a:buSzPts val="2400"/>
              <a:buChar char="•"/>
            </a:pPr>
            <a:r>
              <a:rPr lang="sv-SE"/>
              <a:t>grouping occupation or workplace into public or private sector</a:t>
            </a:r>
            <a:endParaRPr/>
          </a:p>
          <a:p>
            <a:pPr indent="0" lvl="0" marL="0" rtl="0" algn="l">
              <a:lnSpc>
                <a:spcPct val="100000"/>
              </a:lnSpc>
              <a:spcBef>
                <a:spcPts val="1000"/>
              </a:spcBef>
              <a:spcAft>
                <a:spcPts val="0"/>
              </a:spcAft>
              <a:buSzPts val="1400"/>
              <a:buNone/>
            </a:pPr>
            <a:r>
              <a:rPr lang="sv-SE" sz="1400"/>
              <a:t>						</a:t>
            </a:r>
            <a:r>
              <a:rPr lang="sv-SE" sz="1400"/>
              <a:t>		 									</a:t>
            </a:r>
            <a:endParaRPr sz="1400"/>
          </a:p>
          <a:p>
            <a:pPr indent="457200" lvl="0" marL="7315200" rtl="0" algn="l">
              <a:lnSpc>
                <a:spcPct val="100000"/>
              </a:lnSpc>
              <a:spcBef>
                <a:spcPts val="1000"/>
              </a:spcBef>
              <a:spcAft>
                <a:spcPts val="0"/>
              </a:spcAft>
              <a:buSzPts val="1400"/>
              <a:buNone/>
            </a:pPr>
            <a:r>
              <a:rPr lang="sv-SE" sz="1400"/>
              <a:t>Source: www.researchdata.se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sv-SE"/>
              <a:t>ACTIVITY 1</a:t>
            </a:r>
            <a:endParaRPr/>
          </a:p>
        </p:txBody>
      </p:sp>
      <p:sp>
        <p:nvSpPr>
          <p:cNvPr id="262" name="Google Shape;262;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400"/>
              <a:buNone/>
            </a:pPr>
            <a:r>
              <a:rPr lang="sv-SE"/>
              <a:t>3-5 min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ACTIVITY 1: Pseudonymised examples from ChatGPT </a:t>
            </a:r>
            <a:endParaRPr/>
          </a:p>
        </p:txBody>
      </p:sp>
      <p:graphicFrame>
        <p:nvGraphicFramePr>
          <p:cNvPr id="269" name="Google Shape;269;p16"/>
          <p:cNvGraphicFramePr/>
          <p:nvPr/>
        </p:nvGraphicFramePr>
        <p:xfrm>
          <a:off x="838200" y="2086377"/>
          <a:ext cx="3000000" cy="3000000"/>
        </p:xfrm>
        <a:graphic>
          <a:graphicData uri="http://schemas.openxmlformats.org/drawingml/2006/table">
            <a:tbl>
              <a:tblPr>
                <a:noFill/>
                <a:tableStyleId>{D013433E-C9B3-4FF9-8EA5-BD284B11724E}</a:tableStyleId>
              </a:tblPr>
              <a:tblGrid>
                <a:gridCol w="5257800"/>
                <a:gridCol w="5257800"/>
              </a:tblGrid>
              <a:tr h="423750">
                <a:tc>
                  <a:txBody>
                    <a:bodyPr/>
                    <a:lstStyle/>
                    <a:p>
                      <a:pPr indent="0" lvl="0" marL="0" marR="0" rtl="0" algn="l">
                        <a:spcBef>
                          <a:spcPts val="0"/>
                        </a:spcBef>
                        <a:spcAft>
                          <a:spcPts val="0"/>
                        </a:spcAft>
                        <a:buClr>
                          <a:schemeClr val="dk1"/>
                        </a:buClr>
                        <a:buSzPts val="1800"/>
                        <a:buFont typeface="Arial"/>
                        <a:buNone/>
                      </a:pPr>
                      <a:r>
                        <a:rPr b="1" lang="sv-SE" sz="1800" u="none" cap="none" strike="noStrike"/>
                        <a:t>Original</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b="1" lang="sv-SE" sz="1800" u="none" cap="none" strike="noStrike"/>
                        <a:t>Pseudonymised</a:t>
                      </a:r>
                      <a:endParaRPr b="1"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live in Kiruna”</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am a 47-year-old neurosurgeon”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“My son attends Greenfield Primary”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started on 12 March 2024”</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1575">
                <a:tc>
                  <a:txBody>
                    <a:bodyPr/>
                    <a:lstStyle/>
                    <a:p>
                      <a:pPr indent="0" lvl="0" marL="0" marR="0" rtl="0" algn="l">
                        <a:spcBef>
                          <a:spcPts val="0"/>
                        </a:spcBef>
                        <a:spcAft>
                          <a:spcPts val="0"/>
                        </a:spcAft>
                        <a:buClr>
                          <a:schemeClr val="dk1"/>
                        </a:buClr>
                        <a:buSzPts val="1800"/>
                        <a:buFont typeface="Arial"/>
                        <a:buNone/>
                      </a:pPr>
                      <a:r>
                        <a:rPr lang="sv-SE" sz="1800" u="none" cap="none" strike="noStrike"/>
                        <a:t>“My research is on hygiene practices in post-WW2 Finland and Sweden”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1575">
                <a:tc>
                  <a:txBody>
                    <a:bodyPr/>
                    <a:lstStyle/>
                    <a:p>
                      <a:pPr indent="0" lvl="0" marL="0" marR="0" rtl="0" algn="l">
                        <a:spcBef>
                          <a:spcPts val="0"/>
                        </a:spcBef>
                        <a:spcAft>
                          <a:spcPts val="0"/>
                        </a:spcAft>
                        <a:buClr>
                          <a:schemeClr val="dk1"/>
                        </a:buClr>
                        <a:buSzPts val="1800"/>
                        <a:buFont typeface="Arial"/>
                        <a:buNone/>
                      </a:pPr>
                      <a:r>
                        <a:rPr lang="sv-SE" sz="1800" u="none" cap="none" strike="noStrike"/>
                        <a:t>“As the only Arabic-speaking pediatric nurse in town…”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descr="Free illustration: Question, Mark, Symbol, Sign, Ask - Free Image on ..." id="270" name="Google Shape;270;p16"/>
          <p:cNvPicPr preferRelativeResize="0"/>
          <p:nvPr/>
        </p:nvPicPr>
        <p:blipFill rotWithShape="1">
          <a:blip r:embed="rId3">
            <a:alphaModFix/>
          </a:blip>
          <a:srcRect b="0" l="0" r="0" t="0"/>
          <a:stretch/>
        </p:blipFill>
        <p:spPr>
          <a:xfrm>
            <a:off x="6096000" y="2611003"/>
            <a:ext cx="2232460" cy="223246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9"/>
                                        </p:tgtEl>
                                        <p:attrNameLst>
                                          <p:attrName>style.visibility</p:attrName>
                                        </p:attrNameLst>
                                      </p:cBhvr>
                                      <p:to>
                                        <p:strVal val="visible"/>
                                      </p:to>
                                    </p:set>
                                    <p:animEffect filter="fade" transition="in">
                                      <p:cBhvr>
                                        <p:cTn dur="500"/>
                                        <p:tgtEl>
                                          <p:spTgt spid="2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Pseudonymised examples from ChatGPT (cont.) </a:t>
            </a:r>
            <a:endParaRPr/>
          </a:p>
        </p:txBody>
      </p:sp>
      <p:graphicFrame>
        <p:nvGraphicFramePr>
          <p:cNvPr id="277" name="Google Shape;277;p17"/>
          <p:cNvGraphicFramePr/>
          <p:nvPr/>
        </p:nvGraphicFramePr>
        <p:xfrm>
          <a:off x="838200" y="2086377"/>
          <a:ext cx="3000000" cy="3000000"/>
        </p:xfrm>
        <a:graphic>
          <a:graphicData uri="http://schemas.openxmlformats.org/drawingml/2006/table">
            <a:tbl>
              <a:tblPr>
                <a:noFill/>
                <a:tableStyleId>{D013433E-C9B3-4FF9-8EA5-BD284B11724E}</a:tableStyleId>
              </a:tblPr>
              <a:tblGrid>
                <a:gridCol w="5257800"/>
                <a:gridCol w="5257800"/>
              </a:tblGrid>
              <a:tr h="423750">
                <a:tc>
                  <a:txBody>
                    <a:bodyPr/>
                    <a:lstStyle/>
                    <a:p>
                      <a:pPr indent="0" lvl="0" marL="0" marR="0" rtl="0" algn="l">
                        <a:spcBef>
                          <a:spcPts val="0"/>
                        </a:spcBef>
                        <a:spcAft>
                          <a:spcPts val="0"/>
                        </a:spcAft>
                        <a:buClr>
                          <a:schemeClr val="dk1"/>
                        </a:buClr>
                        <a:buSzPts val="1800"/>
                        <a:buFont typeface="Arial"/>
                        <a:buNone/>
                      </a:pPr>
                      <a:r>
                        <a:rPr b="1" lang="sv-SE" sz="1800" u="none" cap="none" strike="noStrike"/>
                        <a:t>Original</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b="1" lang="sv-SE" sz="1800" u="none" cap="none" strike="noStrike"/>
                        <a:t>Pseudonymised</a:t>
                      </a:r>
                      <a:endParaRPr b="1"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live in Kiruna”</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“I live in a small town in northern Sweden”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am a 47-year-old neurosurgeon”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“I am a mid-career specialist doctor”</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“My son attends Tullbro School”</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“My child attends a local primary school”</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3750">
                <a:tc>
                  <a:txBody>
                    <a:bodyPr/>
                    <a:lstStyle/>
                    <a:p>
                      <a:pPr indent="0" lvl="0" marL="0" marR="0" rtl="0" algn="l">
                        <a:spcBef>
                          <a:spcPts val="0"/>
                        </a:spcBef>
                        <a:spcAft>
                          <a:spcPts val="0"/>
                        </a:spcAft>
                        <a:buClr>
                          <a:schemeClr val="dk1"/>
                        </a:buClr>
                        <a:buSzPts val="1800"/>
                        <a:buFont typeface="Arial"/>
                        <a:buNone/>
                      </a:pPr>
                      <a:r>
                        <a:rPr lang="sv-SE" sz="1800" u="none" cap="none" strike="noStrike"/>
                        <a:t>“I started on 12 March 2024”</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“I started in early 2024”</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1575">
                <a:tc>
                  <a:txBody>
                    <a:bodyPr/>
                    <a:lstStyle/>
                    <a:p>
                      <a:pPr indent="0" lvl="0" marL="0" marR="0" rtl="0" algn="l">
                        <a:spcBef>
                          <a:spcPts val="0"/>
                        </a:spcBef>
                        <a:spcAft>
                          <a:spcPts val="0"/>
                        </a:spcAft>
                        <a:buClr>
                          <a:schemeClr val="dk1"/>
                        </a:buClr>
                        <a:buSzPts val="1800"/>
                        <a:buFont typeface="Arial"/>
                        <a:buNone/>
                      </a:pPr>
                      <a:r>
                        <a:rPr lang="sv-SE" sz="1800" u="none" cap="none" strike="noStrike"/>
                        <a:t>“My research is on hygiene practices in post-WW2 Finland and Sweden”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“My research is on public health practices in two Nordic countries during the mid-20th century”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1575">
                <a:tc>
                  <a:txBody>
                    <a:bodyPr/>
                    <a:lstStyle/>
                    <a:p>
                      <a:pPr indent="0" lvl="0" marL="0" marR="0" rtl="0" algn="l">
                        <a:spcBef>
                          <a:spcPts val="0"/>
                        </a:spcBef>
                        <a:spcAft>
                          <a:spcPts val="0"/>
                        </a:spcAft>
                        <a:buClr>
                          <a:schemeClr val="dk1"/>
                        </a:buClr>
                        <a:buSzPts val="1800"/>
                        <a:buFont typeface="Arial"/>
                        <a:buNone/>
                      </a:pPr>
                      <a:r>
                        <a:rPr lang="sv-SE" sz="1800" u="none" cap="none" strike="noStrike"/>
                        <a:t>“As the only Arabic-speaking pediatric nurse in town…”</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“As one of few multilingual pediatric healthcare workers in the area…”</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500"/>
                                        <p:tgtEl>
                                          <p:spTgt spid="2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Read more…</a:t>
            </a:r>
            <a:endParaRPr/>
          </a:p>
        </p:txBody>
      </p:sp>
      <p:sp>
        <p:nvSpPr>
          <p:cNvPr id="284" name="Google Shape;284;p18"/>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2400"/>
              <a:buNone/>
            </a:pPr>
            <a:r>
              <a:rPr lang="sv-SE" u="sng">
                <a:solidFill>
                  <a:schemeClr val="hlink"/>
                </a:solidFill>
                <a:hlinkClick r:id="rId3"/>
              </a:rPr>
              <a:t>https://researchdata.se/en/manage-data/data-containing-personal-information/handbook-data-containing-personal-information/methods/methods-for-qualitative-data</a:t>
            </a:r>
            <a:endParaRPr/>
          </a:p>
          <a:p>
            <a:pPr indent="-76200" lvl="0" marL="228600" rtl="0" algn="l">
              <a:lnSpc>
                <a:spcPct val="100000"/>
              </a:lnSpc>
              <a:spcBef>
                <a:spcPts val="1000"/>
              </a:spcBef>
              <a:spcAft>
                <a:spcPts val="0"/>
              </a:spcAft>
              <a:buSzPts val="2400"/>
              <a:buNone/>
            </a:pPr>
            <a:r>
              <a:t/>
            </a:r>
            <a:endParaRPr/>
          </a:p>
          <a:p>
            <a:pPr indent="-76200" lvl="0" marL="228600" rtl="0" algn="l">
              <a:lnSpc>
                <a:spcPct val="100000"/>
              </a:lnSpc>
              <a:spcBef>
                <a:spcPts val="1000"/>
              </a:spcBef>
              <a:spcAft>
                <a:spcPts val="0"/>
              </a:spcAft>
              <a:buSzPts val="24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4">
                                            <p:txEl>
                                              <p:pRg end="0" st="0"/>
                                            </p:txEl>
                                          </p:spTgt>
                                        </p:tgtEl>
                                        <p:attrNameLst>
                                          <p:attrName>style.visibility</p:attrName>
                                        </p:attrNameLst>
                                      </p:cBhvr>
                                      <p:to>
                                        <p:strVal val="visible"/>
                                      </p:to>
                                    </p:set>
                                    <p:animEffect filter="fade" transition="in">
                                      <p:cBhvr>
                                        <p:cTn dur="500"/>
                                        <p:tgtEl>
                                          <p:spTgt spid="28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4">
                                            <p:txEl>
                                              <p:pRg end="1" st="1"/>
                                            </p:txEl>
                                          </p:spTgt>
                                        </p:tgtEl>
                                        <p:attrNameLst>
                                          <p:attrName>style.visibility</p:attrName>
                                        </p:attrNameLst>
                                      </p:cBhvr>
                                      <p:to>
                                        <p:strVal val="visible"/>
                                      </p:to>
                                    </p:set>
                                    <p:animEffect filter="fade" transition="in">
                                      <p:cBhvr>
                                        <p:cTn dur="500"/>
                                        <p:tgtEl>
                                          <p:spTgt spid="28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4">
                                            <p:txEl>
                                              <p:pRg end="2" st="2"/>
                                            </p:txEl>
                                          </p:spTgt>
                                        </p:tgtEl>
                                        <p:attrNameLst>
                                          <p:attrName>style.visibility</p:attrName>
                                        </p:attrNameLst>
                                      </p:cBhvr>
                                      <p:to>
                                        <p:strVal val="visible"/>
                                      </p:to>
                                    </p:set>
                                    <p:animEffect filter="fade" transition="in">
                                      <p:cBhvr>
                                        <p:cTn dur="500"/>
                                        <p:tgtEl>
                                          <p:spTgt spid="284">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sv-SE"/>
              <a:t>ACTIVITY 2</a:t>
            </a:r>
            <a:endParaRPr/>
          </a:p>
        </p:txBody>
      </p:sp>
      <p:sp>
        <p:nvSpPr>
          <p:cNvPr id="290" name="Google Shape;290;p1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400"/>
              <a:buNone/>
            </a:pPr>
            <a:r>
              <a:rPr lang="sv-SE"/>
              <a:t>10 min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Arial"/>
              <a:buNone/>
            </a:pPr>
            <a:r>
              <a:rPr lang="sv-SE"/>
              <a:t>Session plan</a:t>
            </a:r>
            <a:endParaRPr/>
          </a:p>
        </p:txBody>
      </p:sp>
      <p:sp>
        <p:nvSpPr>
          <p:cNvPr id="148" name="Google Shape;148;p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600"/>
              <a:buNone/>
            </a:pPr>
            <a:r>
              <a:t/>
            </a:r>
            <a:endParaRPr/>
          </a:p>
        </p:txBody>
      </p:sp>
      <p:grpSp>
        <p:nvGrpSpPr>
          <p:cNvPr id="149" name="Google Shape;149;p2"/>
          <p:cNvGrpSpPr/>
          <p:nvPr/>
        </p:nvGrpSpPr>
        <p:grpSpPr>
          <a:xfrm>
            <a:off x="5183188" y="988019"/>
            <a:ext cx="6172199" cy="4872435"/>
            <a:chOff x="0" y="594"/>
            <a:chExt cx="6172199" cy="4872435"/>
          </a:xfrm>
        </p:grpSpPr>
        <p:cxnSp>
          <p:nvCxnSpPr>
            <p:cNvPr id="150" name="Google Shape;150;p2"/>
            <p:cNvCxnSpPr/>
            <p:nvPr/>
          </p:nvCxnSpPr>
          <p:spPr>
            <a:xfrm>
              <a:off x="0" y="594"/>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51" name="Google Shape;151;p2"/>
            <p:cNvSpPr/>
            <p:nvPr/>
          </p:nvSpPr>
          <p:spPr>
            <a:xfrm>
              <a:off x="0" y="594"/>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
            <p:cNvSpPr txBox="1"/>
            <p:nvPr/>
          </p:nvSpPr>
          <p:spPr>
            <a:xfrm>
              <a:off x="0" y="594"/>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15:00 – 15:10	Welcome</a:t>
              </a:r>
              <a:endParaRPr/>
            </a:p>
          </p:txBody>
        </p:sp>
        <p:cxnSp>
          <p:nvCxnSpPr>
            <p:cNvPr id="153" name="Google Shape;153;p2"/>
            <p:cNvCxnSpPr/>
            <p:nvPr/>
          </p:nvCxnSpPr>
          <p:spPr>
            <a:xfrm>
              <a:off x="0" y="696657"/>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54" name="Google Shape;154;p2"/>
            <p:cNvSpPr/>
            <p:nvPr/>
          </p:nvSpPr>
          <p:spPr>
            <a:xfrm>
              <a:off x="0" y="696657"/>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
            <p:cNvSpPr txBox="1"/>
            <p:nvPr/>
          </p:nvSpPr>
          <p:spPr>
            <a:xfrm>
              <a:off x="0" y="696657"/>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15:10 – 15:40	Presentation</a:t>
              </a:r>
              <a:endParaRPr/>
            </a:p>
          </p:txBody>
        </p:sp>
        <p:cxnSp>
          <p:nvCxnSpPr>
            <p:cNvPr id="156" name="Google Shape;156;p2"/>
            <p:cNvCxnSpPr/>
            <p:nvPr/>
          </p:nvCxnSpPr>
          <p:spPr>
            <a:xfrm>
              <a:off x="0" y="1392719"/>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57" name="Google Shape;157;p2"/>
            <p:cNvSpPr/>
            <p:nvPr/>
          </p:nvSpPr>
          <p:spPr>
            <a:xfrm>
              <a:off x="0" y="1392719"/>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
            <p:cNvSpPr txBox="1"/>
            <p:nvPr/>
          </p:nvSpPr>
          <p:spPr>
            <a:xfrm>
              <a:off x="0" y="1392719"/>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15:45 – 15:50	Activity 1</a:t>
              </a:r>
              <a:endParaRPr/>
            </a:p>
          </p:txBody>
        </p:sp>
        <p:cxnSp>
          <p:nvCxnSpPr>
            <p:cNvPr id="159" name="Google Shape;159;p2"/>
            <p:cNvCxnSpPr/>
            <p:nvPr/>
          </p:nvCxnSpPr>
          <p:spPr>
            <a:xfrm>
              <a:off x="0" y="2088781"/>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60" name="Google Shape;160;p2"/>
            <p:cNvSpPr/>
            <p:nvPr/>
          </p:nvSpPr>
          <p:spPr>
            <a:xfrm>
              <a:off x="0" y="2088781"/>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2"/>
            <p:cNvSpPr txBox="1"/>
            <p:nvPr/>
          </p:nvSpPr>
          <p:spPr>
            <a:xfrm>
              <a:off x="0" y="2088781"/>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15:50 – 16:00	Presentation continues</a:t>
              </a:r>
              <a:endParaRPr/>
            </a:p>
          </p:txBody>
        </p:sp>
        <p:cxnSp>
          <p:nvCxnSpPr>
            <p:cNvPr id="162" name="Google Shape;162;p2"/>
            <p:cNvCxnSpPr/>
            <p:nvPr/>
          </p:nvCxnSpPr>
          <p:spPr>
            <a:xfrm>
              <a:off x="0" y="2784843"/>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63" name="Google Shape;163;p2"/>
            <p:cNvSpPr/>
            <p:nvPr/>
          </p:nvSpPr>
          <p:spPr>
            <a:xfrm>
              <a:off x="0" y="2784843"/>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
            <p:cNvSpPr txBox="1"/>
            <p:nvPr/>
          </p:nvSpPr>
          <p:spPr>
            <a:xfrm>
              <a:off x="0" y="2784843"/>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16:00 – 16:10	Activity 2</a:t>
              </a:r>
              <a:endParaRPr/>
            </a:p>
          </p:txBody>
        </p:sp>
        <p:cxnSp>
          <p:nvCxnSpPr>
            <p:cNvPr id="165" name="Google Shape;165;p2"/>
            <p:cNvCxnSpPr/>
            <p:nvPr/>
          </p:nvCxnSpPr>
          <p:spPr>
            <a:xfrm>
              <a:off x="0" y="3480905"/>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66" name="Google Shape;166;p2"/>
            <p:cNvSpPr/>
            <p:nvPr/>
          </p:nvSpPr>
          <p:spPr>
            <a:xfrm>
              <a:off x="0" y="3480905"/>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2"/>
            <p:cNvSpPr txBox="1"/>
            <p:nvPr/>
          </p:nvSpPr>
          <p:spPr>
            <a:xfrm>
              <a:off x="0" y="3480905"/>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16:10 – 16:20	Class discussion</a:t>
              </a:r>
              <a:endParaRPr/>
            </a:p>
          </p:txBody>
        </p:sp>
        <p:cxnSp>
          <p:nvCxnSpPr>
            <p:cNvPr id="168" name="Google Shape;168;p2"/>
            <p:cNvCxnSpPr/>
            <p:nvPr/>
          </p:nvCxnSpPr>
          <p:spPr>
            <a:xfrm>
              <a:off x="0" y="4176967"/>
              <a:ext cx="6172199" cy="0"/>
            </a:xfrm>
            <a:prstGeom prst="straightConnector1">
              <a:avLst/>
            </a:prstGeom>
            <a:solidFill>
              <a:srgbClr val="639DD1"/>
            </a:solidFill>
            <a:ln cap="flat" cmpd="sng" w="12700">
              <a:solidFill>
                <a:srgbClr val="639DD1"/>
              </a:solidFill>
              <a:prstDash val="solid"/>
              <a:miter lim="8000"/>
              <a:headEnd len="sm" w="sm" type="none"/>
              <a:tailEnd len="sm" w="sm" type="none"/>
            </a:ln>
          </p:spPr>
        </p:cxnSp>
        <p:sp>
          <p:nvSpPr>
            <p:cNvPr id="169" name="Google Shape;169;p2"/>
            <p:cNvSpPr/>
            <p:nvPr/>
          </p:nvSpPr>
          <p:spPr>
            <a:xfrm>
              <a:off x="0" y="4176967"/>
              <a:ext cx="6172199" cy="696062"/>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2"/>
            <p:cNvSpPr txBox="1"/>
            <p:nvPr/>
          </p:nvSpPr>
          <p:spPr>
            <a:xfrm>
              <a:off x="0" y="4176967"/>
              <a:ext cx="6172199" cy="696062"/>
            </a:xfrm>
            <a:prstGeom prst="rect">
              <a:avLst/>
            </a:prstGeom>
            <a:noFill/>
            <a:ln>
              <a:noFill/>
            </a:ln>
          </p:spPr>
          <p:txBody>
            <a:bodyPr anchorCtr="0" anchor="t" bIns="102850" lIns="102850" spcFirstLastPara="1" rIns="102850" wrap="square" tIns="102850">
              <a:noAutofit/>
            </a:bodyPr>
            <a:lstStyle/>
            <a:p>
              <a:pPr indent="0" lvl="0" marL="0" marR="0" rtl="0" algn="l">
                <a:lnSpc>
                  <a:spcPct val="90000"/>
                </a:lnSpc>
                <a:spcBef>
                  <a:spcPts val="0"/>
                </a:spcBef>
                <a:spcAft>
                  <a:spcPts val="0"/>
                </a:spcAft>
                <a:buClr>
                  <a:schemeClr val="dk1"/>
                </a:buClr>
                <a:buSzPts val="2700"/>
                <a:buFont typeface="Arial"/>
                <a:buNone/>
              </a:pPr>
              <a:r>
                <a:rPr lang="sv-SE" sz="2700">
                  <a:solidFill>
                    <a:schemeClr val="dk1"/>
                  </a:solidFill>
                  <a:latin typeface="Arial"/>
                  <a:ea typeface="Arial"/>
                  <a:cs typeface="Arial"/>
                  <a:sym typeface="Arial"/>
                </a:rPr>
                <a:t>16:20 – 16:30	Presentation finishes </a:t>
              </a:r>
              <a:endParaRPr/>
            </a:p>
          </p:txBody>
        </p:sp>
      </p:grpSp>
      <p:pic>
        <p:nvPicPr>
          <p:cNvPr descr="team brainstorm, modern, kontorsfoto, företag, kontor, vänner, möten ..." id="171" name="Google Shape;171;p2"/>
          <p:cNvPicPr preferRelativeResize="0"/>
          <p:nvPr/>
        </p:nvPicPr>
        <p:blipFill rotWithShape="1">
          <a:blip r:embed="rId3">
            <a:alphaModFix/>
          </a:blip>
          <a:srcRect b="0" l="0" r="0" t="0"/>
          <a:stretch/>
        </p:blipFill>
        <p:spPr>
          <a:xfrm>
            <a:off x="604919" y="2156346"/>
            <a:ext cx="4319517" cy="2879677"/>
          </a:xfrm>
          <a:prstGeom prst="rect">
            <a:avLst/>
          </a:prstGeom>
          <a:noFill/>
          <a:ln>
            <a:noFill/>
          </a:ln>
        </p:spPr>
      </p:pic>
      <p:sp>
        <p:nvSpPr>
          <p:cNvPr id="172" name="Google Shape;172;p2"/>
          <p:cNvSpPr txBox="1"/>
          <p:nvPr/>
        </p:nvSpPr>
        <p:spPr>
          <a:xfrm>
            <a:off x="3333936" y="4820579"/>
            <a:ext cx="159050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sv-SE" sz="800" u="sng">
                <a:solidFill>
                  <a:schemeClr val="accent4"/>
                </a:solidFill>
                <a:latin typeface="Arial"/>
                <a:ea typeface="Arial"/>
                <a:cs typeface="Arial"/>
                <a:sym typeface="Arial"/>
                <a:hlinkClick r:id="rId4">
                  <a:extLst>
                    <a:ext uri="{A12FA001-AC4F-418D-AE19-62706E023703}">
                      <ahyp:hlinkClr val="tx"/>
                    </a:ext>
                  </a:extLst>
                </a:hlinkClick>
              </a:rPr>
              <a:t>Photo Matthew Henry</a:t>
            </a:r>
            <a:r>
              <a:rPr lang="sv-SE" sz="800" u="sng">
                <a:solidFill>
                  <a:schemeClr val="accent4"/>
                </a:solidFill>
                <a:latin typeface="Arial"/>
                <a:ea typeface="Arial"/>
                <a:cs typeface="Arial"/>
                <a:sym typeface="Arial"/>
              </a:rPr>
              <a:t> on Burst</a:t>
            </a:r>
            <a:endParaRPr sz="800">
              <a:solidFill>
                <a:schemeClr val="accent4"/>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2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sv-SE"/>
              <a:t>CLASS DISCUSSION</a:t>
            </a:r>
            <a:endParaRPr/>
          </a:p>
        </p:txBody>
      </p:sp>
      <p:sp>
        <p:nvSpPr>
          <p:cNvPr id="296" name="Google Shape;296;p2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400"/>
              <a:buNone/>
            </a:pPr>
            <a:r>
              <a:rPr lang="sv-SE"/>
              <a:t>10 min</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Also, to think about…</a:t>
            </a:r>
            <a:endParaRPr/>
          </a:p>
        </p:txBody>
      </p:sp>
      <p:sp>
        <p:nvSpPr>
          <p:cNvPr id="303" name="Google Shape;303;p21"/>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Square [brackets] for substitutions </a:t>
            </a:r>
            <a:endParaRPr/>
          </a:p>
          <a:p>
            <a:pPr indent="-228600" lvl="0" marL="228600" rtl="0" algn="l">
              <a:lnSpc>
                <a:spcPct val="100000"/>
              </a:lnSpc>
              <a:spcBef>
                <a:spcPts val="1000"/>
              </a:spcBef>
              <a:spcAft>
                <a:spcPts val="0"/>
              </a:spcAft>
              <a:buSzPts val="2400"/>
              <a:buChar char="•"/>
            </a:pPr>
            <a:r>
              <a:rPr lang="sv-SE"/>
              <a:t>Double-check masking function you use</a:t>
            </a:r>
            <a:endParaRPr/>
          </a:p>
          <a:p>
            <a:pPr indent="-228600" lvl="0" marL="228600" rtl="0" algn="l">
              <a:lnSpc>
                <a:spcPct val="100000"/>
              </a:lnSpc>
              <a:spcBef>
                <a:spcPts val="1000"/>
              </a:spcBef>
              <a:spcAft>
                <a:spcPts val="0"/>
              </a:spcAft>
              <a:buSzPts val="2400"/>
              <a:buChar char="•"/>
            </a:pPr>
            <a:r>
              <a:rPr lang="sv-SE"/>
              <a:t>Save in PDF/A format  </a:t>
            </a:r>
            <a:endParaRPr/>
          </a:p>
          <a:p>
            <a:pPr indent="-228600" lvl="0" marL="228600" rtl="0" algn="l">
              <a:lnSpc>
                <a:spcPct val="100000"/>
              </a:lnSpc>
              <a:spcBef>
                <a:spcPts val="1000"/>
              </a:spcBef>
              <a:spcAft>
                <a:spcPts val="0"/>
              </a:spcAft>
              <a:buSzPts val="2400"/>
              <a:buChar char="•"/>
            </a:pPr>
            <a:r>
              <a:rPr lang="sv-SE"/>
              <a:t>Editable and machine-readable version, such as UTF-8 TXT, DOCX/ODT, or XML, might be relevant, depending on type of research as well as repository requirements</a:t>
            </a:r>
            <a:endParaRPr/>
          </a:p>
          <a:p>
            <a:pPr indent="-228600" lvl="0" marL="228600" rtl="0" algn="l">
              <a:lnSpc>
                <a:spcPct val="100000"/>
              </a:lnSpc>
              <a:spcBef>
                <a:spcPts val="1000"/>
              </a:spcBef>
              <a:spcAft>
                <a:spcPts val="0"/>
              </a:spcAft>
              <a:buSzPts val="2400"/>
              <a:buChar char="•"/>
            </a:pPr>
            <a:r>
              <a:rPr lang="sv-SE"/>
              <a:t>Before depositing, check for identifiers outside the visible transcript text (next slide)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graphicFrame>
        <p:nvGraphicFramePr>
          <p:cNvPr id="309" name="Google Shape;309;p22"/>
          <p:cNvGraphicFramePr/>
          <p:nvPr/>
        </p:nvGraphicFramePr>
        <p:xfrm>
          <a:off x="838200" y="1160060"/>
          <a:ext cx="3000000" cy="3000000"/>
        </p:xfrm>
        <a:graphic>
          <a:graphicData uri="http://schemas.openxmlformats.org/drawingml/2006/table">
            <a:tbl>
              <a:tblPr>
                <a:noFill/>
                <a:tableStyleId>{D013433E-C9B3-4FF9-8EA5-BD284B11724E}</a:tableStyleId>
              </a:tblPr>
              <a:tblGrid>
                <a:gridCol w="4030025"/>
                <a:gridCol w="6485575"/>
              </a:tblGrid>
              <a:tr h="450925">
                <a:tc>
                  <a:txBody>
                    <a:bodyPr/>
                    <a:lstStyle/>
                    <a:p>
                      <a:pPr indent="0" lvl="0" marL="0" marR="0" rtl="0" algn="l">
                        <a:spcBef>
                          <a:spcPts val="0"/>
                        </a:spcBef>
                        <a:spcAft>
                          <a:spcPts val="0"/>
                        </a:spcAft>
                        <a:buClr>
                          <a:srgbClr val="234E78"/>
                        </a:buClr>
                        <a:buSzPts val="2000"/>
                        <a:buFont typeface="Arial"/>
                        <a:buNone/>
                      </a:pPr>
                      <a:r>
                        <a:rPr b="1" lang="sv-SE" sz="2000" u="none" cap="none" strike="noStrike">
                          <a:solidFill>
                            <a:srgbClr val="234E78"/>
                          </a:solidFill>
                        </a:rPr>
                        <a:t>Risk area</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rgbClr val="234E78"/>
                        </a:buClr>
                        <a:buSzPts val="2000"/>
                        <a:buFont typeface="Arial"/>
                        <a:buNone/>
                      </a:pPr>
                      <a:r>
                        <a:rPr b="1" lang="sv-SE" sz="2000" u="none" cap="none" strike="noStrike">
                          <a:solidFill>
                            <a:srgbClr val="234E78"/>
                          </a:solidFill>
                        </a:rPr>
                        <a:t>What to check</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89100">
                <a:tc>
                  <a:txBody>
                    <a:bodyPr/>
                    <a:lstStyle/>
                    <a:p>
                      <a:pPr indent="0" lvl="0" marL="0" marR="0" rtl="0" algn="l">
                        <a:spcBef>
                          <a:spcPts val="0"/>
                        </a:spcBef>
                        <a:spcAft>
                          <a:spcPts val="0"/>
                        </a:spcAft>
                        <a:buClr>
                          <a:schemeClr val="dk1"/>
                        </a:buClr>
                        <a:buSzPts val="1800"/>
                        <a:buFont typeface="Arial"/>
                        <a:buNone/>
                      </a:pPr>
                      <a:r>
                        <a:rPr b="1" lang="sv-SE" sz="1800" u="none" cap="none" strike="noStrike"/>
                        <a:t>File metadata</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Author name, institution, path names, creation history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50925">
                <a:tc>
                  <a:txBody>
                    <a:bodyPr/>
                    <a:lstStyle/>
                    <a:p>
                      <a:pPr indent="0" lvl="0" marL="0" marR="0" rtl="0" algn="l">
                        <a:spcBef>
                          <a:spcPts val="0"/>
                        </a:spcBef>
                        <a:spcAft>
                          <a:spcPts val="0"/>
                        </a:spcAft>
                        <a:buClr>
                          <a:schemeClr val="dk1"/>
                        </a:buClr>
                        <a:buSzPts val="1800"/>
                        <a:buFont typeface="Arial"/>
                        <a:buNone/>
                      </a:pPr>
                      <a:r>
                        <a:rPr b="1" lang="sv-SE" sz="1800" u="none" cap="none" strike="noStrike"/>
                        <a:t>Track changes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Deleted names or places may remain recoverable</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50925">
                <a:tc>
                  <a:txBody>
                    <a:bodyPr/>
                    <a:lstStyle/>
                    <a:p>
                      <a:pPr indent="0" lvl="0" marL="0" marR="0" rtl="0" algn="l">
                        <a:spcBef>
                          <a:spcPts val="0"/>
                        </a:spcBef>
                        <a:spcAft>
                          <a:spcPts val="0"/>
                        </a:spcAft>
                        <a:buClr>
                          <a:schemeClr val="dk1"/>
                        </a:buClr>
                        <a:buSzPts val="1800"/>
                        <a:buFont typeface="Arial"/>
                        <a:buNone/>
                      </a:pPr>
                      <a:r>
                        <a:rPr b="1" lang="sv-SE" sz="1800" u="none" cap="none" strike="noStrike"/>
                        <a:t>Comments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Researcher notes may contain real identities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50925">
                <a:tc>
                  <a:txBody>
                    <a:bodyPr/>
                    <a:lstStyle/>
                    <a:p>
                      <a:pPr indent="0" lvl="0" marL="0" marR="0" rtl="0" algn="l">
                        <a:spcBef>
                          <a:spcPts val="0"/>
                        </a:spcBef>
                        <a:spcAft>
                          <a:spcPts val="0"/>
                        </a:spcAft>
                        <a:buClr>
                          <a:schemeClr val="dk1"/>
                        </a:buClr>
                        <a:buSzPts val="1800"/>
                        <a:buFont typeface="Arial"/>
                        <a:buNone/>
                      </a:pPr>
                      <a:r>
                        <a:rPr b="1" lang="sv-SE" sz="1800" u="none" cap="none" strike="noStrike"/>
                        <a:t>Embedded objects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Images, audio clips, linked files, spreadsheets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89100">
                <a:tc>
                  <a:txBody>
                    <a:bodyPr/>
                    <a:lstStyle/>
                    <a:p>
                      <a:pPr indent="0" lvl="0" marL="0" marR="0" rtl="0" algn="l">
                        <a:spcBef>
                          <a:spcPts val="0"/>
                        </a:spcBef>
                        <a:spcAft>
                          <a:spcPts val="0"/>
                        </a:spcAft>
                        <a:buClr>
                          <a:schemeClr val="dk1"/>
                        </a:buClr>
                        <a:buSzPts val="1800"/>
                        <a:buFont typeface="Arial"/>
                        <a:buNone/>
                      </a:pPr>
                      <a:r>
                        <a:rPr b="1" lang="sv-SE" sz="1800" u="none" cap="none" strike="noStrike"/>
                        <a:t>File names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Avoid </a:t>
                      </a:r>
                      <a:r>
                        <a:rPr lang="sv-SE" sz="1800" u="none" cap="none" strike="noStrike">
                          <a:latin typeface="Courier New"/>
                          <a:ea typeface="Courier New"/>
                          <a:cs typeface="Courier New"/>
                          <a:sym typeface="Courier New"/>
                        </a:rPr>
                        <a:t>Interview_Anders_Andersson_2024.docx</a:t>
                      </a:r>
                      <a:r>
                        <a:rPr lang="sv-SE" sz="1800" u="none" cap="none" strike="noStrike"/>
                        <a:t>; use </a:t>
                      </a:r>
                      <a:r>
                        <a:rPr lang="sv-SE" sz="1800" u="none" cap="none" strike="noStrike">
                          <a:latin typeface="Courier New"/>
                          <a:ea typeface="Courier New"/>
                          <a:cs typeface="Courier New"/>
                          <a:sym typeface="Courier New"/>
                        </a:rPr>
                        <a:t>P01_transcript.docx</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89100">
                <a:tc>
                  <a:txBody>
                    <a:bodyPr/>
                    <a:lstStyle/>
                    <a:p>
                      <a:pPr indent="0" lvl="0" marL="0" marR="0" rtl="0" algn="l">
                        <a:spcBef>
                          <a:spcPts val="0"/>
                        </a:spcBef>
                        <a:spcAft>
                          <a:spcPts val="0"/>
                        </a:spcAft>
                        <a:buClr>
                          <a:schemeClr val="dk1"/>
                        </a:buClr>
                        <a:buSzPts val="1800"/>
                        <a:buFont typeface="Arial"/>
                        <a:buNone/>
                      </a:pPr>
                      <a:r>
                        <a:rPr b="1" lang="sv-SE" sz="1800" u="none" cap="none" strike="noStrike"/>
                        <a:t>PDF redactions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Do not just draw black boxes over text; use proper redaction/export workflows</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89100">
                <a:tc>
                  <a:txBody>
                    <a:bodyPr/>
                    <a:lstStyle/>
                    <a:p>
                      <a:pPr indent="0" lvl="0" marL="0" marR="0" rtl="0" algn="l">
                        <a:spcBef>
                          <a:spcPts val="0"/>
                        </a:spcBef>
                        <a:spcAft>
                          <a:spcPts val="0"/>
                        </a:spcAft>
                        <a:buClr>
                          <a:schemeClr val="dk1"/>
                        </a:buClr>
                        <a:buSzPts val="1800"/>
                        <a:buFont typeface="Arial"/>
                        <a:buNone/>
                      </a:pPr>
                      <a:r>
                        <a:rPr b="1" lang="sv-SE" sz="1800" u="none" cap="none" strike="noStrike"/>
                        <a:t>Audio/video transcripts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Clr>
                          <a:schemeClr val="dk1"/>
                        </a:buClr>
                        <a:buSzPts val="1800"/>
                        <a:buFont typeface="Arial"/>
                        <a:buNone/>
                      </a:pPr>
                      <a:r>
                        <a:rPr lang="sv-SE" sz="1800" u="none" cap="none" strike="noStrike"/>
                        <a:t>Check timestamps and speaker labels for identifiers</a:t>
                      </a:r>
                      <a:endParaRPr sz="18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23"/>
          <p:cNvSpPr txBox="1"/>
          <p:nvPr>
            <p:ph idx="1" type="body"/>
          </p:nvPr>
        </p:nvSpPr>
        <p:spPr>
          <a:xfrm>
            <a:off x="838200" y="1847850"/>
            <a:ext cx="10515600" cy="4552949"/>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Was there anything that I didn’t cover? Or didn’t cover enough?</a:t>
            </a:r>
            <a:endParaRPr/>
          </a:p>
        </p:txBody>
      </p:sp>
      <p:sp>
        <p:nvSpPr>
          <p:cNvPr id="315" name="Google Shape;315;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Questions?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4">
                                            <p:txEl>
                                              <p:pRg end="0" st="0"/>
                                            </p:txEl>
                                          </p:spTgt>
                                        </p:tgtEl>
                                        <p:attrNameLst>
                                          <p:attrName>style.visibility</p:attrName>
                                        </p:attrNameLst>
                                      </p:cBhvr>
                                      <p:to>
                                        <p:strVal val="visible"/>
                                      </p:to>
                                    </p:set>
                                    <p:animEffect filter="fade" transition="in">
                                      <p:cBhvr>
                                        <p:cTn dur="500"/>
                                        <p:tgtEl>
                                          <p:spTgt spid="314">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24"/>
          <p:cNvSpPr txBox="1"/>
          <p:nvPr>
            <p:ph type="title"/>
          </p:nvPr>
        </p:nvSpPr>
        <p:spPr>
          <a:xfrm>
            <a:off x="7890933" y="2048725"/>
            <a:ext cx="3152516" cy="153267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Arial"/>
              <a:buNone/>
            </a:pPr>
            <a:r>
              <a:rPr lang="sv-SE"/>
              <a:t>Thanks for listening</a:t>
            </a:r>
            <a:endParaRPr/>
          </a:p>
        </p:txBody>
      </p:sp>
      <p:sp>
        <p:nvSpPr>
          <p:cNvPr id="321" name="Google Shape;321;p24"/>
          <p:cNvSpPr txBox="1"/>
          <p:nvPr>
            <p:ph idx="1" type="body"/>
          </p:nvPr>
        </p:nvSpPr>
        <p:spPr>
          <a:xfrm>
            <a:off x="7890933" y="3815005"/>
            <a:ext cx="2917093" cy="5512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rPr lang="sv-SE"/>
              <a:t>Arin Tham Savran</a:t>
            </a:r>
            <a:endParaRPr/>
          </a:p>
        </p:txBody>
      </p:sp>
      <p:sp>
        <p:nvSpPr>
          <p:cNvPr id="322" name="Google Shape;322;p24"/>
          <p:cNvSpPr txBox="1"/>
          <p:nvPr>
            <p:ph idx="2" type="body"/>
          </p:nvPr>
        </p:nvSpPr>
        <p:spPr>
          <a:xfrm>
            <a:off x="7890933" y="4370841"/>
            <a:ext cx="2917093" cy="438434"/>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000"/>
              <a:buNone/>
            </a:pPr>
            <a:r>
              <a:rPr lang="sv-SE"/>
              <a:t>arin.tham@snd.se</a:t>
            </a:r>
            <a:endParaRPr/>
          </a:p>
        </p:txBody>
      </p:sp>
      <p:sp>
        <p:nvSpPr>
          <p:cNvPr id="323" name="Google Shape;323;p24"/>
          <p:cNvSpPr txBox="1"/>
          <p:nvPr>
            <p:ph idx="3" type="body"/>
          </p:nvPr>
        </p:nvSpPr>
        <p:spPr>
          <a:xfrm>
            <a:off x="7890933" y="4809275"/>
            <a:ext cx="2917093" cy="3524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000"/>
              <a:buNone/>
            </a:pPr>
            <a:r>
              <a:rPr lang="sv-SE"/>
              <a:t>www.researchdata.se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Types of qualitative ”sensitive data collection”</a:t>
            </a:r>
            <a:endParaRPr/>
          </a:p>
        </p:txBody>
      </p:sp>
      <p:sp>
        <p:nvSpPr>
          <p:cNvPr id="178" name="Google Shape;178;p3"/>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In-depth interviews</a:t>
            </a:r>
            <a:endParaRPr/>
          </a:p>
          <a:p>
            <a:pPr indent="-228600" lvl="0" marL="228600" rtl="0" algn="l">
              <a:lnSpc>
                <a:spcPct val="100000"/>
              </a:lnSpc>
              <a:spcBef>
                <a:spcPts val="1000"/>
              </a:spcBef>
              <a:spcAft>
                <a:spcPts val="0"/>
              </a:spcAft>
              <a:buSzPts val="2400"/>
              <a:buChar char="•"/>
            </a:pPr>
            <a:r>
              <a:rPr lang="sv-SE"/>
              <a:t>Focus groups</a:t>
            </a:r>
            <a:endParaRPr/>
          </a:p>
          <a:p>
            <a:pPr indent="-228600" lvl="0" marL="228600" rtl="0" algn="l">
              <a:lnSpc>
                <a:spcPct val="100000"/>
              </a:lnSpc>
              <a:spcBef>
                <a:spcPts val="1000"/>
              </a:spcBef>
              <a:spcAft>
                <a:spcPts val="0"/>
              </a:spcAft>
              <a:buSzPts val="2400"/>
              <a:buChar char="•"/>
            </a:pPr>
            <a:r>
              <a:rPr lang="sv-SE"/>
              <a:t>Observations</a:t>
            </a:r>
            <a:endParaRPr/>
          </a:p>
          <a:p>
            <a:pPr indent="-228600" lvl="0" marL="228600" rtl="0" algn="l">
              <a:lnSpc>
                <a:spcPct val="100000"/>
              </a:lnSpc>
              <a:spcBef>
                <a:spcPts val="1000"/>
              </a:spcBef>
              <a:spcAft>
                <a:spcPts val="0"/>
              </a:spcAft>
              <a:buSzPts val="2400"/>
              <a:buChar char="•"/>
            </a:pPr>
            <a:r>
              <a:rPr lang="sv-SE"/>
              <a:t>Field notes</a:t>
            </a:r>
            <a:endParaRPr/>
          </a:p>
          <a:p>
            <a:pPr indent="-228600" lvl="0" marL="228600" rtl="0" algn="l">
              <a:lnSpc>
                <a:spcPct val="100000"/>
              </a:lnSpc>
              <a:spcBef>
                <a:spcPts val="1000"/>
              </a:spcBef>
              <a:spcAft>
                <a:spcPts val="0"/>
              </a:spcAft>
              <a:buSzPts val="2400"/>
              <a:buChar char="•"/>
            </a:pPr>
            <a:r>
              <a:rPr lang="sv-SE"/>
              <a:t>Diaries/journals</a:t>
            </a:r>
            <a:endParaRPr/>
          </a:p>
          <a:p>
            <a:pPr indent="-228600" lvl="0" marL="228600" rtl="0" algn="l">
              <a:lnSpc>
                <a:spcPct val="100000"/>
              </a:lnSpc>
              <a:spcBef>
                <a:spcPts val="1000"/>
              </a:spcBef>
              <a:spcAft>
                <a:spcPts val="0"/>
              </a:spcAft>
              <a:buSzPts val="2400"/>
              <a:buChar char="•"/>
            </a:pPr>
            <a:r>
              <a:rPr lang="sv-SE"/>
              <a:t>Audio, video, photo elicitation </a:t>
            </a:r>
            <a:endParaRPr/>
          </a:p>
          <a:p>
            <a:pPr indent="-228600" lvl="0" marL="228600" rtl="0" algn="l">
              <a:lnSpc>
                <a:spcPct val="100000"/>
              </a:lnSpc>
              <a:spcBef>
                <a:spcPts val="1000"/>
              </a:spcBef>
              <a:spcAft>
                <a:spcPts val="0"/>
              </a:spcAft>
              <a:buSzPts val="2400"/>
              <a:buChar char="•"/>
            </a:pPr>
            <a:r>
              <a:rPr lang="sv-SE"/>
              <a:t>Online forum or social media analysis</a:t>
            </a:r>
            <a:endParaRPr/>
          </a:p>
          <a:p>
            <a:pPr indent="-228600" lvl="0" marL="228600" rtl="0" algn="l">
              <a:lnSpc>
                <a:spcPct val="100000"/>
              </a:lnSpc>
              <a:spcBef>
                <a:spcPts val="1000"/>
              </a:spcBef>
              <a:spcAft>
                <a:spcPts val="0"/>
              </a:spcAft>
              <a:buSzPts val="2400"/>
              <a:buChar char="•"/>
            </a:pPr>
            <a:r>
              <a:rPr lang="sv-SE"/>
              <a:t>Open-ended questionnaries or surveys </a:t>
            </a:r>
            <a:endParaRPr/>
          </a:p>
          <a:p>
            <a:pPr indent="-228600" lvl="0" marL="228600" rtl="0" algn="l">
              <a:lnSpc>
                <a:spcPct val="100000"/>
              </a:lnSpc>
              <a:spcBef>
                <a:spcPts val="1000"/>
              </a:spcBef>
              <a:spcAft>
                <a:spcPts val="0"/>
              </a:spcAft>
              <a:buSzPts val="2400"/>
              <a:buChar char="•"/>
            </a:pPr>
            <a:r>
              <a:rPr lang="sv-SE"/>
              <a:t>Document analysis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0" st="0"/>
                                            </p:txEl>
                                          </p:spTgt>
                                        </p:tgtEl>
                                        <p:attrNameLst>
                                          <p:attrName>style.visibility</p:attrName>
                                        </p:attrNameLst>
                                      </p:cBhvr>
                                      <p:to>
                                        <p:strVal val="visible"/>
                                      </p:to>
                                    </p:set>
                                    <p:animEffect filter="fade" transition="in">
                                      <p:cBhvr>
                                        <p:cTn dur="500"/>
                                        <p:tgtEl>
                                          <p:spTgt spid="17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1" st="1"/>
                                            </p:txEl>
                                          </p:spTgt>
                                        </p:tgtEl>
                                        <p:attrNameLst>
                                          <p:attrName>style.visibility</p:attrName>
                                        </p:attrNameLst>
                                      </p:cBhvr>
                                      <p:to>
                                        <p:strVal val="visible"/>
                                      </p:to>
                                    </p:set>
                                    <p:animEffect filter="fade" transition="in">
                                      <p:cBhvr>
                                        <p:cTn dur="500"/>
                                        <p:tgtEl>
                                          <p:spTgt spid="17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2" st="2"/>
                                            </p:txEl>
                                          </p:spTgt>
                                        </p:tgtEl>
                                        <p:attrNameLst>
                                          <p:attrName>style.visibility</p:attrName>
                                        </p:attrNameLst>
                                      </p:cBhvr>
                                      <p:to>
                                        <p:strVal val="visible"/>
                                      </p:to>
                                    </p:set>
                                    <p:animEffect filter="fade" transition="in">
                                      <p:cBhvr>
                                        <p:cTn dur="500"/>
                                        <p:tgtEl>
                                          <p:spTgt spid="17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3" st="3"/>
                                            </p:txEl>
                                          </p:spTgt>
                                        </p:tgtEl>
                                        <p:attrNameLst>
                                          <p:attrName>style.visibility</p:attrName>
                                        </p:attrNameLst>
                                      </p:cBhvr>
                                      <p:to>
                                        <p:strVal val="visible"/>
                                      </p:to>
                                    </p:set>
                                    <p:animEffect filter="fade" transition="in">
                                      <p:cBhvr>
                                        <p:cTn dur="500"/>
                                        <p:tgtEl>
                                          <p:spTgt spid="17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4" st="4"/>
                                            </p:txEl>
                                          </p:spTgt>
                                        </p:tgtEl>
                                        <p:attrNameLst>
                                          <p:attrName>style.visibility</p:attrName>
                                        </p:attrNameLst>
                                      </p:cBhvr>
                                      <p:to>
                                        <p:strVal val="visible"/>
                                      </p:to>
                                    </p:set>
                                    <p:animEffect filter="fade" transition="in">
                                      <p:cBhvr>
                                        <p:cTn dur="500"/>
                                        <p:tgtEl>
                                          <p:spTgt spid="17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5" st="5"/>
                                            </p:txEl>
                                          </p:spTgt>
                                        </p:tgtEl>
                                        <p:attrNameLst>
                                          <p:attrName>style.visibility</p:attrName>
                                        </p:attrNameLst>
                                      </p:cBhvr>
                                      <p:to>
                                        <p:strVal val="visible"/>
                                      </p:to>
                                    </p:set>
                                    <p:animEffect filter="fade" transition="in">
                                      <p:cBhvr>
                                        <p:cTn dur="500"/>
                                        <p:tgtEl>
                                          <p:spTgt spid="17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6" st="6"/>
                                            </p:txEl>
                                          </p:spTgt>
                                        </p:tgtEl>
                                        <p:attrNameLst>
                                          <p:attrName>style.visibility</p:attrName>
                                        </p:attrNameLst>
                                      </p:cBhvr>
                                      <p:to>
                                        <p:strVal val="visible"/>
                                      </p:to>
                                    </p:set>
                                    <p:animEffect filter="fade" transition="in">
                                      <p:cBhvr>
                                        <p:cTn dur="500"/>
                                        <p:tgtEl>
                                          <p:spTgt spid="17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7" st="7"/>
                                            </p:txEl>
                                          </p:spTgt>
                                        </p:tgtEl>
                                        <p:attrNameLst>
                                          <p:attrName>style.visibility</p:attrName>
                                        </p:attrNameLst>
                                      </p:cBhvr>
                                      <p:to>
                                        <p:strVal val="visible"/>
                                      </p:to>
                                    </p:set>
                                    <p:animEffect filter="fade" transition="in">
                                      <p:cBhvr>
                                        <p:cTn dur="500"/>
                                        <p:tgtEl>
                                          <p:spTgt spid="178">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xEl>
                                              <p:pRg end="8" st="8"/>
                                            </p:txEl>
                                          </p:spTgt>
                                        </p:tgtEl>
                                        <p:attrNameLst>
                                          <p:attrName>style.visibility</p:attrName>
                                        </p:attrNameLst>
                                      </p:cBhvr>
                                      <p:to>
                                        <p:strVal val="visible"/>
                                      </p:to>
                                    </p:set>
                                    <p:animEffect filter="fade" transition="in">
                                      <p:cBhvr>
                                        <p:cTn dur="500"/>
                                        <p:tgtEl>
                                          <p:spTgt spid="178">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Sensitive data</a:t>
            </a:r>
            <a:endParaRPr/>
          </a:p>
        </p:txBody>
      </p:sp>
      <p:sp>
        <p:nvSpPr>
          <p:cNvPr id="184" name="Google Shape;184;p4"/>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b="1" lang="sv-SE"/>
              <a:t>Personal information: </a:t>
            </a:r>
            <a:r>
              <a:rPr i="1" lang="sv-SE"/>
              <a:t>ethnicity, political opinion, union membership, religious and philosophical beliefs, health &amp; sexual orientation, genetic info, biometrical info </a:t>
            </a:r>
            <a:endParaRPr/>
          </a:p>
          <a:p>
            <a:pPr indent="0" lvl="0" marL="0" rtl="0" algn="l">
              <a:lnSpc>
                <a:spcPct val="100000"/>
              </a:lnSpc>
              <a:spcBef>
                <a:spcPts val="1000"/>
              </a:spcBef>
              <a:spcAft>
                <a:spcPts val="0"/>
              </a:spcAft>
              <a:buSzPts val="2400"/>
              <a:buNone/>
            </a:pPr>
            <a:r>
              <a:t/>
            </a:r>
            <a:endParaRPr i="1"/>
          </a:p>
          <a:p>
            <a:pPr indent="-228600" lvl="0" marL="228600" rtl="0" algn="l">
              <a:lnSpc>
                <a:spcPct val="100000"/>
              </a:lnSpc>
              <a:spcBef>
                <a:spcPts val="1000"/>
              </a:spcBef>
              <a:spcAft>
                <a:spcPts val="0"/>
              </a:spcAft>
              <a:buSzPts val="2400"/>
              <a:buChar char="•"/>
            </a:pPr>
            <a:r>
              <a:rPr lang="sv-SE"/>
              <a:t>But also other details ex. </a:t>
            </a:r>
            <a:r>
              <a:rPr i="1" lang="sv-SE"/>
              <a:t>criminal history &amp; sanctions record, and financial info </a:t>
            </a:r>
            <a:endParaRPr/>
          </a:p>
          <a:p>
            <a:pPr indent="0" lvl="0" marL="0" rtl="0" algn="l">
              <a:lnSpc>
                <a:spcPct val="100000"/>
              </a:lnSpc>
              <a:spcBef>
                <a:spcPts val="1000"/>
              </a:spcBef>
              <a:spcAft>
                <a:spcPts val="0"/>
              </a:spcAft>
              <a:buSzPts val="2400"/>
              <a:buNone/>
            </a:pPr>
            <a:r>
              <a:t/>
            </a:r>
            <a:endParaRPr i="1"/>
          </a:p>
          <a:p>
            <a:pPr indent="-228600" lvl="0" marL="228600" rtl="0" algn="l">
              <a:lnSpc>
                <a:spcPct val="100000"/>
              </a:lnSpc>
              <a:spcBef>
                <a:spcPts val="1000"/>
              </a:spcBef>
              <a:spcAft>
                <a:spcPts val="0"/>
              </a:spcAft>
              <a:buSzPts val="2400"/>
              <a:buChar char="•"/>
            </a:pPr>
            <a:r>
              <a:rPr b="1" lang="sv-SE"/>
              <a:t>Geographical location </a:t>
            </a:r>
            <a:r>
              <a:rPr lang="sv-SE"/>
              <a:t>of humans, animals, a physical site/entity</a:t>
            </a:r>
            <a:endParaRPr/>
          </a:p>
          <a:p>
            <a:pPr indent="0" lvl="0" marL="0" rtl="0" algn="l">
              <a:lnSpc>
                <a:spcPct val="100000"/>
              </a:lnSpc>
              <a:spcBef>
                <a:spcPts val="1000"/>
              </a:spcBef>
              <a:spcAft>
                <a:spcPts val="0"/>
              </a:spcAft>
              <a:buSzPts val="2400"/>
              <a:buNone/>
            </a:pPr>
            <a:r>
              <a:t/>
            </a:r>
            <a:endParaRPr/>
          </a:p>
          <a:p>
            <a:pPr indent="-228600" lvl="0" marL="228600" rtl="0" algn="l">
              <a:lnSpc>
                <a:spcPct val="100000"/>
              </a:lnSpc>
              <a:spcBef>
                <a:spcPts val="1000"/>
              </a:spcBef>
              <a:spcAft>
                <a:spcPts val="0"/>
              </a:spcAft>
              <a:buSzPts val="2400"/>
              <a:buChar char="•"/>
            </a:pPr>
            <a:r>
              <a:rPr lang="sv-SE"/>
              <a:t>And probably some more…</a:t>
            </a:r>
            <a:endParaRPr/>
          </a:p>
          <a:p>
            <a:pPr indent="-76200" lvl="0" marL="228600" rtl="0" algn="l">
              <a:lnSpc>
                <a:spcPct val="100000"/>
              </a:lnSpc>
              <a:spcBef>
                <a:spcPts val="1000"/>
              </a:spcBef>
              <a:spcAft>
                <a:spcPts val="0"/>
              </a:spcAft>
              <a:buSzPts val="24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GDPR </a:t>
            </a:r>
            <a:r>
              <a:rPr lang="sv-SE" sz="3200"/>
              <a:t>(Dataskyddsförordningen)</a:t>
            </a:r>
            <a:endParaRPr/>
          </a:p>
        </p:txBody>
      </p:sp>
      <p:sp>
        <p:nvSpPr>
          <p:cNvPr id="191" name="Google Shape;191;p5"/>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Appropriate measures must be taken to protect sensitive information…</a:t>
            </a:r>
            <a:endParaRPr/>
          </a:p>
          <a:p>
            <a:pPr indent="-180975" lvl="1" marL="447675" rtl="0" algn="l">
              <a:lnSpc>
                <a:spcPct val="100000"/>
              </a:lnSpc>
              <a:spcBef>
                <a:spcPts val="500"/>
              </a:spcBef>
              <a:spcAft>
                <a:spcPts val="0"/>
              </a:spcAft>
              <a:buSzPts val="1800"/>
              <a:buChar char="•"/>
            </a:pPr>
            <a:r>
              <a:rPr b="1" lang="sv-SE"/>
              <a:t>Pseudonymising </a:t>
            </a:r>
            <a:r>
              <a:rPr lang="sv-SE"/>
              <a:t>or</a:t>
            </a:r>
            <a:r>
              <a:rPr b="1" lang="sv-SE"/>
              <a:t> anonymising </a:t>
            </a:r>
            <a:r>
              <a:rPr lang="sv-SE"/>
              <a:t>are important tools </a:t>
            </a:r>
            <a:endParaRPr/>
          </a:p>
          <a:p>
            <a:pPr indent="0" lvl="1" marL="266700" rtl="0" algn="l">
              <a:lnSpc>
                <a:spcPct val="100000"/>
              </a:lnSpc>
              <a:spcBef>
                <a:spcPts val="500"/>
              </a:spcBef>
              <a:spcAft>
                <a:spcPts val="0"/>
              </a:spcAft>
              <a:buSzPts val="1800"/>
              <a:buNone/>
            </a:pPr>
            <a:r>
              <a:t/>
            </a:r>
            <a:endParaRPr/>
          </a:p>
          <a:p>
            <a:pPr indent="-228600" lvl="0" marL="228600" rtl="0" algn="l">
              <a:lnSpc>
                <a:spcPct val="100000"/>
              </a:lnSpc>
              <a:spcBef>
                <a:spcPts val="1000"/>
              </a:spcBef>
              <a:spcAft>
                <a:spcPts val="0"/>
              </a:spcAft>
              <a:buSzPts val="2400"/>
              <a:buChar char="•"/>
            </a:pPr>
            <a:r>
              <a:rPr lang="sv-SE"/>
              <a:t>All research data must be stored securely (during and after project finishes) using technical and organisational measures </a:t>
            </a:r>
            <a:endParaRPr/>
          </a:p>
          <a:p>
            <a:pPr indent="-180975" lvl="1" marL="447675" rtl="0" algn="l">
              <a:lnSpc>
                <a:spcPct val="100000"/>
              </a:lnSpc>
              <a:spcBef>
                <a:spcPts val="500"/>
              </a:spcBef>
              <a:spcAft>
                <a:spcPts val="0"/>
              </a:spcAft>
              <a:buSzPts val="1800"/>
              <a:buChar char="•"/>
            </a:pPr>
            <a:r>
              <a:rPr lang="sv-SE"/>
              <a:t>University Data Office, IT, and Archive services usually help with this</a:t>
            </a:r>
            <a:endParaRPr/>
          </a:p>
          <a:p>
            <a:pPr indent="0" lvl="1" marL="266700" rtl="0" algn="l">
              <a:lnSpc>
                <a:spcPct val="100000"/>
              </a:lnSpc>
              <a:spcBef>
                <a:spcPts val="500"/>
              </a:spcBef>
              <a:spcAft>
                <a:spcPts val="0"/>
              </a:spcAft>
              <a:buSzPts val="1800"/>
              <a:buNone/>
            </a:pPr>
            <a:r>
              <a:t/>
            </a:r>
            <a:endParaRPr/>
          </a:p>
          <a:p>
            <a:pPr indent="-228600" lvl="0" marL="228600" rtl="0" algn="l">
              <a:lnSpc>
                <a:spcPct val="100000"/>
              </a:lnSpc>
              <a:spcBef>
                <a:spcPts val="1000"/>
              </a:spcBef>
              <a:spcAft>
                <a:spcPts val="0"/>
              </a:spcAft>
              <a:buSzPts val="2400"/>
              <a:buChar char="•"/>
            </a:pPr>
            <a:r>
              <a:rPr lang="sv-SE"/>
              <a:t>Remember to ask for help if you don’t know how!</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1">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Pseudonymisation &amp; Anonymisation: </a:t>
            </a:r>
            <a:br>
              <a:rPr lang="sv-SE"/>
            </a:br>
            <a:r>
              <a:rPr lang="sv-SE"/>
              <a:t>In a nutshell</a:t>
            </a:r>
            <a:endParaRPr/>
          </a:p>
        </p:txBody>
      </p:sp>
      <p:sp>
        <p:nvSpPr>
          <p:cNvPr id="198" name="Google Shape;198;p6"/>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Create codes or aliases</a:t>
            </a:r>
            <a:endParaRPr/>
          </a:p>
          <a:p>
            <a:pPr indent="0" lvl="0" marL="0" rtl="0" algn="l">
              <a:lnSpc>
                <a:spcPct val="100000"/>
              </a:lnSpc>
              <a:spcBef>
                <a:spcPts val="1000"/>
              </a:spcBef>
              <a:spcAft>
                <a:spcPts val="0"/>
              </a:spcAft>
              <a:buSzPts val="2400"/>
              <a:buNone/>
            </a:pPr>
            <a:r>
              <a:t/>
            </a:r>
            <a:endParaRPr/>
          </a:p>
          <a:p>
            <a:pPr indent="-228600" lvl="0" marL="228600" rtl="0" algn="l">
              <a:lnSpc>
                <a:spcPct val="100000"/>
              </a:lnSpc>
              <a:spcBef>
                <a:spcPts val="1000"/>
              </a:spcBef>
              <a:spcAft>
                <a:spcPts val="0"/>
              </a:spcAft>
              <a:buSzPts val="2400"/>
              <a:buChar char="•"/>
            </a:pPr>
            <a:r>
              <a:rPr lang="sv-SE"/>
              <a:t>Use a code key or log</a:t>
            </a:r>
            <a:endParaRPr/>
          </a:p>
          <a:p>
            <a:pPr indent="0" lvl="0" marL="0" rtl="0" algn="l">
              <a:lnSpc>
                <a:spcPct val="100000"/>
              </a:lnSpc>
              <a:spcBef>
                <a:spcPts val="1000"/>
              </a:spcBef>
              <a:spcAft>
                <a:spcPts val="0"/>
              </a:spcAft>
              <a:buSzPts val="2400"/>
              <a:buNone/>
            </a:pPr>
            <a:r>
              <a:t/>
            </a:r>
            <a:endParaRPr/>
          </a:p>
          <a:p>
            <a:pPr indent="-228600" lvl="0" marL="228600" rtl="0" algn="l">
              <a:lnSpc>
                <a:spcPct val="100000"/>
              </a:lnSpc>
              <a:spcBef>
                <a:spcPts val="1000"/>
              </a:spcBef>
              <a:spcAft>
                <a:spcPts val="0"/>
              </a:spcAft>
              <a:buSzPts val="2400"/>
              <a:buChar char="•"/>
            </a:pPr>
            <a:r>
              <a:rPr lang="sv-SE"/>
              <a:t>Subject to GDPR as long as the code key exists </a:t>
            </a:r>
            <a:endParaRPr/>
          </a:p>
          <a:p>
            <a:pPr indent="0" lvl="0" marL="0" rtl="0" algn="l">
              <a:lnSpc>
                <a:spcPct val="100000"/>
              </a:lnSpc>
              <a:spcBef>
                <a:spcPts val="1000"/>
              </a:spcBef>
              <a:spcAft>
                <a:spcPts val="0"/>
              </a:spcAft>
              <a:buSzPts val="2400"/>
              <a:buNone/>
            </a:pPr>
            <a:r>
              <a:t/>
            </a:r>
            <a:endParaRPr/>
          </a:p>
          <a:p>
            <a:pPr indent="-228600" lvl="0" marL="228600" rtl="0" algn="l">
              <a:lnSpc>
                <a:spcPct val="100000"/>
              </a:lnSpc>
              <a:spcBef>
                <a:spcPts val="1000"/>
              </a:spcBef>
              <a:spcAft>
                <a:spcPts val="0"/>
              </a:spcAft>
              <a:buSzPts val="2400"/>
              <a:buChar char="•"/>
            </a:pPr>
            <a:r>
              <a:rPr lang="sv-SE"/>
              <a:t>If code key is deleted, data is anonymised and GDPR not applicable. </a:t>
            </a:r>
            <a:r>
              <a:rPr i="1" lang="sv-SE"/>
              <a:t>But…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Here’s the thing though…</a:t>
            </a:r>
            <a:endParaRPr/>
          </a:p>
        </p:txBody>
      </p:sp>
      <p:sp>
        <p:nvSpPr>
          <p:cNvPr id="205" name="Google Shape;205;p7"/>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3200"/>
              <a:buChar char="•"/>
            </a:pPr>
            <a:r>
              <a:rPr lang="sv-SE" sz="3200"/>
              <a:t>Swedish Archive's Act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xEl>
                                              <p:pRg end="0" st="0"/>
                                            </p:txEl>
                                          </p:spTgt>
                                        </p:tgtEl>
                                        <p:attrNameLst>
                                          <p:attrName>style.visibility</p:attrName>
                                        </p:attrNameLst>
                                      </p:cBhvr>
                                      <p:to>
                                        <p:strVal val="visible"/>
                                      </p:to>
                                    </p:set>
                                    <p:animEffect filter="fade" transition="in">
                                      <p:cBhvr>
                                        <p:cTn dur="500"/>
                                        <p:tgtEl>
                                          <p:spTgt spid="205">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Arial"/>
              <a:buNone/>
            </a:pPr>
            <a:r>
              <a:rPr lang="sv-SE"/>
              <a:t>RE-IDENTIFICATION </a:t>
            </a:r>
            <a:br>
              <a:rPr lang="sv-SE"/>
            </a:br>
            <a:r>
              <a:rPr lang="sv-SE"/>
              <a:t>Indirect identifiers and background variables</a:t>
            </a:r>
            <a:endParaRPr/>
          </a:p>
        </p:txBody>
      </p:sp>
      <p:sp>
        <p:nvSpPr>
          <p:cNvPr id="212" name="Google Shape;212;p8"/>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400"/>
              <a:buChar char="•"/>
            </a:pPr>
            <a:r>
              <a:rPr lang="sv-SE"/>
              <a:t>Gender</a:t>
            </a:r>
            <a:endParaRPr/>
          </a:p>
          <a:p>
            <a:pPr indent="-228600" lvl="0" marL="228600" rtl="0" algn="l">
              <a:lnSpc>
                <a:spcPct val="100000"/>
              </a:lnSpc>
              <a:spcBef>
                <a:spcPts val="1000"/>
              </a:spcBef>
              <a:spcAft>
                <a:spcPts val="0"/>
              </a:spcAft>
              <a:buSzPts val="2400"/>
              <a:buChar char="•"/>
            </a:pPr>
            <a:r>
              <a:rPr lang="sv-SE"/>
              <a:t>Age</a:t>
            </a:r>
            <a:endParaRPr/>
          </a:p>
          <a:p>
            <a:pPr indent="-228600" lvl="0" marL="228600" rtl="0" algn="l">
              <a:lnSpc>
                <a:spcPct val="100000"/>
              </a:lnSpc>
              <a:spcBef>
                <a:spcPts val="1000"/>
              </a:spcBef>
              <a:spcAft>
                <a:spcPts val="0"/>
              </a:spcAft>
              <a:buSzPts val="2400"/>
              <a:buChar char="•"/>
            </a:pPr>
            <a:r>
              <a:rPr lang="sv-SE"/>
              <a:t>Income</a:t>
            </a:r>
            <a:endParaRPr/>
          </a:p>
          <a:p>
            <a:pPr indent="-228600" lvl="0" marL="228600" rtl="0" algn="l">
              <a:lnSpc>
                <a:spcPct val="100000"/>
              </a:lnSpc>
              <a:spcBef>
                <a:spcPts val="1000"/>
              </a:spcBef>
              <a:spcAft>
                <a:spcPts val="0"/>
              </a:spcAft>
              <a:buSzPts val="2400"/>
              <a:buChar char="•"/>
            </a:pPr>
            <a:r>
              <a:rPr lang="sv-SE"/>
              <a:t>Occupation</a:t>
            </a:r>
            <a:endParaRPr/>
          </a:p>
          <a:p>
            <a:pPr indent="-228600" lvl="0" marL="228600" rtl="0" algn="l">
              <a:lnSpc>
                <a:spcPct val="100000"/>
              </a:lnSpc>
              <a:spcBef>
                <a:spcPts val="1000"/>
              </a:spcBef>
              <a:spcAft>
                <a:spcPts val="0"/>
              </a:spcAft>
              <a:buSzPts val="2400"/>
              <a:buChar char="•"/>
            </a:pPr>
            <a:r>
              <a:rPr lang="sv-SE"/>
              <a:t>Municipality of residence</a:t>
            </a:r>
            <a:endParaRPr/>
          </a:p>
          <a:p>
            <a:pPr indent="-228600" lvl="0" marL="228600" rtl="0" algn="l">
              <a:lnSpc>
                <a:spcPct val="100000"/>
              </a:lnSpc>
              <a:spcBef>
                <a:spcPts val="1000"/>
              </a:spcBef>
              <a:spcAft>
                <a:spcPts val="0"/>
              </a:spcAft>
              <a:buSzPts val="2400"/>
              <a:buChar char="•"/>
            </a:pPr>
            <a:r>
              <a:rPr lang="sv-SE">
                <a:solidFill>
                  <a:srgbClr val="234E78"/>
                </a:solidFill>
              </a:rPr>
              <a:t>And so forth…</a:t>
            </a:r>
            <a:endParaRPr/>
          </a:p>
          <a:p>
            <a:pPr indent="-76200" lvl="0" marL="228600" rtl="0" algn="l">
              <a:lnSpc>
                <a:spcPct val="100000"/>
              </a:lnSpc>
              <a:spcBef>
                <a:spcPts val="1000"/>
              </a:spcBef>
              <a:spcAft>
                <a:spcPts val="0"/>
              </a:spcAft>
              <a:buSzPts val="2400"/>
              <a:buNone/>
            </a:pPr>
            <a:r>
              <a:t/>
            </a:r>
            <a:endParaRPr/>
          </a:p>
          <a:p>
            <a:pPr indent="-76200" lvl="0" marL="228600" rtl="0" algn="l">
              <a:lnSpc>
                <a:spcPct val="100000"/>
              </a:lnSpc>
              <a:spcBef>
                <a:spcPts val="1000"/>
              </a:spcBef>
              <a:spcAft>
                <a:spcPts val="0"/>
              </a:spcAft>
              <a:buSzPts val="24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Arial"/>
              <a:buNone/>
            </a:pPr>
            <a:r>
              <a:rPr lang="sv-SE"/>
              <a:t>1. Remove the ”obvious” and generalise identifying details </a:t>
            </a:r>
            <a:endParaRPr/>
          </a:p>
        </p:txBody>
      </p:sp>
      <p:sp>
        <p:nvSpPr>
          <p:cNvPr id="219" name="Google Shape;219;p9"/>
          <p:cNvSpPr txBox="1"/>
          <p:nvPr>
            <p:ph idx="1" type="body"/>
          </p:nvPr>
        </p:nvSpPr>
        <p:spPr>
          <a:xfrm>
            <a:off x="838200" y="1850563"/>
            <a:ext cx="10515600" cy="4565651"/>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00000"/>
              </a:lnSpc>
              <a:spcBef>
                <a:spcPts val="0"/>
              </a:spcBef>
              <a:spcAft>
                <a:spcPts val="0"/>
              </a:spcAft>
              <a:buSzPts val="2400"/>
              <a:buChar char="•"/>
            </a:pPr>
            <a:r>
              <a:rPr lang="sv-SE" u="sng"/>
              <a:t>Removing or masking</a:t>
            </a:r>
            <a:r>
              <a:rPr lang="sv-SE"/>
              <a:t>: </a:t>
            </a:r>
            <a:br>
              <a:rPr lang="sv-SE"/>
            </a:br>
            <a:r>
              <a:rPr lang="sv-SE"/>
              <a:t>”Hello, my name is Anders Andersson!” → ”Hello, my name is </a:t>
            </a:r>
            <a:r>
              <a:rPr lang="sv-SE">
                <a:highlight>
                  <a:srgbClr val="000000"/>
                </a:highlight>
              </a:rPr>
              <a:t>Anders Andersson</a:t>
            </a:r>
            <a:r>
              <a:rPr lang="sv-SE"/>
              <a:t>!”  </a:t>
            </a:r>
            <a:endParaRPr/>
          </a:p>
          <a:p>
            <a:pPr indent="-228600" lvl="0" marL="228600" rtl="0" algn="l">
              <a:lnSpc>
                <a:spcPct val="100000"/>
              </a:lnSpc>
              <a:spcBef>
                <a:spcPts val="1000"/>
              </a:spcBef>
              <a:spcAft>
                <a:spcPts val="0"/>
              </a:spcAft>
              <a:buSzPts val="2400"/>
              <a:buChar char="•"/>
            </a:pPr>
            <a:r>
              <a:rPr lang="sv-SE" u="sng"/>
              <a:t>Generalising</a:t>
            </a:r>
            <a:r>
              <a:rPr lang="sv-SE"/>
              <a:t>: </a:t>
            </a:r>
            <a:br>
              <a:rPr lang="sv-SE"/>
            </a:br>
            <a:r>
              <a:rPr lang="sv-SE"/>
              <a:t>”I live in Kalix” →. ”I live in a small town in northern Sweden”. </a:t>
            </a:r>
            <a:br>
              <a:rPr lang="sv-SE"/>
            </a:br>
            <a:r>
              <a:rPr lang="sv-SE"/>
              <a:t>Though perhaps masking more suitable?</a:t>
            </a:r>
            <a:endParaRPr/>
          </a:p>
          <a:p>
            <a:pPr indent="0" lvl="0" marL="0" rtl="0" algn="l">
              <a:lnSpc>
                <a:spcPct val="100000"/>
              </a:lnSpc>
              <a:spcBef>
                <a:spcPts val="1000"/>
              </a:spcBef>
              <a:spcAft>
                <a:spcPts val="0"/>
              </a:spcAft>
              <a:buSzPts val="2400"/>
              <a:buNone/>
            </a:pPr>
            <a:r>
              <a:rPr lang="sv-SE"/>
              <a:t>Make sure there’s nothing that could identify individuals, study participant or otherwise! Including via </a:t>
            </a:r>
            <a:r>
              <a:rPr i="1" lang="sv-SE"/>
              <a:t>re-identification… </a:t>
            </a:r>
            <a:endParaRPr/>
          </a:p>
          <a:p>
            <a:pPr indent="0" lvl="0" marL="0" rtl="0" algn="l">
              <a:lnSpc>
                <a:spcPct val="100000"/>
              </a:lnSpc>
              <a:spcBef>
                <a:spcPts val="1000"/>
              </a:spcBef>
              <a:spcAft>
                <a:spcPts val="0"/>
              </a:spcAft>
              <a:buSzPts val="2400"/>
              <a:buNone/>
            </a:pPr>
            <a:r>
              <a:rPr lang="sv-SE"/>
              <a:t>Exceptions? Yes, in some cases people want to be identified. But up to PI to ultimately judge the appropriateness! </a:t>
            </a:r>
            <a:endParaRPr/>
          </a:p>
          <a:p>
            <a:pPr indent="-76200" lvl="0" marL="228600" rtl="0" algn="l">
              <a:lnSpc>
                <a:spcPct val="100000"/>
              </a:lnSpc>
              <a:spcBef>
                <a:spcPts val="1000"/>
              </a:spcBef>
              <a:spcAft>
                <a:spcPts val="0"/>
              </a:spcAft>
              <a:buSzPts val="24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ND_theme">
  <a:themeElements>
    <a:clrScheme name="SND">
      <a:dk1>
        <a:srgbClr val="262626"/>
      </a:dk1>
      <a:lt1>
        <a:srgbClr val="FFFFFF"/>
      </a:lt1>
      <a:dk2>
        <a:srgbClr val="3F3F3F"/>
      </a:dk2>
      <a:lt2>
        <a:srgbClr val="E7E6E6"/>
      </a:lt2>
      <a:accent1>
        <a:srgbClr val="1E3962"/>
      </a:accent1>
      <a:accent2>
        <a:srgbClr val="659DD2"/>
      </a:accent2>
      <a:accent3>
        <a:srgbClr val="E4472B"/>
      </a:accent3>
      <a:accent4>
        <a:srgbClr val="C7D9E5"/>
      </a:accent4>
      <a:accent5>
        <a:srgbClr val="F0F0F0"/>
      </a:accent5>
      <a:accent6>
        <a:srgbClr val="FFFFFF"/>
      </a:accent6>
      <a:hlink>
        <a:srgbClr val="659DD2"/>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2021-12-09T11:49:20Z</dcterms:created>
  <dc:creator>Matilda Lindmark</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0x010100C7C811754E204E47A665D3B7C5D98E1E001F75F1B42379004D873139F5D95D4129</vt:lpwstr>
  </property>
  <property fmtid="{D5CDD505-2E9C-101B-9397-08002B2CF9AE}" pid="3" name="Dokumentslag">
    <vt:lpwstr/>
  </property>
  <property fmtid="{D5CDD505-2E9C-101B-9397-08002B2CF9AE}" pid="4" name="Dokumenttyp">
    <vt:lpwstr/>
  </property>
  <property fmtid="{D5CDD505-2E9C-101B-9397-08002B2CF9AE}" pid="5" name="_dlc_DocIdItemGuid">
    <vt:lpwstr>be600691-58b2-4f76-bb65-2de2d42fdc18</vt:lpwstr>
  </property>
  <property fmtid="{D5CDD505-2E9C-101B-9397-08002B2CF9AE}" pid="6" name="TaxKeyword">
    <vt:lpwstr/>
  </property>
  <property fmtid="{D5CDD505-2E9C-101B-9397-08002B2CF9AE}" pid="7" name="GU_DocOrganisation">
    <vt:lpwstr>1;#Svensk Nationell Datatjänst SND - orgnivå 1|eb16b71e-131d-4e9e-bed5-c2172a9e4a1a</vt:lpwstr>
  </property>
  <property fmtid="{D5CDD505-2E9C-101B-9397-08002B2CF9AE}" pid="8" name="GU_RecordType">
    <vt:lpwstr/>
  </property>
  <property fmtid="{D5CDD505-2E9C-101B-9397-08002B2CF9AE}" pid="9" name="MediaServiceImageTags">
    <vt:lpwstr/>
  </property>
</Properties>
</file>