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12192000"/>
  <p:notesSz cx="12192000" cy="6858000"/>
  <p:embeddedFontLst>
    <p:embeddedFont>
      <p:font typeface="Arial Narrow"/>
      <p:regular r:id="rId35"/>
      <p:bold r:id="rId36"/>
      <p:italic r:id="rId37"/>
      <p:boldItalic r:id="rId38"/>
    </p:embeddedFont>
    <p:embeddedFont>
      <p:font typeface="Helvetica Neue"/>
      <p:regular r:id="rId39"/>
      <p:bold r:id="rId40"/>
      <p:italic r:id="rId41"/>
      <p:boldItalic r:id="rId42"/>
    </p:embeddedFont>
    <p:embeddedFont>
      <p:font typeface="Noto Sans Symbols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45" roundtripDataSignature="AMtx7mjTwOnxVAy3ZO2O2r4KaWwCT21y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A1ACC9-6EF2-49D4-93BD-90BAC802E6C0}">
  <a:tblStyle styleId="{1FA1ACC9-6EF2-49D4-93BD-90BAC802E6C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.fntdata"/><Relationship Id="rId20" Type="http://schemas.openxmlformats.org/officeDocument/2006/relationships/slide" Target="slides/slide14.xml"/><Relationship Id="rId42" Type="http://schemas.openxmlformats.org/officeDocument/2006/relationships/font" Target="fonts/HelveticaNeue-boldItalic.fntdata"/><Relationship Id="rId41" Type="http://schemas.openxmlformats.org/officeDocument/2006/relationships/font" Target="fonts/HelveticaNeue-italic.fntdata"/><Relationship Id="rId22" Type="http://schemas.openxmlformats.org/officeDocument/2006/relationships/slide" Target="slides/slide16.xml"/><Relationship Id="rId44" Type="http://schemas.openxmlformats.org/officeDocument/2006/relationships/font" Target="fonts/NotoSansSymbols-bold.fntdata"/><Relationship Id="rId21" Type="http://schemas.openxmlformats.org/officeDocument/2006/relationships/slide" Target="slides/slide15.xml"/><Relationship Id="rId43" Type="http://schemas.openxmlformats.org/officeDocument/2006/relationships/font" Target="fonts/NotoSansSymbols-regular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ArialNarrow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ArialNarrow-italic.fntdata"/><Relationship Id="rId14" Type="http://schemas.openxmlformats.org/officeDocument/2006/relationships/slide" Target="slides/slide8.xml"/><Relationship Id="rId36" Type="http://schemas.openxmlformats.org/officeDocument/2006/relationships/font" Target="fonts/ArialNarrow-bold.fntdata"/><Relationship Id="rId17" Type="http://schemas.openxmlformats.org/officeDocument/2006/relationships/slide" Target="slides/slide11.xml"/><Relationship Id="rId39" Type="http://schemas.openxmlformats.org/officeDocument/2006/relationships/font" Target="fonts/HelveticaNeue-regular.fntdata"/><Relationship Id="rId16" Type="http://schemas.openxmlformats.org/officeDocument/2006/relationships/slide" Target="slides/slide10.xml"/><Relationship Id="rId38" Type="http://schemas.openxmlformats.org/officeDocument/2006/relationships/font" Target="fonts/ArialNarrow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/>
          <p:nvPr>
            <p:ph type="title"/>
          </p:nvPr>
        </p:nvSpPr>
        <p:spPr>
          <a:xfrm>
            <a:off x="899299" y="1034319"/>
            <a:ext cx="103934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/>
          <p:nvPr>
            <p:ph type="title"/>
          </p:nvPr>
        </p:nvSpPr>
        <p:spPr>
          <a:xfrm>
            <a:off x="899299" y="1034319"/>
            <a:ext cx="103934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" type="body"/>
          </p:nvPr>
        </p:nvSpPr>
        <p:spPr>
          <a:xfrm>
            <a:off x="899300" y="2057136"/>
            <a:ext cx="9947910" cy="38754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/>
          <p:nvPr>
            <p:ph type="title"/>
          </p:nvPr>
        </p:nvSpPr>
        <p:spPr>
          <a:xfrm>
            <a:off x="899299" y="1034319"/>
            <a:ext cx="103934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/>
          <p:nvPr>
            <p:ph type="ctrTitle"/>
          </p:nvPr>
        </p:nvSpPr>
        <p:spPr>
          <a:xfrm>
            <a:off x="870054" y="802255"/>
            <a:ext cx="10267350" cy="1083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64889" y="0"/>
            <a:ext cx="833881" cy="7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984458" cy="7647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9"/>
          <p:cNvSpPr txBox="1"/>
          <p:nvPr>
            <p:ph type="title"/>
          </p:nvPr>
        </p:nvSpPr>
        <p:spPr>
          <a:xfrm>
            <a:off x="899299" y="1034319"/>
            <a:ext cx="103934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9"/>
          <p:cNvSpPr txBox="1"/>
          <p:nvPr>
            <p:ph idx="1" type="body"/>
          </p:nvPr>
        </p:nvSpPr>
        <p:spPr>
          <a:xfrm>
            <a:off x="899300" y="2057136"/>
            <a:ext cx="9947910" cy="38754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0.jpg"/><Relationship Id="rId13" Type="http://schemas.openxmlformats.org/officeDocument/2006/relationships/image" Target="../media/image24.png"/><Relationship Id="rId1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3.jpg"/><Relationship Id="rId9" Type="http://schemas.openxmlformats.org/officeDocument/2006/relationships/image" Target="../media/image19.png"/><Relationship Id="rId14" Type="http://schemas.openxmlformats.org/officeDocument/2006/relationships/image" Target="../media/image23.jpg"/><Relationship Id="rId5" Type="http://schemas.openxmlformats.org/officeDocument/2006/relationships/image" Target="../media/image16.png"/><Relationship Id="rId6" Type="http://schemas.openxmlformats.org/officeDocument/2006/relationships/image" Target="../media/image17.jpg"/><Relationship Id="rId7" Type="http://schemas.openxmlformats.org/officeDocument/2006/relationships/image" Target="../media/image15.png"/><Relationship Id="rId8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gu.se/en/som-institute/collaboration/collect-data-in-the-som-survey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jpg"/><Relationship Id="rId6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Relationship Id="rId4" Type="http://schemas.openxmlformats.org/officeDocument/2006/relationships/image" Target="../media/image2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gu.se/sites/default/files/2025-01/TR_SCP_MP56.pdf" TargetMode="External"/><Relationship Id="rId4" Type="http://schemas.openxmlformats.org/officeDocument/2006/relationships/image" Target="../media/image30.jpg"/><Relationship Id="rId5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gu.se/som-institutet/som-undersokningarna/metod" TargetMode="External"/><Relationship Id="rId4" Type="http://schemas.openxmlformats.org/officeDocument/2006/relationships/hyperlink" Target="https://www.gu.se/som-institutet/som-undersokningarna/metod" TargetMode="External"/><Relationship Id="rId9" Type="http://schemas.openxmlformats.org/officeDocument/2006/relationships/hyperlink" Target="https://www.gu.se/som-institutet/resultat-och-publikationer/metodforskning" TargetMode="External"/><Relationship Id="rId5" Type="http://schemas.openxmlformats.org/officeDocument/2006/relationships/hyperlink" Target="https://www.gu.se/som-institutet/som-undersokningarna/frageformular-och-kodbocker" TargetMode="External"/><Relationship Id="rId6" Type="http://schemas.openxmlformats.org/officeDocument/2006/relationships/hyperlink" Target="https://www.gu.se/som-institutet/som-undersokningarna/frageformular-och-kodbocker" TargetMode="External"/><Relationship Id="rId7" Type="http://schemas.openxmlformats.org/officeDocument/2006/relationships/hyperlink" Target="https://www.gu.se/som-institutet/resultat-och-publikationer" TargetMode="External"/><Relationship Id="rId8" Type="http://schemas.openxmlformats.org/officeDocument/2006/relationships/hyperlink" Target="https://som-institutet.se/publikationssok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marcus.weissenbilder@som.gu.s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om-institutet.se/dataanalys" TargetMode="External"/><Relationship Id="rId4" Type="http://schemas.openxmlformats.org/officeDocument/2006/relationships/hyperlink" Target="https://www.gu.se/som-institutet/som-undersokningarna/metod" TargetMode="External"/><Relationship Id="rId9" Type="http://schemas.openxmlformats.org/officeDocument/2006/relationships/hyperlink" Target="https://www.gu.se/som-institutet/medborgarpanelen/for-dig-som-forskar/panelvagor-och-tekniska-rapporter" TargetMode="External"/><Relationship Id="rId5" Type="http://schemas.openxmlformats.org/officeDocument/2006/relationships/hyperlink" Target="https://www.gu.se/som-institutet/som-undersokningarna/metod" TargetMode="External"/><Relationship Id="rId6" Type="http://schemas.openxmlformats.org/officeDocument/2006/relationships/hyperlink" Target="https://www.gu.se/som-institutet/medborgarpanelen/for-dig-som-forskar" TargetMode="External"/><Relationship Id="rId7" Type="http://schemas.openxmlformats.org/officeDocument/2006/relationships/hyperlink" Target="https://www.gu.se/som-institutet/medborgarpanelen/for-dig-som-forskar" TargetMode="External"/><Relationship Id="rId8" Type="http://schemas.openxmlformats.org/officeDocument/2006/relationships/hyperlink" Target="https://www.gu.se/som-institutet/medborgarpanelen/for-dig-som-forskar/panelvagor-och-tekniska-rapporte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45" name="Google Shape;45;p1"/>
          <p:cNvSpPr txBox="1"/>
          <p:nvPr>
            <p:ph type="title"/>
          </p:nvPr>
        </p:nvSpPr>
        <p:spPr>
          <a:xfrm>
            <a:off x="832625" y="2187825"/>
            <a:ext cx="105267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THE SOM SURVEY AND THE CITIZEN PANEL</a:t>
            </a:r>
            <a:endParaRPr sz="3600"/>
          </a:p>
          <a:p>
            <a:pPr indent="0" lvl="0" marL="63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OPEN DATA, COLLABORATION AND NOT-SO-OPEN DATA?</a:t>
            </a:r>
            <a:endParaRPr sz="2400"/>
          </a:p>
        </p:txBody>
      </p:sp>
      <p:sp>
        <p:nvSpPr>
          <p:cNvPr id="46" name="Google Shape;46;p1"/>
          <p:cNvSpPr txBox="1"/>
          <p:nvPr/>
        </p:nvSpPr>
        <p:spPr>
          <a:xfrm>
            <a:off x="899299" y="6238234"/>
            <a:ext cx="279400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52525"/>
                </a:solidFill>
                <a:latin typeface="Arial Narrow"/>
                <a:ea typeface="Arial Narrow"/>
                <a:cs typeface="Arial Narrow"/>
                <a:sym typeface="Arial Narrow"/>
              </a:rPr>
              <a:t>TILDA EKSTRÖM &amp; MARCUS WEISSENBILDER</a:t>
            </a:r>
            <a:endParaRPr sz="1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108" name="Google Shape;108;p10"/>
          <p:cNvSpPr txBox="1"/>
          <p:nvPr>
            <p:ph type="ctrTitle"/>
          </p:nvPr>
        </p:nvSpPr>
        <p:spPr>
          <a:xfrm>
            <a:off x="870054" y="802255"/>
            <a:ext cx="10267350" cy="1083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6250">
            <a:spAutoFit/>
          </a:bodyPr>
          <a:lstStyle/>
          <a:p>
            <a:pPr indent="0" lvl="0" marL="41910" rtl="0" algn="l">
              <a:lnSpc>
                <a:spcPct val="1172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Response rate over time in the national SOM survey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indent="0" lvl="0" marL="41910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1986–2025 (percent)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0"/>
          <p:cNvSpPr/>
          <p:nvPr/>
        </p:nvSpPr>
        <p:spPr>
          <a:xfrm>
            <a:off x="1003303" y="6112013"/>
            <a:ext cx="9873615" cy="0"/>
          </a:xfrm>
          <a:custGeom>
            <a:rect b="b" l="l" r="r" t="t"/>
            <a:pathLst>
              <a:path extrusionOk="0" h="120000" w="9873615">
                <a:moveTo>
                  <a:pt x="0" y="0"/>
                </a:moveTo>
                <a:lnTo>
                  <a:pt x="9873056" y="0"/>
                </a:lnTo>
              </a:path>
            </a:pathLst>
          </a:cu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9632" y="3227419"/>
            <a:ext cx="9700639" cy="99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0"/>
          <p:cNvSpPr txBox="1"/>
          <p:nvPr/>
        </p:nvSpPr>
        <p:spPr>
          <a:xfrm>
            <a:off x="1038697" y="3525474"/>
            <a:ext cx="18097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68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0"/>
          <p:cNvSpPr txBox="1"/>
          <p:nvPr/>
        </p:nvSpPr>
        <p:spPr>
          <a:xfrm>
            <a:off x="10848075" y="3913179"/>
            <a:ext cx="18097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52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0"/>
          <p:cNvSpPr txBox="1"/>
          <p:nvPr/>
        </p:nvSpPr>
        <p:spPr>
          <a:xfrm>
            <a:off x="694730" y="4385772"/>
            <a:ext cx="180975" cy="18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40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30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20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15" rtl="0" algn="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0"/>
          <p:cNvSpPr txBox="1"/>
          <p:nvPr/>
        </p:nvSpPr>
        <p:spPr>
          <a:xfrm>
            <a:off x="694730" y="3984655"/>
            <a:ext cx="18097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50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0"/>
          <p:cNvSpPr txBox="1"/>
          <p:nvPr/>
        </p:nvSpPr>
        <p:spPr>
          <a:xfrm>
            <a:off x="694730" y="3583538"/>
            <a:ext cx="18097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60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 txBox="1"/>
          <p:nvPr/>
        </p:nvSpPr>
        <p:spPr>
          <a:xfrm>
            <a:off x="617561" y="1979677"/>
            <a:ext cx="258445" cy="1411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698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100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90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80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70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/>
          <p:nvPr/>
        </p:nvSpPr>
        <p:spPr>
          <a:xfrm rot="-5400000">
            <a:off x="5797394" y="1448042"/>
            <a:ext cx="307340" cy="9789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1986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1987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1988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1989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1990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1991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1992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1993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1994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1995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1996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1997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1998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1999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2000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2001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2002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2003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2004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2005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2006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2007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2008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2009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2010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2011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2012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2013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2014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2015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2016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2017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2019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122" name="Google Shape;122;p11"/>
          <p:cNvSpPr txBox="1"/>
          <p:nvPr>
            <p:ph type="title"/>
          </p:nvPr>
        </p:nvSpPr>
        <p:spPr>
          <a:xfrm>
            <a:off x="673800" y="1034319"/>
            <a:ext cx="103935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 from the SOM-surveys</a:t>
            </a:r>
            <a:endParaRPr/>
          </a:p>
        </p:txBody>
      </p:sp>
      <p:sp>
        <p:nvSpPr>
          <p:cNvPr id="123" name="Google Shape;123;p11"/>
          <p:cNvSpPr txBox="1"/>
          <p:nvPr/>
        </p:nvSpPr>
        <p:spPr>
          <a:xfrm>
            <a:off x="673485" y="1647874"/>
            <a:ext cx="4718700" cy="12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0475">
            <a:spAutoFit/>
          </a:bodyPr>
          <a:lstStyle/>
          <a:p>
            <a:pPr indent="-216535" lvl="0" marL="2292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Often in the form of time-series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6535" lvl="0" marL="229235" rtl="0" algn="l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However also many group comparisons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4" name="Google Shape;124;p11"/>
          <p:cNvGrpSpPr/>
          <p:nvPr/>
        </p:nvGrpSpPr>
        <p:grpSpPr>
          <a:xfrm>
            <a:off x="559273" y="1463878"/>
            <a:ext cx="11407226" cy="5332156"/>
            <a:chOff x="784772" y="1463878"/>
            <a:chExt cx="11407226" cy="5332156"/>
          </a:xfrm>
        </p:grpSpPr>
        <p:pic>
          <p:nvPicPr>
            <p:cNvPr id="125" name="Google Shape;125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4772" y="2911383"/>
              <a:ext cx="6416823" cy="3884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6000" y="1463878"/>
              <a:ext cx="6095998" cy="207183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131" name="Google Shape;131;p12"/>
          <p:cNvSpPr txBox="1"/>
          <p:nvPr>
            <p:ph type="title"/>
          </p:nvPr>
        </p:nvSpPr>
        <p:spPr>
          <a:xfrm>
            <a:off x="899299" y="1034319"/>
            <a:ext cx="103934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(Our own) annual output – the SOM surveys</a:t>
            </a:r>
            <a:endParaRPr/>
          </a:p>
        </p:txBody>
      </p:sp>
      <p:sp>
        <p:nvSpPr>
          <p:cNvPr id="132" name="Google Shape;132;p12"/>
          <p:cNvSpPr txBox="1"/>
          <p:nvPr/>
        </p:nvSpPr>
        <p:spPr>
          <a:xfrm>
            <a:off x="898984" y="1647874"/>
            <a:ext cx="5567045" cy="2320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0475">
            <a:spAutoFit/>
          </a:bodyPr>
          <a:lstStyle/>
          <a:p>
            <a:pPr indent="-216535" lvl="0" marL="2292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Datasets: 3–5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6535" lvl="0" marL="229235" rtl="0" algn="l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Book series (anthologies): 1–3 each year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6535" lvl="0" marL="229235" rtl="0" algn="l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and/or themed reports : 40+ each year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6535" lvl="0" marL="229235" rtl="0" algn="l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Notes on survey methodology 2–3 each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6535" lvl="0" marL="229235" rtl="0" algn="l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Presentations and seminars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3" name="Google Shape;133;p12"/>
          <p:cNvGrpSpPr/>
          <p:nvPr/>
        </p:nvGrpSpPr>
        <p:grpSpPr>
          <a:xfrm>
            <a:off x="9954768" y="4483608"/>
            <a:ext cx="1606294" cy="2266187"/>
            <a:chOff x="9954768" y="4483608"/>
            <a:chExt cx="1606294" cy="2266187"/>
          </a:xfrm>
        </p:grpSpPr>
        <p:pic>
          <p:nvPicPr>
            <p:cNvPr id="134" name="Google Shape;134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54768" y="4483608"/>
              <a:ext cx="1606294" cy="2266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990404" y="4519028"/>
              <a:ext cx="1481594" cy="2140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12"/>
            <p:cNvSpPr/>
            <p:nvPr/>
          </p:nvSpPr>
          <p:spPr>
            <a:xfrm>
              <a:off x="9985642" y="4514253"/>
              <a:ext cx="1491615" cy="2150110"/>
            </a:xfrm>
            <a:custGeom>
              <a:rect b="b" l="l" r="r" t="t"/>
              <a:pathLst>
                <a:path extrusionOk="0" h="2150109" w="1491615">
                  <a:moveTo>
                    <a:pt x="0" y="0"/>
                  </a:moveTo>
                  <a:lnTo>
                    <a:pt x="1491119" y="0"/>
                  </a:lnTo>
                  <a:lnTo>
                    <a:pt x="1491119" y="2149970"/>
                  </a:lnTo>
                  <a:lnTo>
                    <a:pt x="0" y="214997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7E7E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" name="Google Shape;137;p12"/>
          <p:cNvGrpSpPr/>
          <p:nvPr/>
        </p:nvGrpSpPr>
        <p:grpSpPr>
          <a:xfrm>
            <a:off x="8103107" y="4483608"/>
            <a:ext cx="1601722" cy="2266187"/>
            <a:chOff x="8103107" y="4483608"/>
            <a:chExt cx="1601722" cy="2266187"/>
          </a:xfrm>
        </p:grpSpPr>
        <p:pic>
          <p:nvPicPr>
            <p:cNvPr id="138" name="Google Shape;138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103107" y="4483608"/>
              <a:ext cx="1601722" cy="2266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38540" y="4519028"/>
              <a:ext cx="1476162" cy="21404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12"/>
            <p:cNvSpPr/>
            <p:nvPr/>
          </p:nvSpPr>
          <p:spPr>
            <a:xfrm>
              <a:off x="8133778" y="4514253"/>
              <a:ext cx="1485900" cy="2150110"/>
            </a:xfrm>
            <a:custGeom>
              <a:rect b="b" l="l" r="r" t="t"/>
              <a:pathLst>
                <a:path extrusionOk="0" h="2150109" w="1485900">
                  <a:moveTo>
                    <a:pt x="0" y="0"/>
                  </a:moveTo>
                  <a:lnTo>
                    <a:pt x="1485696" y="0"/>
                  </a:lnTo>
                  <a:lnTo>
                    <a:pt x="1485696" y="2149970"/>
                  </a:lnTo>
                  <a:lnTo>
                    <a:pt x="0" y="214997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7E7E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" name="Google Shape;141;p12"/>
          <p:cNvGrpSpPr/>
          <p:nvPr/>
        </p:nvGrpSpPr>
        <p:grpSpPr>
          <a:xfrm>
            <a:off x="678180" y="4483608"/>
            <a:ext cx="1598675" cy="2266187"/>
            <a:chOff x="678180" y="4483608"/>
            <a:chExt cx="1598675" cy="2266187"/>
          </a:xfrm>
        </p:grpSpPr>
        <p:pic>
          <p:nvPicPr>
            <p:cNvPr id="142" name="Google Shape;142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78180" y="4483608"/>
              <a:ext cx="1598675" cy="2266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14781" y="4519019"/>
              <a:ext cx="1472552" cy="21404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2"/>
            <p:cNvSpPr/>
            <p:nvPr/>
          </p:nvSpPr>
          <p:spPr>
            <a:xfrm>
              <a:off x="710018" y="4514253"/>
              <a:ext cx="1482090" cy="2150110"/>
            </a:xfrm>
            <a:custGeom>
              <a:rect b="b" l="l" r="r" t="t"/>
              <a:pathLst>
                <a:path extrusionOk="0" h="2150109" w="1482089">
                  <a:moveTo>
                    <a:pt x="0" y="0"/>
                  </a:moveTo>
                  <a:lnTo>
                    <a:pt x="1482077" y="0"/>
                  </a:lnTo>
                  <a:lnTo>
                    <a:pt x="1482077" y="2149970"/>
                  </a:lnTo>
                  <a:lnTo>
                    <a:pt x="0" y="214997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4040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12"/>
          <p:cNvGrpSpPr/>
          <p:nvPr/>
        </p:nvGrpSpPr>
        <p:grpSpPr>
          <a:xfrm>
            <a:off x="2534412" y="4492752"/>
            <a:ext cx="1594103" cy="2257043"/>
            <a:chOff x="2534412" y="4492752"/>
            <a:chExt cx="1594103" cy="2257043"/>
          </a:xfrm>
        </p:grpSpPr>
        <p:pic>
          <p:nvPicPr>
            <p:cNvPr id="146" name="Google Shape;146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534412" y="4492752"/>
              <a:ext cx="1594103" cy="2257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70480" y="4529213"/>
              <a:ext cx="1468005" cy="2130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12"/>
            <p:cNvSpPr/>
            <p:nvPr/>
          </p:nvSpPr>
          <p:spPr>
            <a:xfrm>
              <a:off x="2565717" y="4524451"/>
              <a:ext cx="1477645" cy="2139950"/>
            </a:xfrm>
            <a:custGeom>
              <a:rect b="b" l="l" r="r" t="t"/>
              <a:pathLst>
                <a:path extrusionOk="0" h="2139950" w="1477645">
                  <a:moveTo>
                    <a:pt x="0" y="0"/>
                  </a:moveTo>
                  <a:lnTo>
                    <a:pt x="1477543" y="0"/>
                  </a:lnTo>
                  <a:lnTo>
                    <a:pt x="1477543" y="2139772"/>
                  </a:lnTo>
                  <a:lnTo>
                    <a:pt x="0" y="213977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4A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Google Shape;149;p12"/>
          <p:cNvGrpSpPr/>
          <p:nvPr/>
        </p:nvGrpSpPr>
        <p:grpSpPr>
          <a:xfrm>
            <a:off x="6245352" y="4483608"/>
            <a:ext cx="1621535" cy="2266187"/>
            <a:chOff x="6245352" y="4483608"/>
            <a:chExt cx="1621535" cy="2266187"/>
          </a:xfrm>
        </p:grpSpPr>
        <p:pic>
          <p:nvPicPr>
            <p:cNvPr id="150" name="Google Shape;150;p1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245352" y="4483608"/>
              <a:ext cx="1621535" cy="2266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281928" y="4519016"/>
              <a:ext cx="1495844" cy="21404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2"/>
            <p:cNvSpPr/>
            <p:nvPr/>
          </p:nvSpPr>
          <p:spPr>
            <a:xfrm>
              <a:off x="6277165" y="4514253"/>
              <a:ext cx="1505585" cy="2150110"/>
            </a:xfrm>
            <a:custGeom>
              <a:rect b="b" l="l" r="r" t="t"/>
              <a:pathLst>
                <a:path extrusionOk="0" h="2150109" w="1505584">
                  <a:moveTo>
                    <a:pt x="0" y="0"/>
                  </a:moveTo>
                  <a:lnTo>
                    <a:pt x="1505369" y="0"/>
                  </a:lnTo>
                  <a:lnTo>
                    <a:pt x="1505369" y="2149970"/>
                  </a:lnTo>
                  <a:lnTo>
                    <a:pt x="0" y="214997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Google Shape;153;p12"/>
          <p:cNvGrpSpPr/>
          <p:nvPr/>
        </p:nvGrpSpPr>
        <p:grpSpPr>
          <a:xfrm>
            <a:off x="4416552" y="4483608"/>
            <a:ext cx="1600199" cy="2266187"/>
            <a:chOff x="4416552" y="4483608"/>
            <a:chExt cx="1600199" cy="2266187"/>
          </a:xfrm>
        </p:grpSpPr>
        <p:pic>
          <p:nvPicPr>
            <p:cNvPr descr="En bild som visar text  Automatiskt genererad beskrivning" id="154" name="Google Shape;154;p1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416552" y="4483608"/>
              <a:ext cx="1600199" cy="2266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n bild som visar text  Automatiskt genererad beskrivning" id="155" name="Google Shape;155;p1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51972" y="4519018"/>
              <a:ext cx="1475027" cy="21404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12"/>
            <p:cNvSpPr/>
            <p:nvPr/>
          </p:nvSpPr>
          <p:spPr>
            <a:xfrm>
              <a:off x="4447209" y="4514253"/>
              <a:ext cx="1484630" cy="2150110"/>
            </a:xfrm>
            <a:custGeom>
              <a:rect b="b" l="l" r="r" t="t"/>
              <a:pathLst>
                <a:path extrusionOk="0" h="2150109" w="1484629">
                  <a:moveTo>
                    <a:pt x="0" y="0"/>
                  </a:moveTo>
                  <a:lnTo>
                    <a:pt x="1484553" y="0"/>
                  </a:lnTo>
                  <a:lnTo>
                    <a:pt x="1484553" y="2149970"/>
                  </a:lnTo>
                  <a:lnTo>
                    <a:pt x="0" y="214997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7E7E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161" name="Google Shape;161;p13"/>
          <p:cNvSpPr txBox="1"/>
          <p:nvPr>
            <p:ph type="title"/>
          </p:nvPr>
        </p:nvSpPr>
        <p:spPr>
          <a:xfrm>
            <a:off x="680491" y="1024100"/>
            <a:ext cx="50712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Making data available</a:t>
            </a:r>
            <a:endParaRPr/>
          </a:p>
        </p:txBody>
      </p:sp>
      <p:sp>
        <p:nvSpPr>
          <p:cNvPr id="162" name="Google Shape;162;p13"/>
          <p:cNvSpPr txBox="1"/>
          <p:nvPr/>
        </p:nvSpPr>
        <p:spPr>
          <a:xfrm>
            <a:off x="680477" y="1954390"/>
            <a:ext cx="4900800" cy="3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8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Helvetica Neue"/>
                <a:ea typeface="Helvetica Neue"/>
                <a:cs typeface="Helvetica Neue"/>
                <a:sym typeface="Helvetica Neue"/>
              </a:rPr>
              <a:t>From the SOM survey each year:</a:t>
            </a:r>
            <a:endParaRPr b="1"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7005" lvl="0" marL="192405" rtl="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SzPts val="220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3-4 datasets from the annual surveys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7005" lvl="0" marL="192405" rtl="0" algn="l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SzPts val="220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3 cumulative datasets 1986-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2335"/>
              </a:spcBef>
              <a:spcAft>
                <a:spcPts val="0"/>
              </a:spcAft>
              <a:buSzPts val="2400"/>
              <a:buFont typeface="Helvetica Neue"/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3200" lvl="0" marL="2286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20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Available for any researcher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3200" lvl="0" marL="228600" rtl="0" algn="l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SzPts val="220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Also available for students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2335"/>
              </a:spcBef>
              <a:spcAft>
                <a:spcPts val="0"/>
              </a:spcAft>
              <a:buSzPts val="2400"/>
              <a:buFont typeface="Helvetica Neue"/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3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Free to request via Researchdata.se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3" name="Google Shape;1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7994" y="1340777"/>
            <a:ext cx="5587923" cy="4851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168" name="Google Shape;168;p14"/>
          <p:cNvSpPr txBox="1"/>
          <p:nvPr>
            <p:ph type="title"/>
          </p:nvPr>
        </p:nvSpPr>
        <p:spPr>
          <a:xfrm>
            <a:off x="899299" y="1034319"/>
            <a:ext cx="103934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76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data is not made available?</a:t>
            </a:r>
            <a:endParaRPr/>
          </a:p>
        </p:txBody>
      </p:sp>
      <p:sp>
        <p:nvSpPr>
          <p:cNvPr id="169" name="Google Shape;169;p14"/>
          <p:cNvSpPr txBox="1"/>
          <p:nvPr/>
        </p:nvSpPr>
        <p:spPr>
          <a:xfrm>
            <a:off x="894640" y="1954390"/>
            <a:ext cx="9985500" cy="4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03835" lvl="0" marL="228600" marR="3352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While all data from the SOM surveys eventually become freely available to researchers and students there are some restrictions.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3835" lvl="0" marL="228600" marR="5080" rtl="0" algn="l">
              <a:lnSpc>
                <a:spcPct val="110000"/>
              </a:lnSpc>
              <a:spcBef>
                <a:spcPts val="805"/>
              </a:spcBef>
              <a:spcAft>
                <a:spcPts val="0"/>
              </a:spcAft>
              <a:buSzPts val="220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Data we collect during e.g. the autumn/winter of 2025 first becomes available in the spring of 2027, giving our collaborating partners a chance to do their own research.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3200" lvl="0" marL="2286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20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Even as data is made available, for the first five years data is ”reduced”.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marR="33909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Open-ended questions are removed, some geographical variables (such as municipality) and other variables which increase the risk of backwards-identification are also removed or aggregated.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3200" lvl="0" marL="228600" rtl="0" algn="l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SzPts val="220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After five years a more complete dataset is added to Researchdata.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174" name="Google Shape;174;p15"/>
          <p:cNvSpPr txBox="1"/>
          <p:nvPr>
            <p:ph type="title"/>
          </p:nvPr>
        </p:nvSpPr>
        <p:spPr>
          <a:xfrm>
            <a:off x="894652" y="1024100"/>
            <a:ext cx="76260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Collaboration within the SOM surveys</a:t>
            </a:r>
            <a:endParaRPr/>
          </a:p>
        </p:txBody>
      </p:sp>
      <p:sp>
        <p:nvSpPr>
          <p:cNvPr id="175" name="Google Shape;175;p15"/>
          <p:cNvSpPr txBox="1"/>
          <p:nvPr/>
        </p:nvSpPr>
        <p:spPr>
          <a:xfrm>
            <a:off x="846080" y="1576476"/>
            <a:ext cx="9894000" cy="4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03835" lvl="0" marL="228600" marR="76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Researchers can collaborate with SOM to include their own questions in the survey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3835" lvl="0" marL="228600" marR="508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SOM assists with question wording, as well as questions of scales and other methodological aspects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3200" lvl="0" marL="2286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20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This type of collaboration is associated with a cost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3835" lvl="0" marL="228600" marR="8890" rtl="0" algn="l">
              <a:lnSpc>
                <a:spcPct val="110000"/>
              </a:lnSpc>
              <a:spcBef>
                <a:spcPts val="805"/>
              </a:spcBef>
              <a:spcAft>
                <a:spcPts val="0"/>
              </a:spcAft>
              <a:buSzPts val="220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SOM does however not strive to make any profit, the fee is simply based on the space questions take in our survey and our costs of conducting the survey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3200" lvl="0" marL="228600" rtl="0" algn="l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SzPts val="220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See more information here: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Helvetica Neue"/>
              <a:buChar char="-"/>
            </a:pPr>
            <a:r>
              <a:rPr lang="en-US" sz="19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https://www.gu.se/en/som-institute/collaboration/collect-data-in-the-som-surveys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180" name="Google Shape;180;p16"/>
          <p:cNvSpPr txBox="1"/>
          <p:nvPr>
            <p:ph type="title"/>
          </p:nvPr>
        </p:nvSpPr>
        <p:spPr>
          <a:xfrm>
            <a:off x="899299" y="1034319"/>
            <a:ext cx="103934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Annual output from others using SOM data</a:t>
            </a:r>
            <a:endParaRPr/>
          </a:p>
        </p:txBody>
      </p:sp>
      <p:sp>
        <p:nvSpPr>
          <p:cNvPr id="181" name="Google Shape;181;p16"/>
          <p:cNvSpPr txBox="1"/>
          <p:nvPr/>
        </p:nvSpPr>
        <p:spPr>
          <a:xfrm>
            <a:off x="899300" y="1973100"/>
            <a:ext cx="8569800" cy="3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-216535" lvl="0" marL="2292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requested by 150 students for use in student papers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None/>
            </a:pPr>
            <a:r>
              <a:t/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6535" lvl="0" marL="2292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requested by on average 30 Ph.D. students per year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2325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None/>
            </a:pPr>
            <a:r>
              <a:t/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6535" lvl="0" marL="2292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Approximately 40 peer reviewed journal articles per year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None/>
            </a:pPr>
            <a:r>
              <a:t/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6535" lvl="0" marL="2292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Several 100 news articles referencing SOM per year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186" name="Google Shape;186;p17"/>
          <p:cNvSpPr txBox="1"/>
          <p:nvPr>
            <p:ph type="title"/>
          </p:nvPr>
        </p:nvSpPr>
        <p:spPr>
          <a:xfrm>
            <a:off x="3545101" y="2588778"/>
            <a:ext cx="4717415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The Swedish Citizen Panel</a:t>
            </a:r>
            <a:endParaRPr sz="290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/>
          <p:nvPr/>
        </p:nvSpPr>
        <p:spPr>
          <a:xfrm>
            <a:off x="899300" y="2244100"/>
            <a:ext cx="7636500" cy="27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100">
            <a:spAutoFit/>
          </a:bodyPr>
          <a:lstStyle/>
          <a:p>
            <a:pPr indent="-160020" lvl="0" marL="172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 Access Panel (no other survey modes offered)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0020" lvl="0" marL="1727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Academically administered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0020" lvl="0" marL="1727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Exclusively used for research: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0975" lvl="1" marL="45847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252525"/>
              </a:buClr>
              <a:buSzPts val="1700"/>
              <a:buFont typeface="Arial"/>
              <a:buChar char="–"/>
            </a:pPr>
            <a:r>
              <a:rPr lang="en-US" sz="17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Longitudinal studies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0975" lvl="1" marL="4584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525"/>
              </a:buClr>
              <a:buSzPts val="1700"/>
              <a:buFont typeface="Arial"/>
              <a:buChar char="–"/>
            </a:pPr>
            <a:r>
              <a:rPr lang="en-US" sz="17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Survey-embedded experiments (including conjoints)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0975" lvl="1" marL="4584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525"/>
              </a:buClr>
              <a:buSzPts val="1700"/>
              <a:buFont typeface="Arial"/>
              <a:buChar char="–"/>
            </a:pPr>
            <a:r>
              <a:rPr lang="en-US" sz="17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Cross-sectional studies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0975" lvl="1" marL="4584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525"/>
              </a:buClr>
              <a:buSzPts val="1700"/>
              <a:buFont typeface="Arial"/>
              <a:buChar char="–"/>
            </a:pPr>
            <a:r>
              <a:rPr lang="en-US" sz="17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Recruitment to qualitative studies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$PPTXTitle" id="192" name="Google Shape;192;p18"/>
          <p:cNvSpPr txBox="1"/>
          <p:nvPr>
            <p:ph type="title"/>
          </p:nvPr>
        </p:nvSpPr>
        <p:spPr>
          <a:xfrm>
            <a:off x="899300" y="1429026"/>
            <a:ext cx="7024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The Swedish Citizen Panel</a:t>
            </a:r>
            <a:endParaRPr sz="320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/>
          <p:nvPr/>
        </p:nvSpPr>
        <p:spPr>
          <a:xfrm>
            <a:off x="899300" y="2351700"/>
            <a:ext cx="10436100" cy="3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850">
            <a:spAutoFit/>
          </a:bodyPr>
          <a:lstStyle/>
          <a:p>
            <a:pPr indent="-161290" lvl="0" marL="1739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Approximately 70 000 participants aged 16+ living in Sweden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1290" lvl="0" marL="17399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Self-recruited and probability-recruited participants: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0975" lvl="1" marL="458470" rtl="0" algn="l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SzPts val="1700"/>
              <a:buFont typeface="Arial"/>
              <a:buChar char="–"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Self-recruited: 70%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0975" lvl="1" marL="458470" rtl="0" algn="l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SzPts val="1700"/>
              <a:buFont typeface="Arial"/>
              <a:buChar char="–"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Probability-recruited: 30%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1290" lvl="0" marL="173990" rtl="0" algn="l">
              <a:lnSpc>
                <a:spcPct val="100000"/>
              </a:lnSpc>
              <a:spcBef>
                <a:spcPts val="106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No economic incentives are offered to participants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1925" lvl="0" marL="17399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The large number of participants enable targeted sampling across socio-demographic groups, professions, opinions and habits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77495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800">
                <a:latin typeface="Noto Sans Symbols"/>
                <a:ea typeface="Noto Sans Symbols"/>
                <a:cs typeface="Noto Sans Symbols"/>
                <a:sym typeface="Noto Sans Symbols"/>
              </a:rPr>
              <a:t>→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Tailored solutions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$PPTXTitle" id="198" name="Google Shape;198;p19"/>
          <p:cNvSpPr txBox="1"/>
          <p:nvPr>
            <p:ph type="title"/>
          </p:nvPr>
        </p:nvSpPr>
        <p:spPr>
          <a:xfrm>
            <a:off x="899300" y="1429025"/>
            <a:ext cx="68871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The Swedish Citizen Panel</a:t>
            </a:r>
            <a:endParaRPr sz="320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51" name="Google Shape;51;p2"/>
          <p:cNvSpPr txBox="1"/>
          <p:nvPr>
            <p:ph type="title"/>
          </p:nvPr>
        </p:nvSpPr>
        <p:spPr>
          <a:xfrm>
            <a:off x="899299" y="1264443"/>
            <a:ext cx="10008235" cy="1373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400">
                <a:latin typeface="Helvetica Neue"/>
                <a:ea typeface="Helvetica Neue"/>
                <a:cs typeface="Helvetica Neue"/>
                <a:sym typeface="Helvetica Neue"/>
              </a:rPr>
              <a:t>The SOM Institute</a:t>
            </a:r>
            <a:endParaRPr sz="3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150000"/>
              </a:lnSpc>
              <a:spcBef>
                <a:spcPts val="415"/>
              </a:spcBef>
              <a:spcAft>
                <a:spcPts val="0"/>
              </a:spcAft>
              <a:buNone/>
            </a:pPr>
            <a:r>
              <a:rPr b="0" lang="en-US" sz="1700">
                <a:latin typeface="Helvetica Neue"/>
                <a:ea typeface="Helvetica Neue"/>
                <a:cs typeface="Helvetica Neue"/>
                <a:sym typeface="Helvetica Neue"/>
              </a:rPr>
              <a:t>An independent research organisation at the University of Gothenburg. Since 1986, we have combined a close relation to survey research with a strong presence in the public debate.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Gothenburg university" id="52" name="Google Shape;5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231" y="2894076"/>
            <a:ext cx="3954779" cy="301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1127" y="4581131"/>
            <a:ext cx="3146319" cy="6646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4" name="Google Shape;54;p2"/>
          <p:cNvGraphicFramePr/>
          <p:nvPr/>
        </p:nvGraphicFramePr>
        <p:xfrm>
          <a:off x="4567948" y="31794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{1FA1ACC9-6EF2-49D4-93BD-90BAC802E6C0}</a:tableStyleId>
              </a:tblPr>
              <a:tblGrid>
                <a:gridCol w="3149600"/>
              </a:tblGrid>
              <a:tr h="139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5" name="Google Shape;5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1136" y="3182624"/>
            <a:ext cx="3146320" cy="1396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 bild som visar cirkel, skärmbild, Grafik, logotyp  AI-genererat innehåll kan vara felaktigt." id="56" name="Google Shape;5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31898" y="3610359"/>
            <a:ext cx="3123184" cy="98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/>
          <p:nvPr/>
        </p:nvSpPr>
        <p:spPr>
          <a:xfrm>
            <a:off x="899300" y="2344800"/>
            <a:ext cx="9778200" cy="3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60020" lvl="0" marL="172085" marR="8318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conduct four large omnibus survey waves each year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: in February, June, 	September, and December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0020" lvl="0" marL="172085" marR="187960" rtl="0" algn="l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wave includes several different studies, ranging from survey experiments to 	cross-sectional studies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0020" lvl="0" marL="172085" marR="5080" rtl="0" algn="l">
              <a:lnSpc>
                <a:spcPct val="150000"/>
              </a:lnSpc>
              <a:spcBef>
                <a:spcPts val="795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addition to these omnibus waves, separate projects and questionnaires can also 	be conducted between waves upon request.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0020" lvl="0" marL="172720" rtl="0" algn="l">
              <a:lnSpc>
                <a:spcPct val="100000"/>
              </a:lnSpc>
              <a:spcBef>
                <a:spcPts val="2005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Participation rate around 60 percent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$PPTXTitle" id="204" name="Google Shape;204;p20"/>
          <p:cNvSpPr txBox="1"/>
          <p:nvPr>
            <p:ph type="title"/>
          </p:nvPr>
        </p:nvSpPr>
        <p:spPr>
          <a:xfrm>
            <a:off x="899301" y="1429025"/>
            <a:ext cx="2787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Waves</a:t>
            </a:r>
            <a:endParaRPr sz="320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 txBox="1"/>
          <p:nvPr/>
        </p:nvSpPr>
        <p:spPr>
          <a:xfrm>
            <a:off x="899300" y="2397425"/>
            <a:ext cx="9594600" cy="3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1290" lvl="0" marL="1739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Researchers may apply to collaborate for a user fee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0340" lvl="1" marL="457834" marR="5080" rtl="0" algn="l">
              <a:lnSpc>
                <a:spcPct val="100000"/>
              </a:lnSpc>
              <a:spcBef>
                <a:spcPts val="121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Arial"/>
              <a:buChar char="–"/>
            </a:pPr>
            <a:r>
              <a:rPr lang="en-US" sz="15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Cost is estimated based on the type of sample, the length of the questionnaire, and the number of requested 	completed responses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1290" lvl="0" marL="173990" rtl="0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 on the questionnaire is provided to researchers, including suggested revisions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1290" lvl="0" marL="17399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offer support with ethical review and data management plans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0340" lvl="1" marL="457834" rtl="0" algn="l">
              <a:lnSpc>
                <a:spcPct val="100000"/>
              </a:lnSpc>
              <a:spcBef>
                <a:spcPts val="121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Arial"/>
              <a:buChar char="–"/>
            </a:pPr>
            <a:r>
              <a:rPr lang="en-US" sz="15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Technical reports are provided after each data collection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1290" lvl="0" marL="173990" rtl="0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Approximate timeline: About 3 months from application to completed data collection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1925" lvl="0" marL="173990" marR="53149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Approval from the Swedish Ethical Review Authority is required when collecting sensitive personal data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$PPTXTitle" id="210" name="Google Shape;210;p21"/>
          <p:cNvSpPr txBox="1"/>
          <p:nvPr>
            <p:ph type="title"/>
          </p:nvPr>
        </p:nvSpPr>
        <p:spPr>
          <a:xfrm>
            <a:off x="899300" y="1429025"/>
            <a:ext cx="105126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Based on collaboration with other research groups</a:t>
            </a:r>
            <a:endParaRPr sz="3200"/>
          </a:p>
        </p:txBody>
      </p:sp>
      <p:pic>
        <p:nvPicPr>
          <p:cNvPr id="211" name="Google Shape;21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4625" y="4482898"/>
            <a:ext cx="1801920" cy="180192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 txBox="1"/>
          <p:nvPr/>
        </p:nvSpPr>
        <p:spPr>
          <a:xfrm>
            <a:off x="8459450" y="6330825"/>
            <a:ext cx="36882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624840" lvl="0" marL="63754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information about collaboration with the Swedish Citizen Panel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217" name="Google Shape;217;p22"/>
          <p:cNvSpPr txBox="1"/>
          <p:nvPr>
            <p:ph type="title"/>
          </p:nvPr>
        </p:nvSpPr>
        <p:spPr>
          <a:xfrm>
            <a:off x="1511300" y="795099"/>
            <a:ext cx="82026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Technical reports for each data collection</a:t>
            </a:r>
            <a:endParaRPr/>
          </a:p>
        </p:txBody>
      </p:sp>
      <p:sp>
        <p:nvSpPr>
          <p:cNvPr id="218" name="Google Shape;218;p22"/>
          <p:cNvSpPr txBox="1"/>
          <p:nvPr/>
        </p:nvSpPr>
        <p:spPr>
          <a:xfrm>
            <a:off x="8138200" y="6349175"/>
            <a:ext cx="38535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https://www.gu.se/som-institutet/medborgarpanelen/for-dig-som-forskar/panelvagor-och-tekniska-rapporter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9" name="Google Shape;21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5998" y="4720047"/>
            <a:ext cx="1627738" cy="162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7335" y="1237009"/>
            <a:ext cx="3943527" cy="5583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225" name="Google Shape;225;p23"/>
          <p:cNvSpPr txBox="1"/>
          <p:nvPr>
            <p:ph type="ctrTitle"/>
          </p:nvPr>
        </p:nvSpPr>
        <p:spPr>
          <a:xfrm>
            <a:off x="870054" y="802255"/>
            <a:ext cx="10267350" cy="1083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Technical report example</a:t>
            </a:r>
            <a:endParaRPr/>
          </a:p>
        </p:txBody>
      </p:sp>
      <p:sp>
        <p:nvSpPr>
          <p:cNvPr id="226" name="Google Shape;226;p23"/>
          <p:cNvSpPr txBox="1"/>
          <p:nvPr/>
        </p:nvSpPr>
        <p:spPr>
          <a:xfrm>
            <a:off x="1511300" y="2261107"/>
            <a:ext cx="114935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3"/>
          <p:cNvSpPr txBox="1"/>
          <p:nvPr/>
        </p:nvSpPr>
        <p:spPr>
          <a:xfrm>
            <a:off x="789951" y="6584498"/>
            <a:ext cx="45948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https://www.gu.se/sites/default/files/2025-01/TR_SCP_MP56.pdf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8" name="Google Shape;22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208" y="1425498"/>
            <a:ext cx="4812981" cy="5093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1307" y="1495686"/>
            <a:ext cx="4316004" cy="525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"/>
          <p:cNvSpPr txBox="1"/>
          <p:nvPr/>
        </p:nvSpPr>
        <p:spPr>
          <a:xfrm>
            <a:off x="899300" y="2245018"/>
            <a:ext cx="9179560" cy="3471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100">
            <a:spAutoFit/>
          </a:bodyPr>
          <a:lstStyle/>
          <a:p>
            <a:pPr indent="-161290" lvl="0" marL="1739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addition to collaborating research projects, we also have our own longitudinal panel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1290" lvl="0" marL="17399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About 4 000 panelists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1290" lvl="0" marL="17399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identical questionnaires once or twice per year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1610" lvl="1" marL="459105" marR="5080" rtl="0" algn="l">
              <a:lnSpc>
                <a:spcPct val="100000"/>
              </a:lnSpc>
              <a:spcBef>
                <a:spcPts val="1205"/>
              </a:spcBef>
              <a:spcAft>
                <a:spcPts val="0"/>
              </a:spcAft>
              <a:buClr>
                <a:srgbClr val="252525"/>
              </a:buClr>
              <a:buSzPts val="1700"/>
              <a:buFont typeface="Arial"/>
              <a:buChar char="–"/>
            </a:pPr>
            <a:r>
              <a:rPr lang="en-US" sz="17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surveys include a set of societally relevant questions related to: subjective health, media use, political ideology and attitudes, trust in public institutions, social trust, and perceptions of Sweden’s economy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1290" lvl="0" marL="173990" rtl="0" algn="l">
              <a:lnSpc>
                <a:spcPct val="100000"/>
              </a:lnSpc>
              <a:spcBef>
                <a:spcPts val="1195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panel has been active since 2010 (35 waves)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1290" lvl="0" marL="17399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Available for researchers for a fee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0340" lvl="1" marL="457834" rtl="0" algn="l">
              <a:lnSpc>
                <a:spcPct val="100000"/>
              </a:lnSpc>
              <a:spcBef>
                <a:spcPts val="1210"/>
              </a:spcBef>
              <a:spcAft>
                <a:spcPts val="0"/>
              </a:spcAft>
              <a:buClr>
                <a:srgbClr val="252525"/>
              </a:buClr>
              <a:buSzPts val="1500"/>
              <a:buFont typeface="Arial"/>
              <a:buChar char="–"/>
            </a:pPr>
            <a:r>
              <a:rPr lang="en-US" sz="15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Ethical approval from the Swedish Ethical Review Authority is required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$PPTXTitle" id="235" name="Google Shape;235;p24"/>
          <p:cNvSpPr txBox="1"/>
          <p:nvPr>
            <p:ph type="title"/>
          </p:nvPr>
        </p:nvSpPr>
        <p:spPr>
          <a:xfrm>
            <a:off x="899301" y="1429025"/>
            <a:ext cx="46995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The CORE panel</a:t>
            </a:r>
            <a:endParaRPr sz="320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240" name="Google Shape;240;p25"/>
          <p:cNvSpPr txBox="1"/>
          <p:nvPr>
            <p:ph type="title"/>
          </p:nvPr>
        </p:nvSpPr>
        <p:spPr>
          <a:xfrm>
            <a:off x="899301" y="1331450"/>
            <a:ext cx="52656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Data availability</a:t>
            </a:r>
            <a:endParaRPr sz="3200"/>
          </a:p>
        </p:txBody>
      </p:sp>
      <p:sp>
        <p:nvSpPr>
          <p:cNvPr id="241" name="Google Shape;241;p25"/>
          <p:cNvSpPr txBox="1"/>
          <p:nvPr/>
        </p:nvSpPr>
        <p:spPr>
          <a:xfrm>
            <a:off x="1511300" y="2209901"/>
            <a:ext cx="87840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4125">
            <a:spAutoFit/>
          </a:bodyPr>
          <a:lstStyle/>
          <a:p>
            <a:pPr indent="-147320" lvl="0" marL="172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from the Swedish Citizen Panel is only shared with collaborating researchers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47320" lvl="0" marL="17272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CORE panel is available to researchers for a fee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47320" lvl="0" marL="172085" marR="75565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general, data are not publicly accessible due to legal restrictions related to the 	panel structure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47320" lvl="0" marL="17272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provide legal guidelines for researchers working with our data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246" name="Google Shape;246;p26"/>
          <p:cNvSpPr txBox="1"/>
          <p:nvPr>
            <p:ph type="title"/>
          </p:nvPr>
        </p:nvSpPr>
        <p:spPr>
          <a:xfrm>
            <a:off x="3648826" y="2710324"/>
            <a:ext cx="62028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and transparent research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251" name="Google Shape;251;p27"/>
          <p:cNvSpPr txBox="1"/>
          <p:nvPr>
            <p:ph type="title"/>
          </p:nvPr>
        </p:nvSpPr>
        <p:spPr>
          <a:xfrm>
            <a:off x="899299" y="1034319"/>
            <a:ext cx="103934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methodology and publications freely available online</a:t>
            </a:r>
            <a:endParaRPr/>
          </a:p>
        </p:txBody>
      </p:sp>
      <p:sp>
        <p:nvSpPr>
          <p:cNvPr id="252" name="Google Shape;252;p27"/>
          <p:cNvSpPr txBox="1"/>
          <p:nvPr>
            <p:ph idx="1" type="body"/>
          </p:nvPr>
        </p:nvSpPr>
        <p:spPr>
          <a:xfrm>
            <a:off x="899300" y="2057136"/>
            <a:ext cx="9947910" cy="38754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775">
            <a:spAutoFit/>
          </a:bodyPr>
          <a:lstStyle/>
          <a:p>
            <a:pPr indent="-2159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/>
              <a:t>Our ambition is that everything we do is to be freely and publicly available online.</a:t>
            </a:r>
            <a:endParaRPr/>
          </a:p>
          <a:p>
            <a:pPr indent="-215900" lvl="0" marL="227965" marR="5080" rtl="0" algn="l">
              <a:lnSpc>
                <a:spcPct val="110000"/>
              </a:lnSpc>
              <a:spcBef>
                <a:spcPts val="805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/>
              <a:t>Everything we do in terms of methodology, field plan, outline of our surveys and reminders, data processing and so on is available on our website</a:t>
            </a:r>
            <a:endParaRPr/>
          </a:p>
          <a:p>
            <a:pPr indent="-214629" lvl="1" marL="443230" rtl="0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rgbClr val="252525"/>
              </a:buClr>
              <a:buSzPts val="1700"/>
              <a:buFont typeface="Arial"/>
              <a:buChar char="–"/>
            </a:pPr>
            <a:r>
              <a:rPr lang="en-US" sz="17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https://www.gu.se/som-</a:t>
            </a:r>
            <a:r>
              <a:rPr lang="en-US" sz="17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17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nstitutet/som-undersokningarna/metod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4629" lvl="1" marL="443865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252525"/>
              </a:buClr>
              <a:buSzPts val="1700"/>
              <a:buFont typeface="Arial"/>
              <a:buChar char="–"/>
            </a:pPr>
            <a:r>
              <a:rPr lang="en-US" sz="17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https://www.gu.se/som-</a:t>
            </a:r>
            <a:r>
              <a:rPr lang="en-US" sz="17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17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nstitutet/som-undersokningarna/frageformular-och-kodbocker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252525"/>
              </a:buClr>
              <a:buSzPts val="1700"/>
              <a:buFont typeface="Arial"/>
              <a:buNone/>
            </a:pPr>
            <a:r>
              <a:t/>
            </a:r>
            <a:endParaRPr sz="1700"/>
          </a:p>
          <a:p>
            <a:pPr indent="-215900" lvl="0" marL="227965" marR="448309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/>
              <a:t>All of our publications, books, methodological notes, report and more also available for free:</a:t>
            </a:r>
            <a:endParaRPr/>
          </a:p>
          <a:p>
            <a:pPr indent="-214629" lvl="1" marL="443230" rtl="0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rgbClr val="252525"/>
              </a:buClr>
              <a:buSzPts val="1700"/>
              <a:buFont typeface="Arial"/>
              <a:buChar char="–"/>
            </a:pPr>
            <a:r>
              <a:rPr lang="en-US" sz="17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https://www.gu.se/som-institutet/resultat-och-publikationer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4629" lvl="1" marL="443865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252525"/>
              </a:buClr>
              <a:buSzPts val="1700"/>
              <a:buFont typeface="Arial"/>
              <a:buChar char="–"/>
            </a:pPr>
            <a:r>
              <a:rPr lang="en-US" sz="17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https://som-institutet.se/publikationssok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4629" lvl="1" marL="44323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252525"/>
              </a:buClr>
              <a:buSzPts val="1700"/>
              <a:buFont typeface="Arial"/>
              <a:buChar char="–"/>
            </a:pPr>
            <a:r>
              <a:rPr lang="en-US" sz="17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https://www.gu.se/som-institutet/resultat-och-publikationer/metodforskning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257" name="Google Shape;257;p28"/>
          <p:cNvSpPr txBox="1"/>
          <p:nvPr>
            <p:ph type="title"/>
          </p:nvPr>
        </p:nvSpPr>
        <p:spPr>
          <a:xfrm>
            <a:off x="3245328" y="2278275"/>
            <a:ext cx="62391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 for your attention!</a:t>
            </a:r>
            <a:endParaRPr/>
          </a:p>
        </p:txBody>
      </p:sp>
      <p:sp>
        <p:nvSpPr>
          <p:cNvPr id="258" name="Google Shape;258;p28"/>
          <p:cNvSpPr txBox="1"/>
          <p:nvPr/>
        </p:nvSpPr>
        <p:spPr>
          <a:xfrm>
            <a:off x="4783922" y="3046324"/>
            <a:ext cx="32013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Questions?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3204177" y="5146425"/>
            <a:ext cx="6417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1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marcus.weissenbilder@som.gu.se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61" name="Google Shape;61;p3"/>
          <p:cNvSpPr txBox="1"/>
          <p:nvPr>
            <p:ph type="title"/>
          </p:nvPr>
        </p:nvSpPr>
        <p:spPr>
          <a:xfrm>
            <a:off x="601299" y="1259819"/>
            <a:ext cx="103935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875">
            <a:spAutoFit/>
          </a:bodyPr>
          <a:lstStyle/>
          <a:p>
            <a:pPr indent="0" lvl="0" marL="438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Brief history</a:t>
            </a:r>
            <a:endParaRPr/>
          </a:p>
        </p:txBody>
      </p:sp>
      <p:sp>
        <p:nvSpPr>
          <p:cNvPr id="62" name="Google Shape;62;p3"/>
          <p:cNvSpPr txBox="1"/>
          <p:nvPr/>
        </p:nvSpPr>
        <p:spPr>
          <a:xfrm>
            <a:off x="601300" y="2490150"/>
            <a:ext cx="10974300" cy="23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16535" lvl="0" marL="22860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Started in 1986 as a collaborative survey project between researchers in political science and media studies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5900" lvl="0" marL="228600" rtl="0" algn="l">
              <a:lnSpc>
                <a:spcPct val="100000"/>
              </a:lnSpc>
              <a:spcBef>
                <a:spcPts val="1045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Became a centre at the Faculty of Social Sciences in 2010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5900" lvl="0" marL="228600" rtl="0" algn="l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Joined together with the Swedish Citizen Panel in 2014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6535" lvl="0" marL="228600" marR="117475" rtl="0" algn="l">
              <a:lnSpc>
                <a:spcPct val="110000"/>
              </a:lnSpc>
              <a:spcBef>
                <a:spcPts val="805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Became a national research infrastructure supported by the Swedish Science Council (VR) in 2018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67" name="Google Shape;67;p4"/>
          <p:cNvSpPr txBox="1"/>
          <p:nvPr>
            <p:ph type="title"/>
          </p:nvPr>
        </p:nvSpPr>
        <p:spPr>
          <a:xfrm>
            <a:off x="994722" y="1293600"/>
            <a:ext cx="70332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purpose of the SOM Institute</a:t>
            </a:r>
            <a:endParaRPr/>
          </a:p>
        </p:txBody>
      </p:sp>
      <p:sp>
        <p:nvSpPr>
          <p:cNvPr id="68" name="Google Shape;68;p4"/>
          <p:cNvSpPr txBox="1"/>
          <p:nvPr/>
        </p:nvSpPr>
        <p:spPr>
          <a:xfrm>
            <a:off x="994735" y="2147565"/>
            <a:ext cx="9979025" cy="2444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16535" lvl="0" marL="22860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Serve as an efficient, high-quality research infrastructure for survey-based data collections in Sweden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5900" lvl="0" marL="228600" rtl="0" algn="l">
              <a:lnSpc>
                <a:spcPct val="100000"/>
              </a:lnSpc>
              <a:spcBef>
                <a:spcPts val="1045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Conduct long-term research and analysis on the Swedish societal development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5900" lvl="0" marL="228600" rtl="0" algn="l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Actively communicate results outside of the university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5900" lvl="0" marL="228600" rtl="0" algn="l">
              <a:lnSpc>
                <a:spcPct val="100000"/>
              </a:lnSpc>
              <a:spcBef>
                <a:spcPts val="1045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Conduct research collaborations outside of academia with public agencies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5900" lvl="0" marL="22860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Conduct methodological research and development on survey data collections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73" name="Google Shape;73;p5"/>
          <p:cNvSpPr txBox="1"/>
          <p:nvPr>
            <p:ph type="title"/>
          </p:nvPr>
        </p:nvSpPr>
        <p:spPr>
          <a:xfrm>
            <a:off x="485576" y="1220750"/>
            <a:ext cx="60741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Organisation and staff</a:t>
            </a:r>
            <a:endParaRPr sz="3600"/>
          </a:p>
        </p:txBody>
      </p:sp>
      <p:sp>
        <p:nvSpPr>
          <p:cNvPr id="74" name="Google Shape;74;p5"/>
          <p:cNvSpPr txBox="1"/>
          <p:nvPr/>
        </p:nvSpPr>
        <p:spPr>
          <a:xfrm>
            <a:off x="485575" y="2346925"/>
            <a:ext cx="6745500" cy="3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total, 17 employees: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</a:t>
            </a:r>
            <a:r>
              <a:rPr lang="en-US" sz="24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Director: Annika Bergström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5080" rtl="0" algn="l">
              <a:lnSpc>
                <a:spcPct val="110000"/>
              </a:lnSpc>
              <a:spcBef>
                <a:spcPts val="204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</a:t>
            </a:r>
            <a:r>
              <a:rPr lang="en-US" sz="24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 Researchers (political science, media, </a:t>
            </a:r>
            <a:endParaRPr sz="2400">
              <a:solidFill>
                <a:srgbClr val="25252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457200" lvl="0" marL="0" marR="5080" rtl="0" algn="l">
              <a:lnSpc>
                <a:spcPct val="110000"/>
              </a:lnSpc>
              <a:spcBef>
                <a:spcPts val="204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psychology/economics, survey methodology)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386080" rtl="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</a:t>
            </a:r>
            <a:r>
              <a:rPr lang="en-US" sz="24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Survey managers and 7 Assistant survey </a:t>
            </a:r>
            <a:endParaRPr sz="2400">
              <a:solidFill>
                <a:srgbClr val="25252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457200" lvl="0" marL="0" marR="386080" rtl="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managers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</a:t>
            </a:r>
            <a:r>
              <a:rPr lang="en-US" sz="24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Communications officer, 1 Administrator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En bild som visar byggnad, utomhus, mark, fönster  Automatiskt genererad beskrivning" id="75" name="Google Shape;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1244" y="1220762"/>
            <a:ext cx="4279401" cy="285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80" name="Google Shape;80;p6"/>
          <p:cNvSpPr txBox="1"/>
          <p:nvPr>
            <p:ph type="title"/>
          </p:nvPr>
        </p:nvSpPr>
        <p:spPr>
          <a:xfrm>
            <a:off x="899300" y="1130324"/>
            <a:ext cx="10495800" cy="5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Two main facilities for data collections</a:t>
            </a:r>
            <a:endParaRPr sz="3700"/>
          </a:p>
        </p:txBody>
      </p:sp>
      <p:sp>
        <p:nvSpPr>
          <p:cNvPr id="81" name="Google Shape;81;p6"/>
          <p:cNvSpPr txBox="1"/>
          <p:nvPr/>
        </p:nvSpPr>
        <p:spPr>
          <a:xfrm>
            <a:off x="899299" y="2261125"/>
            <a:ext cx="44226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annual SOM surveys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" name="Google Shape;82;p6"/>
          <p:cNvSpPr txBox="1"/>
          <p:nvPr/>
        </p:nvSpPr>
        <p:spPr>
          <a:xfrm>
            <a:off x="899302" y="4064991"/>
            <a:ext cx="5149850" cy="1098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88290" lvl="0" marL="300355" marR="5080" rtl="0" algn="l">
              <a:lnSpc>
                <a:spcPct val="1117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 cross-sectional, representative samples of the Swedish population (mainly paper surveys)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6"/>
          <p:cNvSpPr txBox="1"/>
          <p:nvPr/>
        </p:nvSpPr>
        <p:spPr>
          <a:xfrm>
            <a:off x="6659379" y="2261125"/>
            <a:ext cx="3834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latin typeface="Helvetica Neue"/>
                <a:ea typeface="Helvetica Neue"/>
                <a:cs typeface="Helvetica Neue"/>
                <a:sym typeface="Helvetica Neue"/>
              </a:rPr>
              <a:t>The Swedish Citizen Panel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6"/>
          <p:cNvSpPr txBox="1"/>
          <p:nvPr/>
        </p:nvSpPr>
        <p:spPr>
          <a:xfrm>
            <a:off x="6659363" y="3996959"/>
            <a:ext cx="4861560" cy="351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-216535" lvl="0" marL="2292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Online access panel (strictly web surveys)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5" name="Google Shape;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5563" y="2852940"/>
            <a:ext cx="2995904" cy="935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 bild som visar text, grafisk design, karta  Automatiskt genererad beskrivning" id="86" name="Google Shape;8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5302" y="2756928"/>
            <a:ext cx="2016213" cy="1307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91" name="Google Shape;91;p7"/>
          <p:cNvSpPr txBox="1"/>
          <p:nvPr>
            <p:ph type="title"/>
          </p:nvPr>
        </p:nvSpPr>
        <p:spPr>
          <a:xfrm>
            <a:off x="899299" y="1034319"/>
            <a:ext cx="103934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Our different types of open/available data</a:t>
            </a:r>
            <a:endParaRPr sz="3700"/>
          </a:p>
        </p:txBody>
      </p:sp>
      <p:sp>
        <p:nvSpPr>
          <p:cNvPr id="92" name="Google Shape;92;p7"/>
          <p:cNvSpPr txBox="1"/>
          <p:nvPr/>
        </p:nvSpPr>
        <p:spPr>
          <a:xfrm>
            <a:off x="899302" y="2005245"/>
            <a:ext cx="10114915" cy="3816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1275">
            <a:spAutoFit/>
          </a:bodyPr>
          <a:lstStyle/>
          <a:p>
            <a:pPr indent="-287655" lvl="0" marL="3003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(Collaboration within our surveys and panels)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7655" lvl="0" marL="300355" rtl="0" algn="l">
              <a:lnSpc>
                <a:spcPct val="119318"/>
              </a:lnSpc>
              <a:spcBef>
                <a:spcPts val="540"/>
              </a:spcBef>
              <a:spcAft>
                <a:spcPts val="0"/>
              </a:spcAft>
              <a:buClr>
                <a:srgbClr val="252525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Secondary datasets for researchers and students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8290" lvl="1" marL="588645" rtl="0" algn="l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SOM-surveys and the CORE-panel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7655" lvl="0" marL="30035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252525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of our publications freely available online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7655" lvl="0" marL="300355" rtl="0" algn="l">
              <a:lnSpc>
                <a:spcPct val="119318"/>
              </a:lnSpc>
              <a:spcBef>
                <a:spcPts val="540"/>
              </a:spcBef>
              <a:spcAft>
                <a:spcPts val="0"/>
              </a:spcAft>
              <a:buClr>
                <a:srgbClr val="252525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Aggregated data available directly and freely online: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8290" lvl="1" marL="588645" rtl="0" algn="l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–"/>
            </a:pPr>
            <a:r>
              <a:rPr lang="en-US" sz="20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https://som-institutet.se/dataanalys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7655" lvl="0" marL="300355" rtl="0" algn="l">
              <a:lnSpc>
                <a:spcPct val="119318"/>
              </a:lnSpc>
              <a:spcBef>
                <a:spcPts val="520"/>
              </a:spcBef>
              <a:spcAft>
                <a:spcPts val="0"/>
              </a:spcAft>
              <a:buClr>
                <a:srgbClr val="252525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Completely open and transparent methodology: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8290" lvl="1" marL="588645" rtl="0" algn="l">
              <a:lnSpc>
                <a:spcPct val="118499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–"/>
            </a:pPr>
            <a:r>
              <a:rPr lang="en-US" sz="20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https://www.gu.se/som-</a:t>
            </a:r>
            <a:r>
              <a:rPr lang="en-US" sz="20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20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nstitutet/som-undersokningarna/metod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8290" lvl="1" marL="588645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–"/>
            </a:pPr>
            <a:r>
              <a:rPr lang="en-US" sz="20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https://www.gu.se/som-</a:t>
            </a:r>
            <a:r>
              <a:rPr lang="en-US" sz="20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20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nstitutet/medborgarpanelen/for-dig-som-forskar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8925" lvl="1" marL="588645" marR="5080" rtl="0" algn="l">
              <a:lnSpc>
                <a:spcPct val="108000"/>
              </a:lnSpc>
              <a:spcBef>
                <a:spcPts val="245"/>
              </a:spcBef>
              <a:spcAft>
                <a:spcPts val="0"/>
              </a:spcAft>
              <a:buClr>
                <a:srgbClr val="252525"/>
              </a:buClr>
              <a:buSzPts val="2000"/>
              <a:buFont typeface="Arial"/>
              <a:buChar char="–"/>
            </a:pPr>
            <a:r>
              <a:rPr lang="en-US" sz="20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https://www.gu.se/som-</a:t>
            </a:r>
            <a:r>
              <a:rPr lang="en-US" sz="20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20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nstitutet/medborgarpanelen/for-dig-som-forskar/panelvagor-och-tekniska-rapporter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97" name="Google Shape;97;p8"/>
          <p:cNvSpPr txBox="1"/>
          <p:nvPr>
            <p:ph type="title"/>
          </p:nvPr>
        </p:nvSpPr>
        <p:spPr>
          <a:xfrm>
            <a:off x="4323866" y="2588778"/>
            <a:ext cx="3159760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The SOM-surveys</a:t>
            </a:r>
            <a:endParaRPr sz="290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$PPTXTitle" id="102" name="Google Shape;102;p9"/>
          <p:cNvSpPr txBox="1"/>
          <p:nvPr>
            <p:ph type="title"/>
          </p:nvPr>
        </p:nvSpPr>
        <p:spPr>
          <a:xfrm>
            <a:off x="899299" y="1034319"/>
            <a:ext cx="103934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the SOM-surveys are conducted</a:t>
            </a:r>
            <a:endParaRPr/>
          </a:p>
        </p:txBody>
      </p:sp>
      <p:sp>
        <p:nvSpPr>
          <p:cNvPr id="103" name="Google Shape;103;p9"/>
          <p:cNvSpPr txBox="1"/>
          <p:nvPr/>
        </p:nvSpPr>
        <p:spPr>
          <a:xfrm>
            <a:off x="899299" y="1839894"/>
            <a:ext cx="10934065" cy="3495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0475">
            <a:spAutoFit/>
          </a:bodyPr>
          <a:lstStyle/>
          <a:p>
            <a:pPr indent="-216535" lvl="0" marL="2292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Yearly national (n=26 250), regional (n=6 000) and local surveys (n=9 000)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6535" lvl="0" marL="229235" rtl="0" algn="l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paper questionnaire is delivered to the respondent with an option to respond online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6535" lvl="0" marL="229235" rtl="0" algn="l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questionnaires are between 12-16 pages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6535" lvl="0" marL="228600" marR="5080" rtl="0" algn="l">
              <a:lnSpc>
                <a:spcPct val="111900"/>
              </a:lnSpc>
              <a:spcBef>
                <a:spcPts val="790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Five postal reminders, two text messages and reminders via digital mailbox are sent out during the field period (which is 100 days)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6535" lvl="0" marL="229235" rtl="0" algn="l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Respondents receive a lottery ticket after having sent in their survey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6535" lvl="0" marL="228600" marR="93345" rtl="0" algn="l">
              <a:lnSpc>
                <a:spcPct val="111900"/>
              </a:lnSpc>
              <a:spcBef>
                <a:spcPts val="790"/>
              </a:spcBef>
              <a:spcAft>
                <a:spcPts val="0"/>
              </a:spcAft>
              <a:buClr>
                <a:srgbClr val="252525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525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the field period is ended all direct identifiers/keys are destroyed, so that individuals can’t be identified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2026-05-26T08:43:44Z</dcterms:created>
  <dc:creator>Klara Wärnlöf Bové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2026-05-15T00:00:00Z</vt:filetime>
  </property>
  <property fmtid="{D5CDD505-2E9C-101B-9397-08002B2CF9AE}" pid="3" name="Creator">
    <vt:lpwstr>Acrobat PDFMaker 26 för PowerPoint</vt:lpwstr>
  </property>
  <property fmtid="{D5CDD505-2E9C-101B-9397-08002B2CF9AE}" pid="4" name="LastSaved">
    <vt:filetime>2026-05-26T00:00:00Z</vt:filetime>
  </property>
  <property fmtid="{D5CDD505-2E9C-101B-9397-08002B2CF9AE}" pid="5" name="Producer">
    <vt:lpwstr>Adobe PDF Library 26.1.25</vt:lpwstr>
  </property>
</Properties>
</file>