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</p:sldIdLst>
  <p:sldSz cy="6858000" cx="12192000"/>
  <p:notesSz cx="12192000" cy="6858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880">
          <p15:clr>
            <a:srgbClr val="000000"/>
          </p15:clr>
        </p15:guide>
        <p15:guide id="2" pos="2160">
          <p15:clr>
            <a:srgbClr val="000000"/>
          </p15:clr>
        </p15:guide>
      </p15:sldGuideLst>
    </p:ext>
    <p:ext uri="GoogleSlidesCustomDataVersion2">
      <go:slidesCustomData xmlns:go="http://customooxmlschemas.google.com/" r:id="rId33" roundtripDataSignature="AMtx7miyYR5wNhWtrzTiUu87ZkWi/Du19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customschemas.google.com/relationships/presentationmetadata" Target="metadata"/><Relationship Id="rId10" Type="http://schemas.openxmlformats.org/officeDocument/2006/relationships/slide" Target="slides/slide5.xml"/><Relationship Id="rId32" Type="http://schemas.openxmlformats.org/officeDocument/2006/relationships/slide" Target="slides/slide27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" name="Google Shape;43;p1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10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1" name="Google Shape;221;p10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11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2" name="Google Shape;232;p11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12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9" name="Google Shape;249;p12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13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3" name="Google Shape;273;p13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9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p14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1" name="Google Shape;291;p14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5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p15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7" name="Google Shape;297;p15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5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p16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7" name="Google Shape;307;p16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p17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3" name="Google Shape;313;p17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5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p18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7" name="Google Shape;337;p18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7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Google Shape;348;p19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9" name="Google Shape;349;p19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2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" name="Google Shape;53;p2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3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20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5" name="Google Shape;355;p20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9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p21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1" name="Google Shape;371;p21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1" name="Shape 4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Google Shape;412;p22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3" name="Google Shape;413;p22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7" name="Shape 4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" name="Google Shape;418;p23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9" name="Google Shape;419;p23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7" name="Shape 4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" name="Google Shape;448;p24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9" name="Google Shape;449;p24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5" name="Shape 4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" name="Google Shape;466;p25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7" name="Google Shape;467;p25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5" name="Shape 5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" name="Google Shape;526;p26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7" name="Google Shape;527;p26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1" name="Shape 5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" name="Google Shape;532;p27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3" name="Google Shape;533;p27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3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3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4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5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5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6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" name="Google Shape;149;p6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7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6" name="Google Shape;156;p7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8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9" name="Google Shape;179;p8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9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3" name="Google Shape;193;p9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29"/>
          <p:cNvSpPr txBox="1"/>
          <p:nvPr>
            <p:ph type="title"/>
          </p:nvPr>
        </p:nvSpPr>
        <p:spPr>
          <a:xfrm>
            <a:off x="581659" y="176729"/>
            <a:ext cx="9622790" cy="115321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100">
                <a:solidFill>
                  <a:srgbClr val="1E375A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9"/>
          <p:cNvSpPr txBox="1"/>
          <p:nvPr>
            <p:ph idx="1" type="body"/>
          </p:nvPr>
        </p:nvSpPr>
        <p:spPr>
          <a:xfrm>
            <a:off x="831466" y="1660652"/>
            <a:ext cx="4921250" cy="304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9"/>
          <p:cNvSpPr txBox="1"/>
          <p:nvPr>
            <p:ph idx="11" type="ft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9"/>
          <p:cNvSpPr txBox="1"/>
          <p:nvPr>
            <p:ph idx="10" type="dt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29"/>
          <p:cNvSpPr txBox="1"/>
          <p:nvPr>
            <p:ph idx="12" type="sldNum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Blank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0"/>
          <p:cNvSpPr txBox="1"/>
          <p:nvPr>
            <p:ph idx="11" type="ft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30"/>
          <p:cNvSpPr txBox="1"/>
          <p:nvPr>
            <p:ph idx="10" type="dt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30"/>
          <p:cNvSpPr txBox="1"/>
          <p:nvPr>
            <p:ph idx="12" type="sldNum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showMasterSp="0">
  <p:cSld name="Title Only">
    <p:bg>
      <p:bgPr>
        <a:solidFill>
          <a:schemeClr val="lt1"/>
        </a:solidFill>
      </p:bgPr>
    </p:bg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1"/>
          <p:cNvSpPr txBox="1"/>
          <p:nvPr>
            <p:ph type="title"/>
          </p:nvPr>
        </p:nvSpPr>
        <p:spPr>
          <a:xfrm>
            <a:off x="581659" y="176729"/>
            <a:ext cx="9622790" cy="115321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100">
                <a:solidFill>
                  <a:srgbClr val="1E375A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31"/>
          <p:cNvSpPr txBox="1"/>
          <p:nvPr>
            <p:ph idx="11" type="ft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31"/>
          <p:cNvSpPr txBox="1"/>
          <p:nvPr>
            <p:ph idx="10" type="dt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31"/>
          <p:cNvSpPr txBox="1"/>
          <p:nvPr>
            <p:ph idx="12" type="sldNum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>
  <p:cSld name="Title Slide">
    <p:bg>
      <p:bgPr>
        <a:solidFill>
          <a:schemeClr val="lt1"/>
        </a:solidFill>
      </p:bgPr>
    </p:bg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32"/>
          <p:cNvSpPr txBox="1"/>
          <p:nvPr>
            <p:ph type="ctrTitle"/>
          </p:nvPr>
        </p:nvSpPr>
        <p:spPr>
          <a:xfrm>
            <a:off x="627380" y="645667"/>
            <a:ext cx="2177415" cy="39115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100">
                <a:solidFill>
                  <a:srgbClr val="1E375A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32"/>
          <p:cNvSpPr txBox="1"/>
          <p:nvPr>
            <p:ph idx="1" type="subTitle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32"/>
          <p:cNvSpPr txBox="1"/>
          <p:nvPr>
            <p:ph idx="11" type="ft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32"/>
          <p:cNvSpPr txBox="1"/>
          <p:nvPr>
            <p:ph idx="10" type="dt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32"/>
          <p:cNvSpPr txBox="1"/>
          <p:nvPr>
            <p:ph idx="12" type="sldNum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33"/>
          <p:cNvSpPr txBox="1"/>
          <p:nvPr>
            <p:ph type="title"/>
          </p:nvPr>
        </p:nvSpPr>
        <p:spPr>
          <a:xfrm>
            <a:off x="581659" y="176729"/>
            <a:ext cx="9622790" cy="115321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100">
                <a:solidFill>
                  <a:srgbClr val="1E375A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33"/>
          <p:cNvSpPr txBox="1"/>
          <p:nvPr>
            <p:ph idx="1" type="body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33"/>
          <p:cNvSpPr txBox="1"/>
          <p:nvPr>
            <p:ph idx="2" type="body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33"/>
          <p:cNvSpPr txBox="1"/>
          <p:nvPr>
            <p:ph idx="11" type="ft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33"/>
          <p:cNvSpPr txBox="1"/>
          <p:nvPr>
            <p:ph idx="10" type="dt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33"/>
          <p:cNvSpPr txBox="1"/>
          <p:nvPr>
            <p:ph idx="12" type="sldNum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8"/>
          <p:cNvSpPr/>
          <p:nvPr/>
        </p:nvSpPr>
        <p:spPr>
          <a:xfrm>
            <a:off x="0" y="0"/>
            <a:ext cx="12192000" cy="548640"/>
          </a:xfrm>
          <a:custGeom>
            <a:rect b="b" l="l" r="r" t="t"/>
            <a:pathLst>
              <a:path extrusionOk="0" h="548640" w="12192000">
                <a:moveTo>
                  <a:pt x="12191695" y="0"/>
                </a:moveTo>
                <a:lnTo>
                  <a:pt x="0" y="0"/>
                </a:lnTo>
                <a:lnTo>
                  <a:pt x="0" y="548639"/>
                </a:lnTo>
                <a:lnTo>
                  <a:pt x="12191695" y="548639"/>
                </a:lnTo>
                <a:lnTo>
                  <a:pt x="12191695" y="0"/>
                </a:lnTo>
                <a:close/>
              </a:path>
            </a:pathLst>
          </a:custGeom>
          <a:solidFill>
            <a:srgbClr val="16314D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" name="Google Shape;7;p28"/>
          <p:cNvSpPr/>
          <p:nvPr/>
        </p:nvSpPr>
        <p:spPr>
          <a:xfrm>
            <a:off x="0" y="0"/>
            <a:ext cx="12192000" cy="548640"/>
          </a:xfrm>
          <a:custGeom>
            <a:rect b="b" l="l" r="r" t="t"/>
            <a:pathLst>
              <a:path extrusionOk="0" h="548640" w="12192000">
                <a:moveTo>
                  <a:pt x="0" y="0"/>
                </a:moveTo>
                <a:lnTo>
                  <a:pt x="12191695" y="0"/>
                </a:lnTo>
                <a:lnTo>
                  <a:pt x="12191695" y="548639"/>
                </a:lnTo>
                <a:lnTo>
                  <a:pt x="0" y="548639"/>
                </a:lnTo>
                <a:lnTo>
                  <a:pt x="0" y="0"/>
                </a:lnTo>
                <a:close/>
              </a:path>
            </a:pathLst>
          </a:custGeom>
          <a:noFill/>
          <a:ln cap="flat" cmpd="sng" w="12700">
            <a:solidFill>
              <a:srgbClr val="16314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" name="Google Shape;8;p28"/>
          <p:cNvSpPr txBox="1"/>
          <p:nvPr>
            <p:ph type="title"/>
          </p:nvPr>
        </p:nvSpPr>
        <p:spPr>
          <a:xfrm>
            <a:off x="581659" y="176729"/>
            <a:ext cx="9622790" cy="115321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100" u="none" cap="none" strike="noStrike">
                <a:solidFill>
                  <a:srgbClr val="1E375A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9" name="Google Shape;9;p28"/>
          <p:cNvSpPr txBox="1"/>
          <p:nvPr>
            <p:ph idx="1" type="body"/>
          </p:nvPr>
        </p:nvSpPr>
        <p:spPr>
          <a:xfrm>
            <a:off x="831466" y="1660652"/>
            <a:ext cx="4921250" cy="304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8"/>
          <p:cNvSpPr txBox="1"/>
          <p:nvPr>
            <p:ph idx="11" type="ft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28"/>
          <p:cNvSpPr txBox="1"/>
          <p:nvPr>
            <p:ph idx="10" type="dt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2" name="Google Shape;12;p28"/>
          <p:cNvSpPr txBox="1"/>
          <p:nvPr>
            <p:ph idx="12" type="sldNum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4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3.jp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7.jp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9.xml"/><Relationship Id="rId3" Type="http://schemas.openxmlformats.org/officeDocument/2006/relationships/hyperlink" Target="http://bit.ly/4dnQYZq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Relationship Id="rId4" Type="http://schemas.openxmlformats.org/officeDocument/2006/relationships/hyperlink" Target="https://www.reddit.com/r/ProgrammerHumor/comments/1" TargetMode="Externa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Relationship Id="rId3" Type="http://schemas.openxmlformats.org/officeDocument/2006/relationships/hyperlink" Target="mailto:email@university.se" TargetMode="Externa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2.xml"/><Relationship Id="rId3" Type="http://schemas.openxmlformats.org/officeDocument/2006/relationships/hyperlink" Target="http://bit.ly/4dnQYZq" TargetMode="Externa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6.xml"/><Relationship Id="rId3" Type="http://schemas.openxmlformats.org/officeDocument/2006/relationships/hyperlink" Target="http://bit.ly/4dnQYZq" TargetMode="Externa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7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6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" name="Google Shape;45;p1"/>
          <p:cNvGrpSpPr/>
          <p:nvPr/>
        </p:nvGrpSpPr>
        <p:grpSpPr>
          <a:xfrm>
            <a:off x="0" y="0"/>
            <a:ext cx="12192000" cy="914400"/>
            <a:chOff x="0" y="0"/>
            <a:chExt cx="12192000" cy="914400"/>
          </a:xfrm>
        </p:grpSpPr>
        <p:sp>
          <p:nvSpPr>
            <p:cNvPr id="46" name="Google Shape;46;p1"/>
            <p:cNvSpPr/>
            <p:nvPr/>
          </p:nvSpPr>
          <p:spPr>
            <a:xfrm>
              <a:off x="0" y="0"/>
              <a:ext cx="12192000" cy="914400"/>
            </a:xfrm>
            <a:custGeom>
              <a:rect b="b" l="l" r="r" t="t"/>
              <a:pathLst>
                <a:path extrusionOk="0" h="914400" w="12192000">
                  <a:moveTo>
                    <a:pt x="12191695" y="0"/>
                  </a:moveTo>
                  <a:lnTo>
                    <a:pt x="0" y="0"/>
                  </a:lnTo>
                  <a:lnTo>
                    <a:pt x="0" y="914400"/>
                  </a:lnTo>
                  <a:lnTo>
                    <a:pt x="12191695" y="914400"/>
                  </a:lnTo>
                  <a:lnTo>
                    <a:pt x="12191695" y="0"/>
                  </a:lnTo>
                  <a:close/>
                </a:path>
              </a:pathLst>
            </a:custGeom>
            <a:solidFill>
              <a:srgbClr val="16314D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7" name="Google Shape;47;p1"/>
            <p:cNvSpPr/>
            <p:nvPr/>
          </p:nvSpPr>
          <p:spPr>
            <a:xfrm>
              <a:off x="0" y="0"/>
              <a:ext cx="12192000" cy="914400"/>
            </a:xfrm>
            <a:custGeom>
              <a:rect b="b" l="l" r="r" t="t"/>
              <a:pathLst>
                <a:path extrusionOk="0" h="914400" w="12192000">
                  <a:moveTo>
                    <a:pt x="0" y="0"/>
                  </a:moveTo>
                  <a:lnTo>
                    <a:pt x="12191695" y="0"/>
                  </a:lnTo>
                  <a:lnTo>
                    <a:pt x="12191695" y="914400"/>
                  </a:lnTo>
                  <a:lnTo>
                    <a:pt x="0" y="914400"/>
                  </a:lnTo>
                  <a:lnTo>
                    <a:pt x="0" y="0"/>
                  </a:lnTo>
                  <a:close/>
                </a:path>
              </a:pathLst>
            </a:custGeom>
            <a:noFill/>
            <a:ln cap="flat" cmpd="sng" w="12700">
              <a:solidFill>
                <a:srgbClr val="16314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descr="$PPTXTitle" id="48" name="Google Shape;48;p1"/>
          <p:cNvSpPr txBox="1"/>
          <p:nvPr>
            <p:ph type="title"/>
          </p:nvPr>
        </p:nvSpPr>
        <p:spPr>
          <a:xfrm>
            <a:off x="737108" y="1198050"/>
            <a:ext cx="2917825" cy="81851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>
                <a:solidFill>
                  <a:srgbClr val="16314D"/>
                </a:solidFill>
              </a:rPr>
              <a:t>Open Access</a:t>
            </a:r>
            <a:endParaRPr sz="2600"/>
          </a:p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>
                <a:solidFill>
                  <a:srgbClr val="16314D"/>
                </a:solidFill>
              </a:rPr>
              <a:t>for Code and Models</a:t>
            </a:r>
            <a:endParaRPr sz="2600"/>
          </a:p>
        </p:txBody>
      </p:sp>
      <p:sp>
        <p:nvSpPr>
          <p:cNvPr id="49" name="Google Shape;49;p1"/>
          <p:cNvSpPr txBox="1"/>
          <p:nvPr/>
        </p:nvSpPr>
        <p:spPr>
          <a:xfrm>
            <a:off x="737108" y="2076704"/>
            <a:ext cx="5920105" cy="170116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12700" marR="65024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rgbClr val="1F2937"/>
                </a:solidFill>
                <a:latin typeface="Calibri"/>
                <a:ea typeface="Calibri"/>
                <a:cs typeface="Calibri"/>
                <a:sym typeface="Calibri"/>
              </a:rPr>
              <a:t>Practical steps for making code and models reusable</a:t>
            </a:r>
            <a:endParaRPr sz="2200"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marR="5080" rtl="0" algn="l">
              <a:lnSpc>
                <a:spcPct val="100000"/>
              </a:lnSpc>
              <a:spcBef>
                <a:spcPts val="264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rgbClr val="1F2937"/>
                </a:solidFill>
                <a:latin typeface="Calibri"/>
                <a:ea typeface="Calibri"/>
                <a:cs typeface="Calibri"/>
                <a:sym typeface="Calibri"/>
              </a:rPr>
              <a:t>Karin Engström, Associate Professor and Domain Specialist in bioinformatics, Lund University</a:t>
            </a:r>
            <a:endParaRPr sz="22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" name="Google Shape;50;p1"/>
          <p:cNvSpPr txBox="1"/>
          <p:nvPr/>
        </p:nvSpPr>
        <p:spPr>
          <a:xfrm>
            <a:off x="11783059" y="6447535"/>
            <a:ext cx="86995" cy="162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rgbClr val="797979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 sz="9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descr="$PPTXTitle" id="223" name="Google Shape;223;p10"/>
          <p:cNvSpPr txBox="1"/>
          <p:nvPr>
            <p:ph type="title"/>
          </p:nvPr>
        </p:nvSpPr>
        <p:spPr>
          <a:xfrm>
            <a:off x="581659" y="176729"/>
            <a:ext cx="9622790" cy="115321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481625">
            <a:spAutoFit/>
          </a:bodyPr>
          <a:lstStyle/>
          <a:p>
            <a:pPr indent="0" lvl="0" marL="58419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16314D"/>
                </a:solidFill>
              </a:rPr>
              <a:t>Code and models</a:t>
            </a:r>
            <a:endParaRPr sz="2400"/>
          </a:p>
        </p:txBody>
      </p:sp>
      <p:grpSp>
        <p:nvGrpSpPr>
          <p:cNvPr id="224" name="Google Shape;224;p10"/>
          <p:cNvGrpSpPr/>
          <p:nvPr/>
        </p:nvGrpSpPr>
        <p:grpSpPr>
          <a:xfrm>
            <a:off x="731519" y="1537328"/>
            <a:ext cx="10972800" cy="2679700"/>
            <a:chOff x="731519" y="1537328"/>
            <a:chExt cx="10972800" cy="2679700"/>
          </a:xfrm>
        </p:grpSpPr>
        <p:sp>
          <p:nvSpPr>
            <p:cNvPr id="225" name="Google Shape;225;p10"/>
            <p:cNvSpPr/>
            <p:nvPr/>
          </p:nvSpPr>
          <p:spPr>
            <a:xfrm>
              <a:off x="731519" y="1537328"/>
              <a:ext cx="10972800" cy="2679700"/>
            </a:xfrm>
            <a:custGeom>
              <a:rect b="b" l="l" r="r" t="t"/>
              <a:pathLst>
                <a:path extrusionOk="0" h="2679700" w="10972800">
                  <a:moveTo>
                    <a:pt x="10812018" y="0"/>
                  </a:moveTo>
                  <a:lnTo>
                    <a:pt x="160782" y="0"/>
                  </a:lnTo>
                  <a:lnTo>
                    <a:pt x="109962" y="8196"/>
                  </a:lnTo>
                  <a:lnTo>
                    <a:pt x="65825" y="31021"/>
                  </a:lnTo>
                  <a:lnTo>
                    <a:pt x="31021" y="65825"/>
                  </a:lnTo>
                  <a:lnTo>
                    <a:pt x="8196" y="109962"/>
                  </a:lnTo>
                  <a:lnTo>
                    <a:pt x="0" y="160782"/>
                  </a:lnTo>
                  <a:lnTo>
                    <a:pt x="0" y="2518752"/>
                  </a:lnTo>
                  <a:lnTo>
                    <a:pt x="8196" y="2569566"/>
                  </a:lnTo>
                  <a:lnTo>
                    <a:pt x="31021" y="2613699"/>
                  </a:lnTo>
                  <a:lnTo>
                    <a:pt x="65825" y="2648501"/>
                  </a:lnTo>
                  <a:lnTo>
                    <a:pt x="109962" y="2671325"/>
                  </a:lnTo>
                  <a:lnTo>
                    <a:pt x="160782" y="2679522"/>
                  </a:lnTo>
                  <a:lnTo>
                    <a:pt x="10812018" y="2679522"/>
                  </a:lnTo>
                  <a:lnTo>
                    <a:pt x="10862837" y="2671325"/>
                  </a:lnTo>
                  <a:lnTo>
                    <a:pt x="10906974" y="2648501"/>
                  </a:lnTo>
                  <a:lnTo>
                    <a:pt x="10941778" y="2613699"/>
                  </a:lnTo>
                  <a:lnTo>
                    <a:pt x="10964603" y="2569566"/>
                  </a:lnTo>
                  <a:lnTo>
                    <a:pt x="10972800" y="2518752"/>
                  </a:lnTo>
                  <a:lnTo>
                    <a:pt x="10972800" y="160782"/>
                  </a:lnTo>
                  <a:lnTo>
                    <a:pt x="10964603" y="109962"/>
                  </a:lnTo>
                  <a:lnTo>
                    <a:pt x="10941778" y="65825"/>
                  </a:lnTo>
                  <a:lnTo>
                    <a:pt x="10906974" y="31021"/>
                  </a:lnTo>
                  <a:lnTo>
                    <a:pt x="10862837" y="8196"/>
                  </a:lnTo>
                  <a:lnTo>
                    <a:pt x="10812018" y="0"/>
                  </a:lnTo>
                  <a:close/>
                </a:path>
              </a:pathLst>
            </a:custGeom>
            <a:solidFill>
              <a:srgbClr val="EDF4F8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6" name="Google Shape;226;p10"/>
            <p:cNvSpPr/>
            <p:nvPr/>
          </p:nvSpPr>
          <p:spPr>
            <a:xfrm>
              <a:off x="731519" y="1537328"/>
              <a:ext cx="10972800" cy="2679700"/>
            </a:xfrm>
            <a:custGeom>
              <a:rect b="b" l="l" r="r" t="t"/>
              <a:pathLst>
                <a:path extrusionOk="0" h="2679700" w="10972800">
                  <a:moveTo>
                    <a:pt x="0" y="160782"/>
                  </a:moveTo>
                  <a:lnTo>
                    <a:pt x="8196" y="109962"/>
                  </a:lnTo>
                  <a:lnTo>
                    <a:pt x="31021" y="65825"/>
                  </a:lnTo>
                  <a:lnTo>
                    <a:pt x="65825" y="31021"/>
                  </a:lnTo>
                  <a:lnTo>
                    <a:pt x="109962" y="8196"/>
                  </a:lnTo>
                  <a:lnTo>
                    <a:pt x="160782" y="0"/>
                  </a:lnTo>
                  <a:lnTo>
                    <a:pt x="10812030" y="0"/>
                  </a:lnTo>
                  <a:lnTo>
                    <a:pt x="10862844" y="8196"/>
                  </a:lnTo>
                  <a:lnTo>
                    <a:pt x="10906976" y="31021"/>
                  </a:lnTo>
                  <a:lnTo>
                    <a:pt x="10941779" y="65825"/>
                  </a:lnTo>
                  <a:lnTo>
                    <a:pt x="10964603" y="109962"/>
                  </a:lnTo>
                  <a:lnTo>
                    <a:pt x="10972800" y="160782"/>
                  </a:lnTo>
                  <a:lnTo>
                    <a:pt x="10972800" y="2518752"/>
                  </a:lnTo>
                  <a:lnTo>
                    <a:pt x="10964603" y="2569566"/>
                  </a:lnTo>
                  <a:lnTo>
                    <a:pt x="10941779" y="2613699"/>
                  </a:lnTo>
                  <a:lnTo>
                    <a:pt x="10906976" y="2648501"/>
                  </a:lnTo>
                  <a:lnTo>
                    <a:pt x="10862844" y="2671325"/>
                  </a:lnTo>
                  <a:lnTo>
                    <a:pt x="10812030" y="2679522"/>
                  </a:lnTo>
                  <a:lnTo>
                    <a:pt x="160782" y="2679522"/>
                  </a:lnTo>
                  <a:lnTo>
                    <a:pt x="109962" y="2671325"/>
                  </a:lnTo>
                  <a:lnTo>
                    <a:pt x="65825" y="2648501"/>
                  </a:lnTo>
                  <a:lnTo>
                    <a:pt x="31021" y="2613699"/>
                  </a:lnTo>
                  <a:lnTo>
                    <a:pt x="8196" y="2569566"/>
                  </a:lnTo>
                  <a:lnTo>
                    <a:pt x="0" y="2518752"/>
                  </a:lnTo>
                  <a:lnTo>
                    <a:pt x="0" y="160782"/>
                  </a:lnTo>
                  <a:close/>
                </a:path>
              </a:pathLst>
            </a:custGeom>
            <a:noFill/>
            <a:ln cap="flat" cmpd="sng" w="12675">
              <a:solidFill>
                <a:srgbClr val="D5E2E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27" name="Google Shape;227;p10"/>
          <p:cNvSpPr txBox="1"/>
          <p:nvPr/>
        </p:nvSpPr>
        <p:spPr>
          <a:xfrm>
            <a:off x="993139" y="1698094"/>
            <a:ext cx="5588000" cy="202818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1388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latin typeface="Calibri"/>
                <a:ea typeface="Calibri"/>
                <a:cs typeface="Calibri"/>
                <a:sym typeface="Calibri"/>
              </a:rPr>
              <a:t>Code builds and runs models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rtl="0" algn="l">
              <a:lnSpc>
                <a:spcPct val="11388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latin typeface="Calibri"/>
                <a:ea typeface="Calibri"/>
                <a:cs typeface="Calibri"/>
                <a:sym typeface="Calibri"/>
              </a:rPr>
              <a:t>Models represent patterns or systems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172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marR="5080" rtl="0" algn="l">
              <a:lnSpc>
                <a:spcPct val="10772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latin typeface="Calibri"/>
                <a:ea typeface="Calibri"/>
                <a:cs typeface="Calibri"/>
                <a:sym typeface="Calibri"/>
              </a:rPr>
              <a:t>Code → needed to reproduce how the model was created Model → needed to reuse or apply it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rtl="0" algn="l">
              <a:lnSpc>
                <a:spcPct val="100000"/>
              </a:lnSpc>
              <a:spcBef>
                <a:spcPts val="1705"/>
              </a:spcBef>
              <a:spcAft>
                <a:spcPts val="0"/>
              </a:spcAft>
              <a:buNone/>
            </a:pPr>
            <a:r>
              <a:rPr lang="en-US" sz="1800">
                <a:latin typeface="Calibri"/>
                <a:ea typeface="Calibri"/>
                <a:cs typeface="Calibri"/>
                <a:sym typeface="Calibri"/>
              </a:rPr>
              <a:t>Sharing only one is often not enough for open science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8" name="Google Shape;228;p10"/>
          <p:cNvSpPr txBox="1"/>
          <p:nvPr/>
        </p:nvSpPr>
        <p:spPr>
          <a:xfrm>
            <a:off x="11783059" y="6447535"/>
            <a:ext cx="86995" cy="162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rgbClr val="797979"/>
                </a:solidFill>
                <a:latin typeface="Calibri"/>
                <a:ea typeface="Calibri"/>
                <a:cs typeface="Calibri"/>
                <a:sym typeface="Calibri"/>
              </a:rPr>
              <a:t>6</a:t>
            </a:r>
            <a:endParaRPr sz="90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29" name="Google Shape;229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3441" y="4903839"/>
            <a:ext cx="11585930" cy="95219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descr="$PPTXTitle" id="234" name="Google Shape;234;p11"/>
          <p:cNvSpPr txBox="1"/>
          <p:nvPr>
            <p:ph type="title"/>
          </p:nvPr>
        </p:nvSpPr>
        <p:spPr>
          <a:xfrm>
            <a:off x="581659" y="176729"/>
            <a:ext cx="9622790" cy="115321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481625">
            <a:spAutoFit/>
          </a:bodyPr>
          <a:lstStyle/>
          <a:p>
            <a:pPr indent="0" lvl="0" marL="58419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16314D"/>
                </a:solidFill>
              </a:rPr>
              <a:t>The minimum shareable code package</a:t>
            </a:r>
            <a:endParaRPr sz="2400"/>
          </a:p>
        </p:txBody>
      </p:sp>
      <p:grpSp>
        <p:nvGrpSpPr>
          <p:cNvPr id="235" name="Google Shape;235;p11"/>
          <p:cNvGrpSpPr/>
          <p:nvPr/>
        </p:nvGrpSpPr>
        <p:grpSpPr>
          <a:xfrm>
            <a:off x="1280160" y="1840934"/>
            <a:ext cx="4297680" cy="3383279"/>
            <a:chOff x="1280160" y="1840934"/>
            <a:chExt cx="4297680" cy="3383279"/>
          </a:xfrm>
        </p:grpSpPr>
        <p:sp>
          <p:nvSpPr>
            <p:cNvPr id="236" name="Google Shape;236;p11"/>
            <p:cNvSpPr/>
            <p:nvPr/>
          </p:nvSpPr>
          <p:spPr>
            <a:xfrm>
              <a:off x="1280160" y="1840934"/>
              <a:ext cx="4297680" cy="3383279"/>
            </a:xfrm>
            <a:custGeom>
              <a:rect b="b" l="l" r="r" t="t"/>
              <a:pathLst>
                <a:path extrusionOk="0" h="3383279" w="4297680">
                  <a:moveTo>
                    <a:pt x="4242803" y="0"/>
                  </a:moveTo>
                  <a:lnTo>
                    <a:pt x="54876" y="0"/>
                  </a:lnTo>
                  <a:lnTo>
                    <a:pt x="33518" y="4313"/>
                  </a:lnTo>
                  <a:lnTo>
                    <a:pt x="16075" y="16075"/>
                  </a:lnTo>
                  <a:lnTo>
                    <a:pt x="4313" y="33518"/>
                  </a:lnTo>
                  <a:lnTo>
                    <a:pt x="0" y="54876"/>
                  </a:lnTo>
                  <a:lnTo>
                    <a:pt x="0" y="3328403"/>
                  </a:lnTo>
                  <a:lnTo>
                    <a:pt x="4313" y="3349761"/>
                  </a:lnTo>
                  <a:lnTo>
                    <a:pt x="16075" y="3367204"/>
                  </a:lnTo>
                  <a:lnTo>
                    <a:pt x="33518" y="3378966"/>
                  </a:lnTo>
                  <a:lnTo>
                    <a:pt x="54876" y="3383280"/>
                  </a:lnTo>
                  <a:lnTo>
                    <a:pt x="4242803" y="3383280"/>
                  </a:lnTo>
                  <a:lnTo>
                    <a:pt x="4264161" y="3378966"/>
                  </a:lnTo>
                  <a:lnTo>
                    <a:pt x="4281604" y="3367204"/>
                  </a:lnTo>
                  <a:lnTo>
                    <a:pt x="4293366" y="3349761"/>
                  </a:lnTo>
                  <a:lnTo>
                    <a:pt x="4297680" y="3328403"/>
                  </a:lnTo>
                  <a:lnTo>
                    <a:pt x="4297680" y="54876"/>
                  </a:lnTo>
                  <a:lnTo>
                    <a:pt x="4293366" y="33518"/>
                  </a:lnTo>
                  <a:lnTo>
                    <a:pt x="4281604" y="16075"/>
                  </a:lnTo>
                  <a:lnTo>
                    <a:pt x="4264161" y="4313"/>
                  </a:lnTo>
                  <a:lnTo>
                    <a:pt x="4242803" y="0"/>
                  </a:lnTo>
                  <a:close/>
                </a:path>
              </a:pathLst>
            </a:custGeom>
            <a:solidFill>
              <a:srgbClr val="0F162A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7" name="Google Shape;237;p11"/>
            <p:cNvSpPr/>
            <p:nvPr/>
          </p:nvSpPr>
          <p:spPr>
            <a:xfrm>
              <a:off x="1280160" y="1840934"/>
              <a:ext cx="4297680" cy="3383279"/>
            </a:xfrm>
            <a:custGeom>
              <a:rect b="b" l="l" r="r" t="t"/>
              <a:pathLst>
                <a:path extrusionOk="0" h="3383279" w="4297680">
                  <a:moveTo>
                    <a:pt x="0" y="54876"/>
                  </a:moveTo>
                  <a:lnTo>
                    <a:pt x="4313" y="33518"/>
                  </a:lnTo>
                  <a:lnTo>
                    <a:pt x="16075" y="16075"/>
                  </a:lnTo>
                  <a:lnTo>
                    <a:pt x="33518" y="4313"/>
                  </a:lnTo>
                  <a:lnTo>
                    <a:pt x="54876" y="0"/>
                  </a:lnTo>
                  <a:lnTo>
                    <a:pt x="4242803" y="0"/>
                  </a:lnTo>
                  <a:lnTo>
                    <a:pt x="4264161" y="4313"/>
                  </a:lnTo>
                  <a:lnTo>
                    <a:pt x="4281604" y="16075"/>
                  </a:lnTo>
                  <a:lnTo>
                    <a:pt x="4293366" y="33518"/>
                  </a:lnTo>
                  <a:lnTo>
                    <a:pt x="4297680" y="54876"/>
                  </a:lnTo>
                  <a:lnTo>
                    <a:pt x="4297680" y="3328403"/>
                  </a:lnTo>
                  <a:lnTo>
                    <a:pt x="4293366" y="3349761"/>
                  </a:lnTo>
                  <a:lnTo>
                    <a:pt x="4281604" y="3367204"/>
                  </a:lnTo>
                  <a:lnTo>
                    <a:pt x="4264161" y="3378966"/>
                  </a:lnTo>
                  <a:lnTo>
                    <a:pt x="4242803" y="3383280"/>
                  </a:lnTo>
                  <a:lnTo>
                    <a:pt x="54876" y="3383280"/>
                  </a:lnTo>
                  <a:lnTo>
                    <a:pt x="33518" y="3378966"/>
                  </a:lnTo>
                  <a:lnTo>
                    <a:pt x="16075" y="3367204"/>
                  </a:lnTo>
                  <a:lnTo>
                    <a:pt x="4313" y="3349761"/>
                  </a:lnTo>
                  <a:lnTo>
                    <a:pt x="0" y="3328403"/>
                  </a:lnTo>
                  <a:lnTo>
                    <a:pt x="0" y="54876"/>
                  </a:lnTo>
                  <a:close/>
                </a:path>
              </a:pathLst>
            </a:custGeom>
            <a:noFill/>
            <a:ln cap="flat" cmpd="sng" w="12700">
              <a:solidFill>
                <a:srgbClr val="0F16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38" name="Google Shape;238;p11"/>
          <p:cNvSpPr txBox="1"/>
          <p:nvPr/>
        </p:nvSpPr>
        <p:spPr>
          <a:xfrm>
            <a:off x="1449039" y="1878583"/>
            <a:ext cx="3222625" cy="304228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project/</a:t>
            </a:r>
            <a:endParaRPr sz="22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├─ README.md</a:t>
            </a:r>
            <a:endParaRPr sz="22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├─ LICENSE</a:t>
            </a:r>
            <a:endParaRPr sz="22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├─ analysis.py</a:t>
            </a:r>
            <a:endParaRPr sz="22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12700" rtl="0" algn="l">
              <a:lnSpc>
                <a:spcPct val="11931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├─ requirements.txt</a:t>
            </a:r>
            <a:endParaRPr sz="22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12700" rtl="0" algn="l">
              <a:lnSpc>
                <a:spcPct val="11954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├─ results/</a:t>
            </a:r>
            <a:endParaRPr sz="22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12700" rtl="0" algn="l">
              <a:lnSpc>
                <a:spcPct val="100000"/>
              </a:lnSpc>
              <a:spcBef>
                <a:spcPts val="2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├─ .gitignore</a:t>
            </a:r>
            <a:endParaRPr sz="22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└─ data/</a:t>
            </a:r>
            <a:endParaRPr sz="22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51689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└─ README.txt</a:t>
            </a:r>
            <a:endParaRPr sz="2200">
              <a:latin typeface="Courier New"/>
              <a:ea typeface="Courier New"/>
              <a:cs typeface="Courier New"/>
              <a:sym typeface="Courier New"/>
            </a:endParaRPr>
          </a:p>
        </p:txBody>
      </p:sp>
      <p:grpSp>
        <p:nvGrpSpPr>
          <p:cNvPr id="239" name="Google Shape;239;p11"/>
          <p:cNvGrpSpPr/>
          <p:nvPr/>
        </p:nvGrpSpPr>
        <p:grpSpPr>
          <a:xfrm>
            <a:off x="5577840" y="1783073"/>
            <a:ext cx="5542915" cy="4145915"/>
            <a:chOff x="5577840" y="1783073"/>
            <a:chExt cx="5542915" cy="4145915"/>
          </a:xfrm>
        </p:grpSpPr>
        <p:sp>
          <p:nvSpPr>
            <p:cNvPr id="240" name="Google Shape;240;p11"/>
            <p:cNvSpPr/>
            <p:nvPr/>
          </p:nvSpPr>
          <p:spPr>
            <a:xfrm>
              <a:off x="5577840" y="1783073"/>
              <a:ext cx="5542915" cy="4145915"/>
            </a:xfrm>
            <a:custGeom>
              <a:rect b="b" l="l" r="r" t="t"/>
              <a:pathLst>
                <a:path extrusionOk="0" h="4145915" w="5542915">
                  <a:moveTo>
                    <a:pt x="5447665" y="0"/>
                  </a:moveTo>
                  <a:lnTo>
                    <a:pt x="94780" y="0"/>
                  </a:lnTo>
                  <a:lnTo>
                    <a:pt x="57885" y="7449"/>
                  </a:lnTo>
                  <a:lnTo>
                    <a:pt x="27759" y="27763"/>
                  </a:lnTo>
                  <a:lnTo>
                    <a:pt x="7447" y="57891"/>
                  </a:lnTo>
                  <a:lnTo>
                    <a:pt x="0" y="94780"/>
                  </a:lnTo>
                  <a:lnTo>
                    <a:pt x="0" y="4051007"/>
                  </a:lnTo>
                  <a:lnTo>
                    <a:pt x="7447" y="4087894"/>
                  </a:lnTo>
                  <a:lnTo>
                    <a:pt x="27759" y="4118017"/>
                  </a:lnTo>
                  <a:lnTo>
                    <a:pt x="57885" y="4138327"/>
                  </a:lnTo>
                  <a:lnTo>
                    <a:pt x="94780" y="4145775"/>
                  </a:lnTo>
                  <a:lnTo>
                    <a:pt x="5447665" y="4145775"/>
                  </a:lnTo>
                  <a:lnTo>
                    <a:pt x="5484559" y="4138327"/>
                  </a:lnTo>
                  <a:lnTo>
                    <a:pt x="5514686" y="4118017"/>
                  </a:lnTo>
                  <a:lnTo>
                    <a:pt x="5534997" y="4087894"/>
                  </a:lnTo>
                  <a:lnTo>
                    <a:pt x="5542445" y="4051007"/>
                  </a:lnTo>
                  <a:lnTo>
                    <a:pt x="5542445" y="94780"/>
                  </a:lnTo>
                  <a:lnTo>
                    <a:pt x="5534997" y="57891"/>
                  </a:lnTo>
                  <a:lnTo>
                    <a:pt x="5514686" y="27763"/>
                  </a:lnTo>
                  <a:lnTo>
                    <a:pt x="5484559" y="7449"/>
                  </a:lnTo>
                  <a:lnTo>
                    <a:pt x="5447665" y="0"/>
                  </a:lnTo>
                  <a:close/>
                </a:path>
              </a:pathLst>
            </a:custGeom>
            <a:solidFill>
              <a:srgbClr val="F9FAFB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1" name="Google Shape;241;p11"/>
            <p:cNvSpPr/>
            <p:nvPr/>
          </p:nvSpPr>
          <p:spPr>
            <a:xfrm>
              <a:off x="5577840" y="1783073"/>
              <a:ext cx="5542915" cy="4145915"/>
            </a:xfrm>
            <a:custGeom>
              <a:rect b="b" l="l" r="r" t="t"/>
              <a:pathLst>
                <a:path extrusionOk="0" h="4145915" w="5542915">
                  <a:moveTo>
                    <a:pt x="0" y="94780"/>
                  </a:moveTo>
                  <a:lnTo>
                    <a:pt x="7447" y="57891"/>
                  </a:lnTo>
                  <a:lnTo>
                    <a:pt x="27759" y="27763"/>
                  </a:lnTo>
                  <a:lnTo>
                    <a:pt x="57885" y="7449"/>
                  </a:lnTo>
                  <a:lnTo>
                    <a:pt x="94780" y="0"/>
                  </a:lnTo>
                  <a:lnTo>
                    <a:pt x="5447665" y="0"/>
                  </a:lnTo>
                  <a:lnTo>
                    <a:pt x="5484559" y="7449"/>
                  </a:lnTo>
                  <a:lnTo>
                    <a:pt x="5514686" y="27763"/>
                  </a:lnTo>
                  <a:lnTo>
                    <a:pt x="5534997" y="57891"/>
                  </a:lnTo>
                  <a:lnTo>
                    <a:pt x="5542445" y="94780"/>
                  </a:lnTo>
                  <a:lnTo>
                    <a:pt x="5542445" y="4051007"/>
                  </a:lnTo>
                  <a:lnTo>
                    <a:pt x="5534997" y="4087894"/>
                  </a:lnTo>
                  <a:lnTo>
                    <a:pt x="5514686" y="4118017"/>
                  </a:lnTo>
                  <a:lnTo>
                    <a:pt x="5484559" y="4138327"/>
                  </a:lnTo>
                  <a:lnTo>
                    <a:pt x="5447665" y="4145775"/>
                  </a:lnTo>
                  <a:lnTo>
                    <a:pt x="94780" y="4145775"/>
                  </a:lnTo>
                  <a:lnTo>
                    <a:pt x="57885" y="4138327"/>
                  </a:lnTo>
                  <a:lnTo>
                    <a:pt x="27759" y="4118017"/>
                  </a:lnTo>
                  <a:lnTo>
                    <a:pt x="7447" y="4087894"/>
                  </a:lnTo>
                  <a:lnTo>
                    <a:pt x="0" y="4051007"/>
                  </a:lnTo>
                  <a:lnTo>
                    <a:pt x="0" y="94780"/>
                  </a:lnTo>
                  <a:close/>
                </a:path>
              </a:pathLst>
            </a:custGeom>
            <a:noFill/>
            <a:ln cap="flat" cmpd="sng" w="12700">
              <a:solidFill>
                <a:srgbClr val="D9E1E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2" name="Google Shape;242;p11"/>
            <p:cNvSpPr/>
            <p:nvPr/>
          </p:nvSpPr>
          <p:spPr>
            <a:xfrm>
              <a:off x="5577840" y="1783080"/>
              <a:ext cx="5486400" cy="201295"/>
            </a:xfrm>
            <a:custGeom>
              <a:rect b="b" l="l" r="r" t="t"/>
              <a:pathLst>
                <a:path extrusionOk="0" h="201294" w="5486400">
                  <a:moveTo>
                    <a:pt x="5486400" y="0"/>
                  </a:moveTo>
                  <a:lnTo>
                    <a:pt x="0" y="0"/>
                  </a:lnTo>
                  <a:lnTo>
                    <a:pt x="0" y="201167"/>
                  </a:lnTo>
                  <a:lnTo>
                    <a:pt x="5486400" y="201167"/>
                  </a:lnTo>
                  <a:lnTo>
                    <a:pt x="5486400" y="0"/>
                  </a:lnTo>
                  <a:close/>
                </a:path>
              </a:pathLst>
            </a:custGeom>
            <a:solidFill>
              <a:srgbClr val="2D6E94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3" name="Google Shape;243;p11"/>
            <p:cNvSpPr/>
            <p:nvPr/>
          </p:nvSpPr>
          <p:spPr>
            <a:xfrm>
              <a:off x="5577840" y="1783080"/>
              <a:ext cx="5486400" cy="201295"/>
            </a:xfrm>
            <a:custGeom>
              <a:rect b="b" l="l" r="r" t="t"/>
              <a:pathLst>
                <a:path extrusionOk="0" h="201294" w="5486400">
                  <a:moveTo>
                    <a:pt x="0" y="0"/>
                  </a:moveTo>
                  <a:lnTo>
                    <a:pt x="5486400" y="0"/>
                  </a:lnTo>
                  <a:lnTo>
                    <a:pt x="5486400" y="201167"/>
                  </a:lnTo>
                  <a:lnTo>
                    <a:pt x="0" y="201167"/>
                  </a:lnTo>
                  <a:lnTo>
                    <a:pt x="0" y="0"/>
                  </a:lnTo>
                  <a:close/>
                </a:path>
              </a:pathLst>
            </a:custGeom>
            <a:noFill/>
            <a:ln cap="flat" cmpd="sng" w="12700">
              <a:solidFill>
                <a:srgbClr val="2D6E9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44" name="Google Shape;244;p11"/>
          <p:cNvSpPr txBox="1"/>
          <p:nvPr/>
        </p:nvSpPr>
        <p:spPr>
          <a:xfrm>
            <a:off x="5821171" y="1998979"/>
            <a:ext cx="2279650" cy="299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1F2937"/>
                </a:solidFill>
                <a:latin typeface="Calibri"/>
                <a:ea typeface="Calibri"/>
                <a:cs typeface="Calibri"/>
                <a:sym typeface="Calibri"/>
              </a:rPr>
              <a:t>Why each file matters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5" name="Google Shape;245;p11"/>
          <p:cNvSpPr txBox="1"/>
          <p:nvPr/>
        </p:nvSpPr>
        <p:spPr>
          <a:xfrm>
            <a:off x="5861560" y="2518131"/>
            <a:ext cx="4971415" cy="2768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-178435" lvl="0" marL="190500" marR="37782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Calibri"/>
              <a:buChar char="•"/>
            </a:pPr>
            <a:r>
              <a:rPr lang="en-US" sz="1800">
                <a:latin typeface="Calibri"/>
                <a:ea typeface="Calibri"/>
                <a:cs typeface="Calibri"/>
                <a:sym typeface="Calibri"/>
              </a:rPr>
              <a:t>README.md explains what the project is and how to use it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-178435" lvl="0" marL="19113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2937"/>
              </a:buClr>
              <a:buSzPts val="1800"/>
              <a:buFont typeface="Calibri"/>
              <a:buChar char="•"/>
            </a:pPr>
            <a:r>
              <a:rPr lang="en-US" sz="1800">
                <a:solidFill>
                  <a:srgbClr val="1F2937"/>
                </a:solidFill>
                <a:latin typeface="Calibri"/>
                <a:ea typeface="Calibri"/>
                <a:cs typeface="Calibri"/>
                <a:sym typeface="Calibri"/>
              </a:rPr>
              <a:t>LICENSE: states reuse conditions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-178435" lvl="0" marL="19113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Calibri"/>
              <a:buChar char="•"/>
            </a:pPr>
            <a:r>
              <a:rPr lang="en-US" sz="1800">
                <a:latin typeface="Calibri"/>
                <a:ea typeface="Calibri"/>
                <a:cs typeface="Calibri"/>
                <a:sym typeface="Calibri"/>
              </a:rPr>
              <a:t>analysis.py contains the example code.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-178435" lvl="0" marL="19113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2937"/>
              </a:buClr>
              <a:buSzPts val="1800"/>
              <a:buFont typeface="Calibri"/>
              <a:buChar char="•"/>
            </a:pPr>
            <a:r>
              <a:rPr lang="en-US" sz="1800">
                <a:solidFill>
                  <a:srgbClr val="1F2937"/>
                </a:solidFill>
                <a:latin typeface="Calibri"/>
                <a:ea typeface="Calibri"/>
                <a:cs typeface="Calibri"/>
                <a:sym typeface="Calibri"/>
              </a:rPr>
              <a:t>requirements: software dependencies needed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-178435" lvl="0" marL="19113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Calibri"/>
              <a:buChar char="•"/>
            </a:pPr>
            <a:r>
              <a:rPr lang="en-US" sz="1800">
                <a:latin typeface="Calibri"/>
                <a:ea typeface="Calibri"/>
                <a:cs typeface="Calibri"/>
                <a:sym typeface="Calibri"/>
              </a:rPr>
              <a:t>results/ is where outputs may be written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-178435" lvl="0" marL="190500" marR="2730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2937"/>
              </a:buClr>
              <a:buSzPts val="1800"/>
              <a:buFont typeface="Calibri"/>
              <a:buChar char="•"/>
            </a:pPr>
            <a:r>
              <a:rPr lang="en-US" sz="1800">
                <a:solidFill>
                  <a:srgbClr val="1F2937"/>
                </a:solidFill>
                <a:latin typeface="Calibri"/>
                <a:ea typeface="Calibri"/>
                <a:cs typeface="Calibri"/>
                <a:sym typeface="Calibri"/>
              </a:rPr>
              <a:t>.gitignore: </a:t>
            </a:r>
            <a:r>
              <a:rPr lang="en-US" sz="1800">
                <a:latin typeface="Calibri"/>
                <a:ea typeface="Calibri"/>
                <a:cs typeface="Calibri"/>
                <a:sym typeface="Calibri"/>
              </a:rPr>
              <a:t>lists files or folders that should not be tracked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-178435" lvl="0" marL="190500" marR="508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Calibri"/>
              <a:buChar char="•"/>
            </a:pPr>
            <a:r>
              <a:rPr lang="en-US" sz="1800">
                <a:latin typeface="Calibri"/>
                <a:ea typeface="Calibri"/>
                <a:cs typeface="Calibri"/>
                <a:sym typeface="Calibri"/>
              </a:rPr>
              <a:t>data/README.txt explains the data folder, even if data cannot be shared.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6" name="Google Shape;246;p11"/>
          <p:cNvSpPr txBox="1"/>
          <p:nvPr/>
        </p:nvSpPr>
        <p:spPr>
          <a:xfrm>
            <a:off x="11783059" y="6447535"/>
            <a:ext cx="86995" cy="162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rgbClr val="797979"/>
                </a:solidFill>
                <a:latin typeface="Calibri"/>
                <a:ea typeface="Calibri"/>
                <a:cs typeface="Calibri"/>
                <a:sym typeface="Calibri"/>
              </a:rPr>
              <a:t>8</a:t>
            </a:r>
            <a:endParaRPr sz="9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descr="$PPTXTitle" id="251" name="Google Shape;251;p12"/>
          <p:cNvSpPr txBox="1"/>
          <p:nvPr>
            <p:ph type="title"/>
          </p:nvPr>
        </p:nvSpPr>
        <p:spPr>
          <a:xfrm>
            <a:off x="581659" y="176729"/>
            <a:ext cx="9622790" cy="115321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481375">
            <a:spAutoFit/>
          </a:bodyPr>
          <a:lstStyle/>
          <a:p>
            <a:pPr indent="0" lvl="0" marL="58419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16314D"/>
                </a:solidFill>
              </a:rPr>
              <a:t>Sharing and citing code: repository vs archive</a:t>
            </a:r>
            <a:endParaRPr sz="2400"/>
          </a:p>
          <a:p>
            <a:pPr indent="0" lvl="0" marL="58419" rtl="0" algn="l">
              <a:lnSpc>
                <a:spcPct val="100000"/>
              </a:lnSpc>
              <a:spcBef>
                <a:spcPts val="145"/>
              </a:spcBef>
              <a:spcAft>
                <a:spcPts val="0"/>
              </a:spcAft>
              <a:buNone/>
            </a:pPr>
            <a:r>
              <a:rPr b="0" i="1" lang="en-US" sz="1800">
                <a:solidFill>
                  <a:srgbClr val="5B636F"/>
                </a:solidFill>
                <a:latin typeface="Calibri"/>
                <a:ea typeface="Calibri"/>
                <a:cs typeface="Calibri"/>
                <a:sym typeface="Calibri"/>
              </a:rPr>
              <a:t>A paper needs a stable version, not only the latest state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52" name="Google Shape;252;p12"/>
          <p:cNvGrpSpPr/>
          <p:nvPr/>
        </p:nvGrpSpPr>
        <p:grpSpPr>
          <a:xfrm>
            <a:off x="822960" y="1600196"/>
            <a:ext cx="5029200" cy="3200400"/>
            <a:chOff x="822960" y="1600196"/>
            <a:chExt cx="5029200" cy="3200400"/>
          </a:xfrm>
        </p:grpSpPr>
        <p:sp>
          <p:nvSpPr>
            <p:cNvPr id="253" name="Google Shape;253;p12"/>
            <p:cNvSpPr/>
            <p:nvPr/>
          </p:nvSpPr>
          <p:spPr>
            <a:xfrm>
              <a:off x="822960" y="1600196"/>
              <a:ext cx="5029200" cy="3200400"/>
            </a:xfrm>
            <a:custGeom>
              <a:rect b="b" l="l" r="r" t="t"/>
              <a:pathLst>
                <a:path extrusionOk="0" h="3200400" w="5029200">
                  <a:moveTo>
                    <a:pt x="4956035" y="0"/>
                  </a:moveTo>
                  <a:lnTo>
                    <a:pt x="73164" y="0"/>
                  </a:lnTo>
                  <a:lnTo>
                    <a:pt x="44684" y="5749"/>
                  </a:lnTo>
                  <a:lnTo>
                    <a:pt x="21428" y="21428"/>
                  </a:lnTo>
                  <a:lnTo>
                    <a:pt x="5749" y="44684"/>
                  </a:lnTo>
                  <a:lnTo>
                    <a:pt x="0" y="73164"/>
                  </a:lnTo>
                  <a:lnTo>
                    <a:pt x="0" y="3127248"/>
                  </a:lnTo>
                  <a:lnTo>
                    <a:pt x="5749" y="3155721"/>
                  </a:lnTo>
                  <a:lnTo>
                    <a:pt x="21428" y="3178973"/>
                  </a:lnTo>
                  <a:lnTo>
                    <a:pt x="44684" y="3194651"/>
                  </a:lnTo>
                  <a:lnTo>
                    <a:pt x="73164" y="3200400"/>
                  </a:lnTo>
                  <a:lnTo>
                    <a:pt x="4956035" y="3200400"/>
                  </a:lnTo>
                  <a:lnTo>
                    <a:pt x="4984515" y="3194651"/>
                  </a:lnTo>
                  <a:lnTo>
                    <a:pt x="5007771" y="3178973"/>
                  </a:lnTo>
                  <a:lnTo>
                    <a:pt x="5023450" y="3155721"/>
                  </a:lnTo>
                  <a:lnTo>
                    <a:pt x="5029200" y="3127248"/>
                  </a:lnTo>
                  <a:lnTo>
                    <a:pt x="5029200" y="73164"/>
                  </a:lnTo>
                  <a:lnTo>
                    <a:pt x="5023450" y="44684"/>
                  </a:lnTo>
                  <a:lnTo>
                    <a:pt x="5007771" y="21428"/>
                  </a:lnTo>
                  <a:lnTo>
                    <a:pt x="4984515" y="5749"/>
                  </a:lnTo>
                  <a:lnTo>
                    <a:pt x="4956035" y="0"/>
                  </a:lnTo>
                  <a:close/>
                </a:path>
              </a:pathLst>
            </a:custGeom>
            <a:solidFill>
              <a:srgbClr val="F9FAFB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4" name="Google Shape;254;p12"/>
            <p:cNvSpPr/>
            <p:nvPr/>
          </p:nvSpPr>
          <p:spPr>
            <a:xfrm>
              <a:off x="822960" y="1600196"/>
              <a:ext cx="5029200" cy="3200400"/>
            </a:xfrm>
            <a:custGeom>
              <a:rect b="b" l="l" r="r" t="t"/>
              <a:pathLst>
                <a:path extrusionOk="0" h="3200400" w="5029200">
                  <a:moveTo>
                    <a:pt x="0" y="73164"/>
                  </a:moveTo>
                  <a:lnTo>
                    <a:pt x="5749" y="44684"/>
                  </a:lnTo>
                  <a:lnTo>
                    <a:pt x="21428" y="21428"/>
                  </a:lnTo>
                  <a:lnTo>
                    <a:pt x="44684" y="5749"/>
                  </a:lnTo>
                  <a:lnTo>
                    <a:pt x="73164" y="0"/>
                  </a:lnTo>
                  <a:lnTo>
                    <a:pt x="4956035" y="0"/>
                  </a:lnTo>
                  <a:lnTo>
                    <a:pt x="4984515" y="5749"/>
                  </a:lnTo>
                  <a:lnTo>
                    <a:pt x="5007771" y="21428"/>
                  </a:lnTo>
                  <a:lnTo>
                    <a:pt x="5023450" y="44684"/>
                  </a:lnTo>
                  <a:lnTo>
                    <a:pt x="5029200" y="73164"/>
                  </a:lnTo>
                  <a:lnTo>
                    <a:pt x="5029200" y="3127248"/>
                  </a:lnTo>
                  <a:lnTo>
                    <a:pt x="5023450" y="3155721"/>
                  </a:lnTo>
                  <a:lnTo>
                    <a:pt x="5007771" y="3178973"/>
                  </a:lnTo>
                  <a:lnTo>
                    <a:pt x="4984515" y="3194651"/>
                  </a:lnTo>
                  <a:lnTo>
                    <a:pt x="4956035" y="3200400"/>
                  </a:lnTo>
                  <a:lnTo>
                    <a:pt x="73164" y="3200400"/>
                  </a:lnTo>
                  <a:lnTo>
                    <a:pt x="44684" y="3194651"/>
                  </a:lnTo>
                  <a:lnTo>
                    <a:pt x="21428" y="3178973"/>
                  </a:lnTo>
                  <a:lnTo>
                    <a:pt x="5749" y="3155721"/>
                  </a:lnTo>
                  <a:lnTo>
                    <a:pt x="0" y="3127248"/>
                  </a:lnTo>
                  <a:lnTo>
                    <a:pt x="0" y="73164"/>
                  </a:lnTo>
                  <a:close/>
                </a:path>
              </a:pathLst>
            </a:custGeom>
            <a:noFill/>
            <a:ln cap="flat" cmpd="sng" w="12700">
              <a:solidFill>
                <a:srgbClr val="D9E1E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5" name="Google Shape;255;p12"/>
            <p:cNvSpPr/>
            <p:nvPr/>
          </p:nvSpPr>
          <p:spPr>
            <a:xfrm>
              <a:off x="822960" y="1600200"/>
              <a:ext cx="5029200" cy="201295"/>
            </a:xfrm>
            <a:custGeom>
              <a:rect b="b" l="l" r="r" t="t"/>
              <a:pathLst>
                <a:path extrusionOk="0" h="201294" w="5029200">
                  <a:moveTo>
                    <a:pt x="5029200" y="0"/>
                  </a:moveTo>
                  <a:lnTo>
                    <a:pt x="0" y="0"/>
                  </a:lnTo>
                  <a:lnTo>
                    <a:pt x="0" y="201167"/>
                  </a:lnTo>
                  <a:lnTo>
                    <a:pt x="5029200" y="201167"/>
                  </a:lnTo>
                  <a:lnTo>
                    <a:pt x="5029200" y="0"/>
                  </a:lnTo>
                  <a:close/>
                </a:path>
              </a:pathLst>
            </a:custGeom>
            <a:solidFill>
              <a:srgbClr val="2D6E94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6" name="Google Shape;256;p12"/>
            <p:cNvSpPr/>
            <p:nvPr/>
          </p:nvSpPr>
          <p:spPr>
            <a:xfrm>
              <a:off x="822960" y="1600200"/>
              <a:ext cx="5029200" cy="201295"/>
            </a:xfrm>
            <a:custGeom>
              <a:rect b="b" l="l" r="r" t="t"/>
              <a:pathLst>
                <a:path extrusionOk="0" h="201294" w="5029200">
                  <a:moveTo>
                    <a:pt x="0" y="0"/>
                  </a:moveTo>
                  <a:lnTo>
                    <a:pt x="5029200" y="0"/>
                  </a:lnTo>
                  <a:lnTo>
                    <a:pt x="5029200" y="201167"/>
                  </a:lnTo>
                  <a:lnTo>
                    <a:pt x="0" y="201167"/>
                  </a:lnTo>
                  <a:lnTo>
                    <a:pt x="0" y="0"/>
                  </a:lnTo>
                  <a:close/>
                </a:path>
              </a:pathLst>
            </a:custGeom>
            <a:noFill/>
            <a:ln cap="flat" cmpd="sng" w="12700">
              <a:solidFill>
                <a:srgbClr val="2D6E9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57" name="Google Shape;257;p12"/>
          <p:cNvSpPr txBox="1"/>
          <p:nvPr/>
        </p:nvSpPr>
        <p:spPr>
          <a:xfrm>
            <a:off x="1066291" y="1816100"/>
            <a:ext cx="2372995" cy="299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1F2937"/>
                </a:solidFill>
                <a:latin typeface="Calibri"/>
                <a:ea typeface="Calibri"/>
                <a:cs typeface="Calibri"/>
                <a:sym typeface="Calibri"/>
              </a:rPr>
              <a:t>Development platform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8" name="Google Shape;258;p12"/>
          <p:cNvSpPr txBox="1"/>
          <p:nvPr/>
        </p:nvSpPr>
        <p:spPr>
          <a:xfrm>
            <a:off x="1066291" y="2579623"/>
            <a:ext cx="4412615" cy="16713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-178435" lvl="0" marL="19113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2937"/>
              </a:buClr>
              <a:buSzPts val="1800"/>
              <a:buFont typeface="Calibri"/>
              <a:buChar char="•"/>
            </a:pPr>
            <a:r>
              <a:rPr lang="en-US" sz="1800">
                <a:solidFill>
                  <a:srgbClr val="1F2937"/>
                </a:solidFill>
                <a:latin typeface="Calibri"/>
                <a:ea typeface="Calibri"/>
                <a:cs typeface="Calibri"/>
                <a:sym typeface="Calibri"/>
              </a:rPr>
              <a:t>GitHub or GitLab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-178435" lvl="1" marL="647700" marR="508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2937"/>
              </a:buClr>
              <a:buSzPts val="1800"/>
              <a:buFont typeface="Calibri"/>
              <a:buChar char="•"/>
            </a:pPr>
            <a:r>
              <a:rPr lang="en-US" sz="1800">
                <a:solidFill>
                  <a:srgbClr val="1F2937"/>
                </a:solidFill>
                <a:latin typeface="Calibri"/>
                <a:ea typeface="Calibri"/>
                <a:cs typeface="Calibri"/>
                <a:sym typeface="Calibri"/>
              </a:rPr>
              <a:t>Note: May be deleted any time by their owner!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-178435" lvl="0" marL="19113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2937"/>
              </a:buClr>
              <a:buSzPts val="1800"/>
              <a:buFont typeface="Calibri"/>
              <a:buChar char="•"/>
            </a:pPr>
            <a:r>
              <a:rPr lang="en-US" sz="1800">
                <a:solidFill>
                  <a:srgbClr val="1F2937"/>
                </a:solidFill>
                <a:latin typeface="Calibri"/>
                <a:ea typeface="Calibri"/>
                <a:cs typeface="Calibri"/>
                <a:sym typeface="Calibri"/>
              </a:rPr>
              <a:t>Active work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-178435" lvl="0" marL="19113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2937"/>
              </a:buClr>
              <a:buSzPts val="1800"/>
              <a:buFont typeface="Calibri"/>
              <a:buChar char="•"/>
            </a:pPr>
            <a:r>
              <a:rPr lang="en-US" sz="1800">
                <a:solidFill>
                  <a:srgbClr val="1F2937"/>
                </a:solidFill>
                <a:latin typeface="Calibri"/>
                <a:ea typeface="Calibri"/>
                <a:cs typeface="Calibri"/>
                <a:sym typeface="Calibri"/>
              </a:rPr>
              <a:t>Latest version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-178435" lvl="0" marL="19113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2937"/>
              </a:buClr>
              <a:buSzPts val="1800"/>
              <a:buFont typeface="Calibri"/>
              <a:buChar char="•"/>
            </a:pPr>
            <a:r>
              <a:rPr lang="en-US" sz="1800">
                <a:solidFill>
                  <a:srgbClr val="1F2937"/>
                </a:solidFill>
                <a:latin typeface="Calibri"/>
                <a:ea typeface="Calibri"/>
                <a:cs typeface="Calibri"/>
                <a:sym typeface="Calibri"/>
              </a:rPr>
              <a:t>Collaboration and issue tracking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59" name="Google Shape;259;p12"/>
          <p:cNvGrpSpPr/>
          <p:nvPr/>
        </p:nvGrpSpPr>
        <p:grpSpPr>
          <a:xfrm>
            <a:off x="6309359" y="1600196"/>
            <a:ext cx="5029200" cy="3200400"/>
            <a:chOff x="6309359" y="1600196"/>
            <a:chExt cx="5029200" cy="3200400"/>
          </a:xfrm>
        </p:grpSpPr>
        <p:sp>
          <p:nvSpPr>
            <p:cNvPr id="260" name="Google Shape;260;p12"/>
            <p:cNvSpPr/>
            <p:nvPr/>
          </p:nvSpPr>
          <p:spPr>
            <a:xfrm>
              <a:off x="6309359" y="1600196"/>
              <a:ext cx="5029200" cy="3200400"/>
            </a:xfrm>
            <a:custGeom>
              <a:rect b="b" l="l" r="r" t="t"/>
              <a:pathLst>
                <a:path extrusionOk="0" h="3200400" w="5029200">
                  <a:moveTo>
                    <a:pt x="4956035" y="0"/>
                  </a:moveTo>
                  <a:lnTo>
                    <a:pt x="73164" y="0"/>
                  </a:lnTo>
                  <a:lnTo>
                    <a:pt x="44684" y="5749"/>
                  </a:lnTo>
                  <a:lnTo>
                    <a:pt x="21428" y="21428"/>
                  </a:lnTo>
                  <a:lnTo>
                    <a:pt x="5749" y="44684"/>
                  </a:lnTo>
                  <a:lnTo>
                    <a:pt x="0" y="73164"/>
                  </a:lnTo>
                  <a:lnTo>
                    <a:pt x="0" y="3127248"/>
                  </a:lnTo>
                  <a:lnTo>
                    <a:pt x="5749" y="3155721"/>
                  </a:lnTo>
                  <a:lnTo>
                    <a:pt x="21428" y="3178973"/>
                  </a:lnTo>
                  <a:lnTo>
                    <a:pt x="44684" y="3194651"/>
                  </a:lnTo>
                  <a:lnTo>
                    <a:pt x="73164" y="3200400"/>
                  </a:lnTo>
                  <a:lnTo>
                    <a:pt x="4956035" y="3200400"/>
                  </a:lnTo>
                  <a:lnTo>
                    <a:pt x="4984515" y="3194651"/>
                  </a:lnTo>
                  <a:lnTo>
                    <a:pt x="5007771" y="3178973"/>
                  </a:lnTo>
                  <a:lnTo>
                    <a:pt x="5023450" y="3155721"/>
                  </a:lnTo>
                  <a:lnTo>
                    <a:pt x="5029200" y="3127248"/>
                  </a:lnTo>
                  <a:lnTo>
                    <a:pt x="5029200" y="73164"/>
                  </a:lnTo>
                  <a:lnTo>
                    <a:pt x="5023450" y="44684"/>
                  </a:lnTo>
                  <a:lnTo>
                    <a:pt x="5007771" y="21428"/>
                  </a:lnTo>
                  <a:lnTo>
                    <a:pt x="4984515" y="5749"/>
                  </a:lnTo>
                  <a:lnTo>
                    <a:pt x="4956035" y="0"/>
                  </a:lnTo>
                  <a:close/>
                </a:path>
              </a:pathLst>
            </a:custGeom>
            <a:solidFill>
              <a:srgbClr val="F9FAFB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1" name="Google Shape;261;p12"/>
            <p:cNvSpPr/>
            <p:nvPr/>
          </p:nvSpPr>
          <p:spPr>
            <a:xfrm>
              <a:off x="6309359" y="1600196"/>
              <a:ext cx="5029200" cy="3200400"/>
            </a:xfrm>
            <a:custGeom>
              <a:rect b="b" l="l" r="r" t="t"/>
              <a:pathLst>
                <a:path extrusionOk="0" h="3200400" w="5029200">
                  <a:moveTo>
                    <a:pt x="0" y="73164"/>
                  </a:moveTo>
                  <a:lnTo>
                    <a:pt x="5749" y="44684"/>
                  </a:lnTo>
                  <a:lnTo>
                    <a:pt x="21428" y="21428"/>
                  </a:lnTo>
                  <a:lnTo>
                    <a:pt x="44684" y="5749"/>
                  </a:lnTo>
                  <a:lnTo>
                    <a:pt x="73164" y="0"/>
                  </a:lnTo>
                  <a:lnTo>
                    <a:pt x="4956035" y="0"/>
                  </a:lnTo>
                  <a:lnTo>
                    <a:pt x="4984515" y="5749"/>
                  </a:lnTo>
                  <a:lnTo>
                    <a:pt x="5007771" y="21428"/>
                  </a:lnTo>
                  <a:lnTo>
                    <a:pt x="5023450" y="44684"/>
                  </a:lnTo>
                  <a:lnTo>
                    <a:pt x="5029200" y="73164"/>
                  </a:lnTo>
                  <a:lnTo>
                    <a:pt x="5029200" y="3127248"/>
                  </a:lnTo>
                  <a:lnTo>
                    <a:pt x="5023450" y="3155721"/>
                  </a:lnTo>
                  <a:lnTo>
                    <a:pt x="5007771" y="3178973"/>
                  </a:lnTo>
                  <a:lnTo>
                    <a:pt x="4984515" y="3194651"/>
                  </a:lnTo>
                  <a:lnTo>
                    <a:pt x="4956035" y="3200400"/>
                  </a:lnTo>
                  <a:lnTo>
                    <a:pt x="73164" y="3200400"/>
                  </a:lnTo>
                  <a:lnTo>
                    <a:pt x="44684" y="3194651"/>
                  </a:lnTo>
                  <a:lnTo>
                    <a:pt x="21428" y="3178973"/>
                  </a:lnTo>
                  <a:lnTo>
                    <a:pt x="5749" y="3155721"/>
                  </a:lnTo>
                  <a:lnTo>
                    <a:pt x="0" y="3127248"/>
                  </a:lnTo>
                  <a:lnTo>
                    <a:pt x="0" y="73164"/>
                  </a:lnTo>
                  <a:close/>
                </a:path>
              </a:pathLst>
            </a:custGeom>
            <a:noFill/>
            <a:ln cap="flat" cmpd="sng" w="12700">
              <a:solidFill>
                <a:srgbClr val="D9E1E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2" name="Google Shape;262;p12"/>
            <p:cNvSpPr/>
            <p:nvPr/>
          </p:nvSpPr>
          <p:spPr>
            <a:xfrm>
              <a:off x="6309359" y="1600200"/>
              <a:ext cx="5029200" cy="201295"/>
            </a:xfrm>
            <a:custGeom>
              <a:rect b="b" l="l" r="r" t="t"/>
              <a:pathLst>
                <a:path extrusionOk="0" h="201294" w="5029200">
                  <a:moveTo>
                    <a:pt x="5029199" y="0"/>
                  </a:moveTo>
                  <a:lnTo>
                    <a:pt x="0" y="0"/>
                  </a:lnTo>
                  <a:lnTo>
                    <a:pt x="0" y="201167"/>
                  </a:lnTo>
                  <a:lnTo>
                    <a:pt x="5029199" y="201167"/>
                  </a:lnTo>
                  <a:lnTo>
                    <a:pt x="5029199" y="0"/>
                  </a:lnTo>
                  <a:close/>
                </a:path>
              </a:pathLst>
            </a:custGeom>
            <a:solidFill>
              <a:srgbClr val="2C8B89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3" name="Google Shape;263;p12"/>
            <p:cNvSpPr/>
            <p:nvPr/>
          </p:nvSpPr>
          <p:spPr>
            <a:xfrm>
              <a:off x="6309359" y="1600200"/>
              <a:ext cx="5029200" cy="201295"/>
            </a:xfrm>
            <a:custGeom>
              <a:rect b="b" l="l" r="r" t="t"/>
              <a:pathLst>
                <a:path extrusionOk="0" h="201294" w="5029200">
                  <a:moveTo>
                    <a:pt x="0" y="0"/>
                  </a:moveTo>
                  <a:lnTo>
                    <a:pt x="5029199" y="0"/>
                  </a:lnTo>
                  <a:lnTo>
                    <a:pt x="5029199" y="201167"/>
                  </a:lnTo>
                  <a:lnTo>
                    <a:pt x="0" y="201167"/>
                  </a:lnTo>
                  <a:lnTo>
                    <a:pt x="0" y="0"/>
                  </a:lnTo>
                  <a:close/>
                </a:path>
              </a:pathLst>
            </a:custGeom>
            <a:noFill/>
            <a:ln cap="flat" cmpd="sng" w="12700">
              <a:solidFill>
                <a:srgbClr val="2C8B8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64" name="Google Shape;264;p12"/>
          <p:cNvSpPr txBox="1"/>
          <p:nvPr/>
        </p:nvSpPr>
        <p:spPr>
          <a:xfrm>
            <a:off x="6552692" y="1816100"/>
            <a:ext cx="2346325" cy="299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1F2937"/>
                </a:solidFill>
                <a:latin typeface="Calibri"/>
                <a:ea typeface="Calibri"/>
                <a:cs typeface="Calibri"/>
                <a:sym typeface="Calibri"/>
              </a:rPr>
              <a:t>Archive / citation layer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5" name="Google Shape;265;p12"/>
          <p:cNvSpPr txBox="1"/>
          <p:nvPr/>
        </p:nvSpPr>
        <p:spPr>
          <a:xfrm>
            <a:off x="6552692" y="2716784"/>
            <a:ext cx="4062729" cy="1397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-178435" lvl="0" marL="19113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2937"/>
              </a:buClr>
              <a:buSzPts val="1800"/>
              <a:buFont typeface="Calibri"/>
              <a:buChar char="•"/>
            </a:pPr>
            <a:r>
              <a:rPr lang="en-US" sz="1800">
                <a:solidFill>
                  <a:srgbClr val="1F2937"/>
                </a:solidFill>
                <a:latin typeface="Calibri"/>
                <a:ea typeface="Calibri"/>
                <a:cs typeface="Calibri"/>
                <a:sym typeface="Calibri"/>
              </a:rPr>
              <a:t>Zenodo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-178435" lvl="0" marL="19113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2937"/>
              </a:buClr>
              <a:buSzPts val="1800"/>
              <a:buFont typeface="Calibri"/>
              <a:buChar char="•"/>
            </a:pPr>
            <a:r>
              <a:rPr lang="en-US" sz="1800">
                <a:solidFill>
                  <a:srgbClr val="1F2937"/>
                </a:solidFill>
                <a:latin typeface="Calibri"/>
                <a:ea typeface="Calibri"/>
                <a:cs typeface="Calibri"/>
                <a:sym typeface="Calibri"/>
              </a:rPr>
              <a:t>Release a specific version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-178435" lvl="0" marL="19113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2937"/>
              </a:buClr>
              <a:buSzPts val="1800"/>
              <a:buFont typeface="Calibri"/>
              <a:buChar char="•"/>
            </a:pPr>
            <a:r>
              <a:rPr lang="en-US" sz="1800">
                <a:solidFill>
                  <a:srgbClr val="1F2937"/>
                </a:solidFill>
                <a:latin typeface="Calibri"/>
                <a:ea typeface="Calibri"/>
                <a:cs typeface="Calibri"/>
                <a:sym typeface="Calibri"/>
              </a:rPr>
              <a:t>Archive it, ensuring long-term access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-178435" lvl="0" marL="19113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2937"/>
              </a:buClr>
              <a:buSzPts val="1800"/>
              <a:buFont typeface="Calibri"/>
              <a:buChar char="•"/>
            </a:pPr>
            <a:r>
              <a:rPr lang="en-US" sz="1800">
                <a:solidFill>
                  <a:srgbClr val="1F2937"/>
                </a:solidFill>
                <a:latin typeface="Calibri"/>
                <a:ea typeface="Calibri"/>
                <a:cs typeface="Calibri"/>
                <a:sym typeface="Calibri"/>
              </a:rPr>
              <a:t>Mint a DOI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-178435" lvl="0" marL="19113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2937"/>
              </a:buClr>
              <a:buSzPts val="1800"/>
              <a:buFont typeface="Calibri"/>
              <a:buChar char="•"/>
            </a:pPr>
            <a:r>
              <a:rPr lang="en-US" sz="1800">
                <a:solidFill>
                  <a:srgbClr val="1F2937"/>
                </a:solidFill>
                <a:latin typeface="Calibri"/>
                <a:ea typeface="Calibri"/>
                <a:cs typeface="Calibri"/>
                <a:sym typeface="Calibri"/>
              </a:rPr>
              <a:t>Cite the exact version used in the paper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66" name="Google Shape;266;p12"/>
          <p:cNvGrpSpPr/>
          <p:nvPr/>
        </p:nvGrpSpPr>
        <p:grpSpPr>
          <a:xfrm>
            <a:off x="777240" y="5897883"/>
            <a:ext cx="10607040" cy="502920"/>
            <a:chOff x="777240" y="5897883"/>
            <a:chExt cx="10607040" cy="502920"/>
          </a:xfrm>
        </p:grpSpPr>
        <p:sp>
          <p:nvSpPr>
            <p:cNvPr id="267" name="Google Shape;267;p12"/>
            <p:cNvSpPr/>
            <p:nvPr/>
          </p:nvSpPr>
          <p:spPr>
            <a:xfrm>
              <a:off x="777240" y="5897883"/>
              <a:ext cx="10607040" cy="502920"/>
            </a:xfrm>
            <a:custGeom>
              <a:rect b="b" l="l" r="r" t="t"/>
              <a:pathLst>
                <a:path extrusionOk="0" h="502920" w="10607040">
                  <a:moveTo>
                    <a:pt x="10552176" y="0"/>
                  </a:moveTo>
                  <a:lnTo>
                    <a:pt x="54864" y="0"/>
                  </a:lnTo>
                  <a:lnTo>
                    <a:pt x="33507" y="4311"/>
                  </a:lnTo>
                  <a:lnTo>
                    <a:pt x="16068" y="16068"/>
                  </a:lnTo>
                  <a:lnTo>
                    <a:pt x="4311" y="33507"/>
                  </a:lnTo>
                  <a:lnTo>
                    <a:pt x="0" y="54863"/>
                  </a:lnTo>
                  <a:lnTo>
                    <a:pt x="0" y="448043"/>
                  </a:lnTo>
                  <a:lnTo>
                    <a:pt x="4311" y="469401"/>
                  </a:lnTo>
                  <a:lnTo>
                    <a:pt x="16068" y="486844"/>
                  </a:lnTo>
                  <a:lnTo>
                    <a:pt x="33507" y="498606"/>
                  </a:lnTo>
                  <a:lnTo>
                    <a:pt x="54864" y="502919"/>
                  </a:lnTo>
                  <a:lnTo>
                    <a:pt x="10552176" y="502919"/>
                  </a:lnTo>
                  <a:lnTo>
                    <a:pt x="10573532" y="498606"/>
                  </a:lnTo>
                  <a:lnTo>
                    <a:pt x="10590971" y="486844"/>
                  </a:lnTo>
                  <a:lnTo>
                    <a:pt x="10602728" y="469401"/>
                  </a:lnTo>
                  <a:lnTo>
                    <a:pt x="10607040" y="448043"/>
                  </a:lnTo>
                  <a:lnTo>
                    <a:pt x="10607040" y="54863"/>
                  </a:lnTo>
                  <a:lnTo>
                    <a:pt x="10602728" y="33507"/>
                  </a:lnTo>
                  <a:lnTo>
                    <a:pt x="10590971" y="16068"/>
                  </a:lnTo>
                  <a:lnTo>
                    <a:pt x="10573532" y="4311"/>
                  </a:lnTo>
                  <a:lnTo>
                    <a:pt x="10552176" y="0"/>
                  </a:lnTo>
                  <a:close/>
                </a:path>
              </a:pathLst>
            </a:custGeom>
            <a:solidFill>
              <a:srgbClr val="EDF4F8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8" name="Google Shape;268;p12"/>
            <p:cNvSpPr/>
            <p:nvPr/>
          </p:nvSpPr>
          <p:spPr>
            <a:xfrm>
              <a:off x="777240" y="5897883"/>
              <a:ext cx="10607040" cy="502920"/>
            </a:xfrm>
            <a:custGeom>
              <a:rect b="b" l="l" r="r" t="t"/>
              <a:pathLst>
                <a:path extrusionOk="0" h="502920" w="10607040">
                  <a:moveTo>
                    <a:pt x="0" y="54863"/>
                  </a:moveTo>
                  <a:lnTo>
                    <a:pt x="4311" y="33507"/>
                  </a:lnTo>
                  <a:lnTo>
                    <a:pt x="16068" y="16068"/>
                  </a:lnTo>
                  <a:lnTo>
                    <a:pt x="33507" y="4311"/>
                  </a:lnTo>
                  <a:lnTo>
                    <a:pt x="54864" y="0"/>
                  </a:lnTo>
                  <a:lnTo>
                    <a:pt x="10552176" y="0"/>
                  </a:lnTo>
                  <a:lnTo>
                    <a:pt x="10573532" y="4311"/>
                  </a:lnTo>
                  <a:lnTo>
                    <a:pt x="10590971" y="16068"/>
                  </a:lnTo>
                  <a:lnTo>
                    <a:pt x="10602728" y="33507"/>
                  </a:lnTo>
                  <a:lnTo>
                    <a:pt x="10607040" y="54863"/>
                  </a:lnTo>
                  <a:lnTo>
                    <a:pt x="10607040" y="448043"/>
                  </a:lnTo>
                  <a:lnTo>
                    <a:pt x="10602728" y="469401"/>
                  </a:lnTo>
                  <a:lnTo>
                    <a:pt x="10590971" y="486844"/>
                  </a:lnTo>
                  <a:lnTo>
                    <a:pt x="10573532" y="498606"/>
                  </a:lnTo>
                  <a:lnTo>
                    <a:pt x="10552176" y="502919"/>
                  </a:lnTo>
                  <a:lnTo>
                    <a:pt x="54864" y="502919"/>
                  </a:lnTo>
                  <a:lnTo>
                    <a:pt x="33507" y="498606"/>
                  </a:lnTo>
                  <a:lnTo>
                    <a:pt x="16068" y="486844"/>
                  </a:lnTo>
                  <a:lnTo>
                    <a:pt x="4311" y="469401"/>
                  </a:lnTo>
                  <a:lnTo>
                    <a:pt x="0" y="448043"/>
                  </a:lnTo>
                  <a:lnTo>
                    <a:pt x="0" y="54863"/>
                  </a:lnTo>
                  <a:close/>
                </a:path>
              </a:pathLst>
            </a:custGeom>
            <a:noFill/>
            <a:ln cap="flat" cmpd="sng" w="12700">
              <a:solidFill>
                <a:srgbClr val="D5E2E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69" name="Google Shape;269;p12"/>
          <p:cNvSpPr txBox="1"/>
          <p:nvPr/>
        </p:nvSpPr>
        <p:spPr>
          <a:xfrm>
            <a:off x="1200435" y="5830316"/>
            <a:ext cx="9759315" cy="574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-4474845" lvl="0" marL="4486910" marR="508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1800">
                <a:solidFill>
                  <a:srgbClr val="16314D"/>
                </a:solidFill>
                <a:latin typeface="Calibri"/>
                <a:ea typeface="Calibri"/>
                <a:cs typeface="Calibri"/>
                <a:sym typeface="Calibri"/>
              </a:rPr>
              <a:t>“A repository is where the project grows. An archive is where a version becomes part of the scholarly record.”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0" name="Google Shape;270;p12"/>
          <p:cNvSpPr txBox="1"/>
          <p:nvPr/>
        </p:nvSpPr>
        <p:spPr>
          <a:xfrm>
            <a:off x="11783015" y="6232652"/>
            <a:ext cx="147955" cy="574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797979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797979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4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13"/>
          <p:cNvSpPr txBox="1"/>
          <p:nvPr/>
        </p:nvSpPr>
        <p:spPr>
          <a:xfrm>
            <a:off x="627380" y="636523"/>
            <a:ext cx="4382770" cy="6934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7175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16314D"/>
                </a:solidFill>
                <a:latin typeface="Calibri"/>
                <a:ea typeface="Calibri"/>
                <a:cs typeface="Calibri"/>
                <a:sym typeface="Calibri"/>
              </a:rPr>
              <a:t>Licensing: visible is not the same as reusable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rtl="0" algn="l">
              <a:lnSpc>
                <a:spcPct val="100000"/>
              </a:lnSpc>
              <a:spcBef>
                <a:spcPts val="470"/>
              </a:spcBef>
              <a:spcAft>
                <a:spcPts val="0"/>
              </a:spcAft>
              <a:buNone/>
            </a:pPr>
            <a:r>
              <a:rPr i="1" lang="en-US" sz="1800">
                <a:solidFill>
                  <a:srgbClr val="5B636F"/>
                </a:solidFill>
                <a:latin typeface="Calibri"/>
                <a:ea typeface="Calibri"/>
                <a:cs typeface="Calibri"/>
                <a:sym typeface="Calibri"/>
              </a:rPr>
              <a:t>Keep the legal message simple and practical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76" name="Google Shape;276;p13"/>
          <p:cNvGrpSpPr/>
          <p:nvPr/>
        </p:nvGrpSpPr>
        <p:grpSpPr>
          <a:xfrm>
            <a:off x="822960" y="1645918"/>
            <a:ext cx="2971800" cy="2194560"/>
            <a:chOff x="822960" y="1645918"/>
            <a:chExt cx="2971800" cy="2194560"/>
          </a:xfrm>
        </p:grpSpPr>
        <p:sp>
          <p:nvSpPr>
            <p:cNvPr id="277" name="Google Shape;277;p13"/>
            <p:cNvSpPr/>
            <p:nvPr/>
          </p:nvSpPr>
          <p:spPr>
            <a:xfrm>
              <a:off x="822960" y="1645918"/>
              <a:ext cx="2971800" cy="2194560"/>
            </a:xfrm>
            <a:custGeom>
              <a:rect b="b" l="l" r="r" t="t"/>
              <a:pathLst>
                <a:path extrusionOk="0" h="2194560" w="2971800">
                  <a:moveTo>
                    <a:pt x="2916936" y="0"/>
                  </a:moveTo>
                  <a:lnTo>
                    <a:pt x="54864" y="0"/>
                  </a:lnTo>
                  <a:lnTo>
                    <a:pt x="33507" y="4311"/>
                  </a:lnTo>
                  <a:lnTo>
                    <a:pt x="16068" y="16068"/>
                  </a:lnTo>
                  <a:lnTo>
                    <a:pt x="4311" y="33507"/>
                  </a:lnTo>
                  <a:lnTo>
                    <a:pt x="0" y="54863"/>
                  </a:lnTo>
                  <a:lnTo>
                    <a:pt x="0" y="2139696"/>
                  </a:lnTo>
                  <a:lnTo>
                    <a:pt x="4311" y="2161052"/>
                  </a:lnTo>
                  <a:lnTo>
                    <a:pt x="16068" y="2178491"/>
                  </a:lnTo>
                  <a:lnTo>
                    <a:pt x="33507" y="2190248"/>
                  </a:lnTo>
                  <a:lnTo>
                    <a:pt x="54864" y="2194560"/>
                  </a:lnTo>
                  <a:lnTo>
                    <a:pt x="2916936" y="2194560"/>
                  </a:lnTo>
                  <a:lnTo>
                    <a:pt x="2938292" y="2190248"/>
                  </a:lnTo>
                  <a:lnTo>
                    <a:pt x="2955731" y="2178491"/>
                  </a:lnTo>
                  <a:lnTo>
                    <a:pt x="2967488" y="2161052"/>
                  </a:lnTo>
                  <a:lnTo>
                    <a:pt x="2971800" y="2139696"/>
                  </a:lnTo>
                  <a:lnTo>
                    <a:pt x="2971800" y="54863"/>
                  </a:lnTo>
                  <a:lnTo>
                    <a:pt x="2967488" y="33507"/>
                  </a:lnTo>
                  <a:lnTo>
                    <a:pt x="2955731" y="16068"/>
                  </a:lnTo>
                  <a:lnTo>
                    <a:pt x="2938292" y="4311"/>
                  </a:lnTo>
                  <a:lnTo>
                    <a:pt x="2916936" y="0"/>
                  </a:lnTo>
                  <a:close/>
                </a:path>
              </a:pathLst>
            </a:custGeom>
            <a:solidFill>
              <a:srgbClr val="FCF1F1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8" name="Google Shape;278;p13"/>
            <p:cNvSpPr/>
            <p:nvPr/>
          </p:nvSpPr>
          <p:spPr>
            <a:xfrm>
              <a:off x="822960" y="1645918"/>
              <a:ext cx="2971800" cy="2194560"/>
            </a:xfrm>
            <a:custGeom>
              <a:rect b="b" l="l" r="r" t="t"/>
              <a:pathLst>
                <a:path extrusionOk="0" h="2194560" w="2971800">
                  <a:moveTo>
                    <a:pt x="0" y="54863"/>
                  </a:moveTo>
                  <a:lnTo>
                    <a:pt x="4311" y="33507"/>
                  </a:lnTo>
                  <a:lnTo>
                    <a:pt x="16068" y="16068"/>
                  </a:lnTo>
                  <a:lnTo>
                    <a:pt x="33507" y="4311"/>
                  </a:lnTo>
                  <a:lnTo>
                    <a:pt x="54864" y="0"/>
                  </a:lnTo>
                  <a:lnTo>
                    <a:pt x="2916936" y="0"/>
                  </a:lnTo>
                  <a:lnTo>
                    <a:pt x="2938292" y="4311"/>
                  </a:lnTo>
                  <a:lnTo>
                    <a:pt x="2955731" y="16068"/>
                  </a:lnTo>
                  <a:lnTo>
                    <a:pt x="2967488" y="33507"/>
                  </a:lnTo>
                  <a:lnTo>
                    <a:pt x="2971800" y="54863"/>
                  </a:lnTo>
                  <a:lnTo>
                    <a:pt x="2971800" y="2139696"/>
                  </a:lnTo>
                  <a:lnTo>
                    <a:pt x="2967488" y="2161052"/>
                  </a:lnTo>
                  <a:lnTo>
                    <a:pt x="2955731" y="2178491"/>
                  </a:lnTo>
                  <a:lnTo>
                    <a:pt x="2938292" y="2190248"/>
                  </a:lnTo>
                  <a:lnTo>
                    <a:pt x="2916936" y="2194560"/>
                  </a:lnTo>
                  <a:lnTo>
                    <a:pt x="54864" y="2194560"/>
                  </a:lnTo>
                  <a:lnTo>
                    <a:pt x="33507" y="2190248"/>
                  </a:lnTo>
                  <a:lnTo>
                    <a:pt x="16068" y="2178491"/>
                  </a:lnTo>
                  <a:lnTo>
                    <a:pt x="4311" y="2161052"/>
                  </a:lnTo>
                  <a:lnTo>
                    <a:pt x="0" y="2139696"/>
                  </a:lnTo>
                  <a:lnTo>
                    <a:pt x="0" y="54863"/>
                  </a:lnTo>
                  <a:close/>
                </a:path>
              </a:pathLst>
            </a:custGeom>
            <a:noFill/>
            <a:ln cap="flat" cmpd="sng" w="12700">
              <a:solidFill>
                <a:srgbClr val="F3C5C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79" name="Google Shape;279;p13"/>
          <p:cNvSpPr txBox="1"/>
          <p:nvPr/>
        </p:nvSpPr>
        <p:spPr>
          <a:xfrm>
            <a:off x="831465" y="1866391"/>
            <a:ext cx="2955290" cy="1259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81275">
            <a:spAutoFit/>
          </a:bodyPr>
          <a:lstStyle/>
          <a:p>
            <a:pPr indent="0" lvl="0" marL="858519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C55B5B"/>
                </a:solidFill>
                <a:latin typeface="Calibri"/>
                <a:ea typeface="Calibri"/>
                <a:cs typeface="Calibri"/>
                <a:sym typeface="Calibri"/>
              </a:rPr>
              <a:t>No license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480695" marR="610870" rtl="0" algn="ctr">
              <a:lnSpc>
                <a:spcPct val="100000"/>
              </a:lnSpc>
              <a:spcBef>
                <a:spcPts val="54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1F2937"/>
                </a:solidFill>
                <a:latin typeface="Calibri"/>
                <a:ea typeface="Calibri"/>
                <a:cs typeface="Calibri"/>
                <a:sym typeface="Calibri"/>
              </a:rPr>
              <a:t>People can see the code, but reuse is unclear.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80" name="Google Shape;280;p13"/>
          <p:cNvGrpSpPr/>
          <p:nvPr/>
        </p:nvGrpSpPr>
        <p:grpSpPr>
          <a:xfrm>
            <a:off x="4160520" y="1645920"/>
            <a:ext cx="6400800" cy="3707766"/>
            <a:chOff x="4160520" y="1645920"/>
            <a:chExt cx="6400800" cy="3707766"/>
          </a:xfrm>
        </p:grpSpPr>
        <p:sp>
          <p:nvSpPr>
            <p:cNvPr id="281" name="Google Shape;281;p13"/>
            <p:cNvSpPr/>
            <p:nvPr/>
          </p:nvSpPr>
          <p:spPr>
            <a:xfrm>
              <a:off x="4160520" y="1645921"/>
              <a:ext cx="6400800" cy="3707765"/>
            </a:xfrm>
            <a:custGeom>
              <a:rect b="b" l="l" r="r" t="t"/>
              <a:pathLst>
                <a:path extrusionOk="0" h="3707765" w="6400800">
                  <a:moveTo>
                    <a:pt x="6305105" y="0"/>
                  </a:moveTo>
                  <a:lnTo>
                    <a:pt x="95694" y="0"/>
                  </a:lnTo>
                  <a:lnTo>
                    <a:pt x="58448" y="7519"/>
                  </a:lnTo>
                  <a:lnTo>
                    <a:pt x="28030" y="28025"/>
                  </a:lnTo>
                  <a:lnTo>
                    <a:pt x="7520" y="58443"/>
                  </a:lnTo>
                  <a:lnTo>
                    <a:pt x="0" y="95694"/>
                  </a:lnTo>
                  <a:lnTo>
                    <a:pt x="0" y="3612045"/>
                  </a:lnTo>
                  <a:lnTo>
                    <a:pt x="7520" y="3649296"/>
                  </a:lnTo>
                  <a:lnTo>
                    <a:pt x="28030" y="3679713"/>
                  </a:lnTo>
                  <a:lnTo>
                    <a:pt x="58448" y="3700220"/>
                  </a:lnTo>
                  <a:lnTo>
                    <a:pt x="95694" y="3707739"/>
                  </a:lnTo>
                  <a:lnTo>
                    <a:pt x="6305105" y="3707739"/>
                  </a:lnTo>
                  <a:lnTo>
                    <a:pt x="6342351" y="3700220"/>
                  </a:lnTo>
                  <a:lnTo>
                    <a:pt x="6372769" y="3679713"/>
                  </a:lnTo>
                  <a:lnTo>
                    <a:pt x="6393279" y="3649296"/>
                  </a:lnTo>
                  <a:lnTo>
                    <a:pt x="6400800" y="3612045"/>
                  </a:lnTo>
                  <a:lnTo>
                    <a:pt x="6400800" y="95694"/>
                  </a:lnTo>
                  <a:lnTo>
                    <a:pt x="6393279" y="58443"/>
                  </a:lnTo>
                  <a:lnTo>
                    <a:pt x="6372769" y="28025"/>
                  </a:lnTo>
                  <a:lnTo>
                    <a:pt x="6342351" y="7519"/>
                  </a:lnTo>
                  <a:lnTo>
                    <a:pt x="6305105" y="0"/>
                  </a:lnTo>
                  <a:close/>
                </a:path>
              </a:pathLst>
            </a:custGeom>
            <a:solidFill>
              <a:srgbClr val="F9FAFB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2" name="Google Shape;282;p13"/>
            <p:cNvSpPr/>
            <p:nvPr/>
          </p:nvSpPr>
          <p:spPr>
            <a:xfrm>
              <a:off x="4160520" y="1645921"/>
              <a:ext cx="6400800" cy="3707765"/>
            </a:xfrm>
            <a:custGeom>
              <a:rect b="b" l="l" r="r" t="t"/>
              <a:pathLst>
                <a:path extrusionOk="0" h="3707765" w="6400800">
                  <a:moveTo>
                    <a:pt x="0" y="95694"/>
                  </a:moveTo>
                  <a:lnTo>
                    <a:pt x="7520" y="58443"/>
                  </a:lnTo>
                  <a:lnTo>
                    <a:pt x="28030" y="28025"/>
                  </a:lnTo>
                  <a:lnTo>
                    <a:pt x="58448" y="7519"/>
                  </a:lnTo>
                  <a:lnTo>
                    <a:pt x="95694" y="0"/>
                  </a:lnTo>
                  <a:lnTo>
                    <a:pt x="6305105" y="0"/>
                  </a:lnTo>
                  <a:lnTo>
                    <a:pt x="6342351" y="7519"/>
                  </a:lnTo>
                  <a:lnTo>
                    <a:pt x="6372769" y="28025"/>
                  </a:lnTo>
                  <a:lnTo>
                    <a:pt x="6393279" y="58443"/>
                  </a:lnTo>
                  <a:lnTo>
                    <a:pt x="6400800" y="95694"/>
                  </a:lnTo>
                  <a:lnTo>
                    <a:pt x="6400800" y="3612045"/>
                  </a:lnTo>
                  <a:lnTo>
                    <a:pt x="6393279" y="3649296"/>
                  </a:lnTo>
                  <a:lnTo>
                    <a:pt x="6372769" y="3679713"/>
                  </a:lnTo>
                  <a:lnTo>
                    <a:pt x="6342351" y="3700220"/>
                  </a:lnTo>
                  <a:lnTo>
                    <a:pt x="6305105" y="3707739"/>
                  </a:lnTo>
                  <a:lnTo>
                    <a:pt x="95694" y="3707739"/>
                  </a:lnTo>
                  <a:lnTo>
                    <a:pt x="58448" y="3700220"/>
                  </a:lnTo>
                  <a:lnTo>
                    <a:pt x="28030" y="3679713"/>
                  </a:lnTo>
                  <a:lnTo>
                    <a:pt x="7520" y="3649296"/>
                  </a:lnTo>
                  <a:lnTo>
                    <a:pt x="0" y="3612045"/>
                  </a:lnTo>
                  <a:lnTo>
                    <a:pt x="0" y="95694"/>
                  </a:lnTo>
                  <a:close/>
                </a:path>
              </a:pathLst>
            </a:custGeom>
            <a:noFill/>
            <a:ln cap="flat" cmpd="sng" w="12700">
              <a:solidFill>
                <a:srgbClr val="D9E1E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3" name="Google Shape;283;p13"/>
            <p:cNvSpPr/>
            <p:nvPr/>
          </p:nvSpPr>
          <p:spPr>
            <a:xfrm>
              <a:off x="4160520" y="1645920"/>
              <a:ext cx="6400800" cy="201295"/>
            </a:xfrm>
            <a:custGeom>
              <a:rect b="b" l="l" r="r" t="t"/>
              <a:pathLst>
                <a:path extrusionOk="0" h="201294" w="6400800">
                  <a:moveTo>
                    <a:pt x="6400800" y="0"/>
                  </a:moveTo>
                  <a:lnTo>
                    <a:pt x="0" y="0"/>
                  </a:lnTo>
                  <a:lnTo>
                    <a:pt x="0" y="201167"/>
                  </a:lnTo>
                  <a:lnTo>
                    <a:pt x="6400800" y="201167"/>
                  </a:lnTo>
                  <a:lnTo>
                    <a:pt x="6400800" y="0"/>
                  </a:lnTo>
                  <a:close/>
                </a:path>
              </a:pathLst>
            </a:custGeom>
            <a:solidFill>
              <a:srgbClr val="6C9A5B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4" name="Google Shape;284;p13"/>
            <p:cNvSpPr/>
            <p:nvPr/>
          </p:nvSpPr>
          <p:spPr>
            <a:xfrm>
              <a:off x="4160520" y="1645920"/>
              <a:ext cx="6400800" cy="201295"/>
            </a:xfrm>
            <a:custGeom>
              <a:rect b="b" l="l" r="r" t="t"/>
              <a:pathLst>
                <a:path extrusionOk="0" h="201294" w="6400800">
                  <a:moveTo>
                    <a:pt x="0" y="0"/>
                  </a:moveTo>
                  <a:lnTo>
                    <a:pt x="6400800" y="0"/>
                  </a:lnTo>
                  <a:lnTo>
                    <a:pt x="6400800" y="201167"/>
                  </a:lnTo>
                  <a:lnTo>
                    <a:pt x="0" y="201167"/>
                  </a:lnTo>
                  <a:lnTo>
                    <a:pt x="0" y="0"/>
                  </a:lnTo>
                  <a:close/>
                </a:path>
              </a:pathLst>
            </a:custGeom>
            <a:noFill/>
            <a:ln cap="flat" cmpd="sng" w="12700">
              <a:solidFill>
                <a:srgbClr val="6C9A5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85" name="Google Shape;285;p13"/>
          <p:cNvSpPr txBox="1"/>
          <p:nvPr/>
        </p:nvSpPr>
        <p:spPr>
          <a:xfrm>
            <a:off x="4403852" y="1861820"/>
            <a:ext cx="3043555" cy="299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1F2937"/>
                </a:solidFill>
                <a:latin typeface="Calibri"/>
                <a:ea typeface="Calibri"/>
                <a:cs typeface="Calibri"/>
                <a:sym typeface="Calibri"/>
              </a:rPr>
              <a:t>Common families to mention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6" name="Google Shape;286;p13"/>
          <p:cNvSpPr txBox="1"/>
          <p:nvPr/>
        </p:nvSpPr>
        <p:spPr>
          <a:xfrm>
            <a:off x="4403852" y="2429433"/>
            <a:ext cx="5661025" cy="574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45720" lvl="0" marL="12700" marR="508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latin typeface="Calibri"/>
                <a:ea typeface="Calibri"/>
                <a:cs typeface="Calibri"/>
                <a:sym typeface="Calibri"/>
              </a:rPr>
              <a:t>MIT </a:t>
            </a:r>
            <a:r>
              <a:rPr lang="en-US" sz="1800">
                <a:latin typeface="Calibri"/>
                <a:ea typeface="Calibri"/>
                <a:cs typeface="Calibri"/>
                <a:sym typeface="Calibri"/>
              </a:rPr>
              <a:t>– very permissive: you can use, modify, and share the code freely, as long as you include the original license.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7" name="Google Shape;287;p13"/>
          <p:cNvSpPr txBox="1"/>
          <p:nvPr/>
        </p:nvSpPr>
        <p:spPr>
          <a:xfrm>
            <a:off x="4403852" y="3252393"/>
            <a:ext cx="5782945" cy="16713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marR="508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latin typeface="Calibri"/>
                <a:ea typeface="Calibri"/>
                <a:cs typeface="Calibri"/>
                <a:sym typeface="Calibri"/>
              </a:rPr>
              <a:t>GPL </a:t>
            </a:r>
            <a:r>
              <a:rPr lang="en-US" sz="1800">
                <a:latin typeface="Calibri"/>
                <a:ea typeface="Calibri"/>
                <a:cs typeface="Calibri"/>
                <a:sym typeface="Calibri"/>
              </a:rPr>
              <a:t>– copyleft: you can use and modify the code, but if you share your version, it must also be open under the same license.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marR="59055" rtl="0" algn="l">
              <a:lnSpc>
                <a:spcPct val="100000"/>
              </a:lnSpc>
              <a:spcBef>
                <a:spcPts val="2160"/>
              </a:spcBef>
              <a:spcAft>
                <a:spcPts val="0"/>
              </a:spcAft>
              <a:buNone/>
            </a:pPr>
            <a:r>
              <a:rPr b="1" lang="en-US" sz="1800">
                <a:latin typeface="Calibri"/>
                <a:ea typeface="Calibri"/>
                <a:cs typeface="Calibri"/>
                <a:sym typeface="Calibri"/>
              </a:rPr>
              <a:t>Apache 2.0 </a:t>
            </a:r>
            <a:r>
              <a:rPr lang="en-US" sz="1800">
                <a:latin typeface="Calibri"/>
                <a:ea typeface="Calibri"/>
                <a:cs typeface="Calibri"/>
                <a:sym typeface="Calibri"/>
              </a:rPr>
              <a:t>– permissive: like MIT, but with additional legal clarity, especially regarding patents.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8" name="Google Shape;288;p13"/>
          <p:cNvSpPr txBox="1"/>
          <p:nvPr/>
        </p:nvSpPr>
        <p:spPr>
          <a:xfrm>
            <a:off x="11783059" y="6369811"/>
            <a:ext cx="147955" cy="299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797979"/>
                </a:solidFill>
                <a:latin typeface="Calibri"/>
                <a:ea typeface="Calibri"/>
                <a:cs typeface="Calibri"/>
                <a:sym typeface="Calibri"/>
              </a:rPr>
              <a:t>9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292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3" name="Google Shape;293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042250" y="1331099"/>
            <a:ext cx="3895867" cy="4857648"/>
          </a:xfrm>
          <a:prstGeom prst="rect">
            <a:avLst/>
          </a:prstGeom>
          <a:noFill/>
          <a:ln>
            <a:noFill/>
          </a:ln>
        </p:spPr>
      </p:pic>
      <p:sp>
        <p:nvSpPr>
          <p:cNvPr descr="$PPTXTitle" id="294" name="Google Shape;294;p14"/>
          <p:cNvSpPr txBox="1"/>
          <p:nvPr>
            <p:ph type="title"/>
          </p:nvPr>
        </p:nvSpPr>
        <p:spPr>
          <a:xfrm>
            <a:off x="581659" y="176729"/>
            <a:ext cx="9622790" cy="115321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481625">
            <a:spAutoFit/>
          </a:bodyPr>
          <a:lstStyle/>
          <a:p>
            <a:pPr indent="0" lvl="0" marL="58419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16314D"/>
                </a:solidFill>
              </a:rPr>
              <a:t>Git and version control</a:t>
            </a:r>
            <a:endParaRPr sz="24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8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descr="$PPTXTitle" id="299" name="Google Shape;299;p15"/>
          <p:cNvSpPr txBox="1"/>
          <p:nvPr>
            <p:ph type="title"/>
          </p:nvPr>
        </p:nvSpPr>
        <p:spPr>
          <a:xfrm>
            <a:off x="581659" y="176729"/>
            <a:ext cx="9622790" cy="115321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481625">
            <a:spAutoFit/>
          </a:bodyPr>
          <a:lstStyle/>
          <a:p>
            <a:pPr indent="0" lvl="0" marL="58419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16314D"/>
                </a:solidFill>
              </a:rPr>
              <a:t>Git and open science - m</a:t>
            </a:r>
            <a:r>
              <a:rPr lang="en-US" sz="2400">
                <a:solidFill>
                  <a:srgbClr val="000000"/>
                </a:solidFill>
              </a:rPr>
              <a:t>aking research more transparent and reusable</a:t>
            </a:r>
            <a:endParaRPr sz="2400"/>
          </a:p>
        </p:txBody>
      </p:sp>
      <p:grpSp>
        <p:nvGrpSpPr>
          <p:cNvPr id="300" name="Google Shape;300;p15"/>
          <p:cNvGrpSpPr/>
          <p:nvPr/>
        </p:nvGrpSpPr>
        <p:grpSpPr>
          <a:xfrm>
            <a:off x="598986" y="1290478"/>
            <a:ext cx="10546080" cy="5339080"/>
            <a:chOff x="598986" y="1290478"/>
            <a:chExt cx="10546080" cy="5339080"/>
          </a:xfrm>
        </p:grpSpPr>
        <p:sp>
          <p:nvSpPr>
            <p:cNvPr id="301" name="Google Shape;301;p15"/>
            <p:cNvSpPr/>
            <p:nvPr/>
          </p:nvSpPr>
          <p:spPr>
            <a:xfrm>
              <a:off x="598986" y="1290478"/>
              <a:ext cx="10546080" cy="5339080"/>
            </a:xfrm>
            <a:custGeom>
              <a:rect b="b" l="l" r="r" t="t"/>
              <a:pathLst>
                <a:path extrusionOk="0" h="5339080" w="10546080">
                  <a:moveTo>
                    <a:pt x="10225747" y="0"/>
                  </a:moveTo>
                  <a:lnTo>
                    <a:pt x="320332" y="0"/>
                  </a:lnTo>
                  <a:lnTo>
                    <a:pt x="272996" y="3473"/>
                  </a:lnTo>
                  <a:lnTo>
                    <a:pt x="227817" y="13562"/>
                  </a:lnTo>
                  <a:lnTo>
                    <a:pt x="185289" y="29773"/>
                  </a:lnTo>
                  <a:lnTo>
                    <a:pt x="145909" y="51608"/>
                  </a:lnTo>
                  <a:lnTo>
                    <a:pt x="110172" y="78574"/>
                  </a:lnTo>
                  <a:lnTo>
                    <a:pt x="78573" y="110174"/>
                  </a:lnTo>
                  <a:lnTo>
                    <a:pt x="51608" y="145912"/>
                  </a:lnTo>
                  <a:lnTo>
                    <a:pt x="29773" y="185294"/>
                  </a:lnTo>
                  <a:lnTo>
                    <a:pt x="13562" y="227824"/>
                  </a:lnTo>
                  <a:lnTo>
                    <a:pt x="3473" y="273006"/>
                  </a:lnTo>
                  <a:lnTo>
                    <a:pt x="0" y="320344"/>
                  </a:lnTo>
                  <a:lnTo>
                    <a:pt x="0" y="5018582"/>
                  </a:lnTo>
                  <a:lnTo>
                    <a:pt x="3473" y="5065921"/>
                  </a:lnTo>
                  <a:lnTo>
                    <a:pt x="13562" y="5111103"/>
                  </a:lnTo>
                  <a:lnTo>
                    <a:pt x="29773" y="5153633"/>
                  </a:lnTo>
                  <a:lnTo>
                    <a:pt x="51608" y="5193014"/>
                  </a:lnTo>
                  <a:lnTo>
                    <a:pt x="78573" y="5228753"/>
                  </a:lnTo>
                  <a:lnTo>
                    <a:pt x="110172" y="5260353"/>
                  </a:lnTo>
                  <a:lnTo>
                    <a:pt x="145909" y="5287318"/>
                  </a:lnTo>
                  <a:lnTo>
                    <a:pt x="185289" y="5309154"/>
                  </a:lnTo>
                  <a:lnTo>
                    <a:pt x="227817" y="5325364"/>
                  </a:lnTo>
                  <a:lnTo>
                    <a:pt x="272996" y="5335454"/>
                  </a:lnTo>
                  <a:lnTo>
                    <a:pt x="320332" y="5338927"/>
                  </a:lnTo>
                  <a:lnTo>
                    <a:pt x="10225747" y="5338927"/>
                  </a:lnTo>
                  <a:lnTo>
                    <a:pt x="10273083" y="5335454"/>
                  </a:lnTo>
                  <a:lnTo>
                    <a:pt x="10318262" y="5325364"/>
                  </a:lnTo>
                  <a:lnTo>
                    <a:pt x="10360790" y="5309154"/>
                  </a:lnTo>
                  <a:lnTo>
                    <a:pt x="10400170" y="5287318"/>
                  </a:lnTo>
                  <a:lnTo>
                    <a:pt x="10435907" y="5260353"/>
                  </a:lnTo>
                  <a:lnTo>
                    <a:pt x="10467506" y="5228753"/>
                  </a:lnTo>
                  <a:lnTo>
                    <a:pt x="10494471" y="5193014"/>
                  </a:lnTo>
                  <a:lnTo>
                    <a:pt x="10516306" y="5153633"/>
                  </a:lnTo>
                  <a:lnTo>
                    <a:pt x="10532517" y="5111103"/>
                  </a:lnTo>
                  <a:lnTo>
                    <a:pt x="10542606" y="5065921"/>
                  </a:lnTo>
                  <a:lnTo>
                    <a:pt x="10546080" y="5018582"/>
                  </a:lnTo>
                  <a:lnTo>
                    <a:pt x="10546080" y="320344"/>
                  </a:lnTo>
                  <a:lnTo>
                    <a:pt x="10542606" y="273006"/>
                  </a:lnTo>
                  <a:lnTo>
                    <a:pt x="10532517" y="227824"/>
                  </a:lnTo>
                  <a:lnTo>
                    <a:pt x="10516306" y="185294"/>
                  </a:lnTo>
                  <a:lnTo>
                    <a:pt x="10494471" y="145912"/>
                  </a:lnTo>
                  <a:lnTo>
                    <a:pt x="10467506" y="110174"/>
                  </a:lnTo>
                  <a:lnTo>
                    <a:pt x="10435907" y="78574"/>
                  </a:lnTo>
                  <a:lnTo>
                    <a:pt x="10400170" y="51608"/>
                  </a:lnTo>
                  <a:lnTo>
                    <a:pt x="10360790" y="29773"/>
                  </a:lnTo>
                  <a:lnTo>
                    <a:pt x="10318262" y="13562"/>
                  </a:lnTo>
                  <a:lnTo>
                    <a:pt x="10273083" y="3473"/>
                  </a:lnTo>
                  <a:lnTo>
                    <a:pt x="10225747" y="0"/>
                  </a:lnTo>
                  <a:close/>
                </a:path>
              </a:pathLst>
            </a:custGeom>
            <a:solidFill>
              <a:srgbClr val="EDF4F8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2" name="Google Shape;302;p15"/>
            <p:cNvSpPr/>
            <p:nvPr/>
          </p:nvSpPr>
          <p:spPr>
            <a:xfrm>
              <a:off x="598986" y="1290478"/>
              <a:ext cx="10546080" cy="5339080"/>
            </a:xfrm>
            <a:custGeom>
              <a:rect b="b" l="l" r="r" t="t"/>
              <a:pathLst>
                <a:path extrusionOk="0" h="5339080" w="10546080">
                  <a:moveTo>
                    <a:pt x="0" y="320344"/>
                  </a:moveTo>
                  <a:lnTo>
                    <a:pt x="3473" y="273006"/>
                  </a:lnTo>
                  <a:lnTo>
                    <a:pt x="13562" y="227824"/>
                  </a:lnTo>
                  <a:lnTo>
                    <a:pt x="29773" y="185294"/>
                  </a:lnTo>
                  <a:lnTo>
                    <a:pt x="51608" y="145912"/>
                  </a:lnTo>
                  <a:lnTo>
                    <a:pt x="78573" y="110174"/>
                  </a:lnTo>
                  <a:lnTo>
                    <a:pt x="110172" y="78574"/>
                  </a:lnTo>
                  <a:lnTo>
                    <a:pt x="145909" y="51608"/>
                  </a:lnTo>
                  <a:lnTo>
                    <a:pt x="185289" y="29773"/>
                  </a:lnTo>
                  <a:lnTo>
                    <a:pt x="227817" y="13562"/>
                  </a:lnTo>
                  <a:lnTo>
                    <a:pt x="272996" y="3473"/>
                  </a:lnTo>
                  <a:lnTo>
                    <a:pt x="320332" y="0"/>
                  </a:lnTo>
                  <a:lnTo>
                    <a:pt x="10225747" y="0"/>
                  </a:lnTo>
                  <a:lnTo>
                    <a:pt x="10273083" y="3473"/>
                  </a:lnTo>
                  <a:lnTo>
                    <a:pt x="10318262" y="13562"/>
                  </a:lnTo>
                  <a:lnTo>
                    <a:pt x="10360790" y="29773"/>
                  </a:lnTo>
                  <a:lnTo>
                    <a:pt x="10400170" y="51608"/>
                  </a:lnTo>
                  <a:lnTo>
                    <a:pt x="10435907" y="78574"/>
                  </a:lnTo>
                  <a:lnTo>
                    <a:pt x="10467506" y="110174"/>
                  </a:lnTo>
                  <a:lnTo>
                    <a:pt x="10494471" y="145912"/>
                  </a:lnTo>
                  <a:lnTo>
                    <a:pt x="10516306" y="185294"/>
                  </a:lnTo>
                  <a:lnTo>
                    <a:pt x="10532517" y="227824"/>
                  </a:lnTo>
                  <a:lnTo>
                    <a:pt x="10542606" y="273006"/>
                  </a:lnTo>
                  <a:lnTo>
                    <a:pt x="10546080" y="320344"/>
                  </a:lnTo>
                  <a:lnTo>
                    <a:pt x="10546080" y="5018582"/>
                  </a:lnTo>
                  <a:lnTo>
                    <a:pt x="10542606" y="5065921"/>
                  </a:lnTo>
                  <a:lnTo>
                    <a:pt x="10532517" y="5111103"/>
                  </a:lnTo>
                  <a:lnTo>
                    <a:pt x="10516306" y="5153633"/>
                  </a:lnTo>
                  <a:lnTo>
                    <a:pt x="10494471" y="5193014"/>
                  </a:lnTo>
                  <a:lnTo>
                    <a:pt x="10467506" y="5228753"/>
                  </a:lnTo>
                  <a:lnTo>
                    <a:pt x="10435907" y="5260353"/>
                  </a:lnTo>
                  <a:lnTo>
                    <a:pt x="10400170" y="5287318"/>
                  </a:lnTo>
                  <a:lnTo>
                    <a:pt x="10360790" y="5309154"/>
                  </a:lnTo>
                  <a:lnTo>
                    <a:pt x="10318262" y="5325364"/>
                  </a:lnTo>
                  <a:lnTo>
                    <a:pt x="10273083" y="5335454"/>
                  </a:lnTo>
                  <a:lnTo>
                    <a:pt x="10225747" y="5338927"/>
                  </a:lnTo>
                  <a:lnTo>
                    <a:pt x="320332" y="5338927"/>
                  </a:lnTo>
                  <a:lnTo>
                    <a:pt x="272996" y="5335454"/>
                  </a:lnTo>
                  <a:lnTo>
                    <a:pt x="227817" y="5325364"/>
                  </a:lnTo>
                  <a:lnTo>
                    <a:pt x="185289" y="5309154"/>
                  </a:lnTo>
                  <a:lnTo>
                    <a:pt x="145909" y="5287318"/>
                  </a:lnTo>
                  <a:lnTo>
                    <a:pt x="110172" y="5260353"/>
                  </a:lnTo>
                  <a:lnTo>
                    <a:pt x="78573" y="5228753"/>
                  </a:lnTo>
                  <a:lnTo>
                    <a:pt x="51608" y="5193014"/>
                  </a:lnTo>
                  <a:lnTo>
                    <a:pt x="29773" y="5153633"/>
                  </a:lnTo>
                  <a:lnTo>
                    <a:pt x="13562" y="5111103"/>
                  </a:lnTo>
                  <a:lnTo>
                    <a:pt x="3473" y="5065921"/>
                  </a:lnTo>
                  <a:lnTo>
                    <a:pt x="0" y="5018582"/>
                  </a:lnTo>
                  <a:lnTo>
                    <a:pt x="0" y="320344"/>
                  </a:lnTo>
                  <a:close/>
                </a:path>
              </a:pathLst>
            </a:custGeom>
            <a:noFill/>
            <a:ln cap="flat" cmpd="sng" w="12700">
              <a:solidFill>
                <a:srgbClr val="D5E2E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03" name="Google Shape;303;p15"/>
          <p:cNvSpPr txBox="1"/>
          <p:nvPr/>
        </p:nvSpPr>
        <p:spPr>
          <a:xfrm>
            <a:off x="993139" y="1399236"/>
            <a:ext cx="7476490" cy="49631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-286385" lvl="0" marL="29908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Char char="•"/>
            </a:pPr>
            <a:r>
              <a:rPr b="1" lang="en-US" sz="1800">
                <a:latin typeface="Calibri"/>
                <a:ea typeface="Calibri"/>
                <a:cs typeface="Calibri"/>
                <a:sym typeface="Calibri"/>
              </a:rPr>
              <a:t>Transparency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latin typeface="Calibri"/>
                <a:ea typeface="Calibri"/>
                <a:cs typeface="Calibri"/>
                <a:sym typeface="Calibri"/>
              </a:rPr>
              <a:t>See what changed, when, and why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rtl="0" algn="l">
              <a:lnSpc>
                <a:spcPct val="100000"/>
              </a:lnSpc>
              <a:spcBef>
                <a:spcPts val="2160"/>
              </a:spcBef>
              <a:spcAft>
                <a:spcPts val="0"/>
              </a:spcAft>
              <a:buNone/>
            </a:pPr>
            <a:r>
              <a:rPr lang="en-US" sz="1800">
                <a:latin typeface="Arial"/>
                <a:ea typeface="Arial"/>
                <a:cs typeface="Arial"/>
                <a:sym typeface="Arial"/>
              </a:rPr>
              <a:t>•</a:t>
            </a: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indent="0" lvl="0" marL="29908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latin typeface="Calibri"/>
                <a:ea typeface="Calibri"/>
                <a:cs typeface="Calibri"/>
                <a:sym typeface="Calibri"/>
              </a:rPr>
              <a:t>Reproducibility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latin typeface="Calibri"/>
                <a:ea typeface="Calibri"/>
                <a:cs typeface="Calibri"/>
                <a:sym typeface="Calibri"/>
              </a:rPr>
              <a:t>Return to the exact version used in a study - avoid “final_final_v3” confusion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212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-286385" lvl="0" marL="29908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Char char="•"/>
            </a:pPr>
            <a:r>
              <a:rPr b="1" lang="en-US" sz="1800">
                <a:latin typeface="Calibri"/>
                <a:ea typeface="Calibri"/>
                <a:cs typeface="Calibri"/>
                <a:sym typeface="Calibri"/>
              </a:rPr>
              <a:t>Collaboration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latin typeface="Calibri"/>
                <a:ea typeface="Calibri"/>
                <a:cs typeface="Calibri"/>
                <a:sym typeface="Calibri"/>
              </a:rPr>
              <a:t>Work together without overwriting each other and track contributions clearly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2125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-332105" lvl="0" marL="34480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Char char="•"/>
            </a:pPr>
            <a:r>
              <a:rPr b="1" lang="en-US" sz="1800">
                <a:latin typeface="Calibri"/>
                <a:ea typeface="Calibri"/>
                <a:cs typeface="Calibri"/>
                <a:sym typeface="Calibri"/>
              </a:rPr>
              <a:t>Sharing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latin typeface="Calibri"/>
                <a:ea typeface="Calibri"/>
                <a:cs typeface="Calibri"/>
                <a:sym typeface="Calibri"/>
              </a:rPr>
              <a:t>Structure your code for others and connect to platforms (GitHub, Zenodo)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212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-286385" lvl="0" marL="29908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Char char="•"/>
            </a:pPr>
            <a:r>
              <a:rPr b="1" lang="en-US" sz="1800">
                <a:latin typeface="Calibri"/>
                <a:ea typeface="Calibri"/>
                <a:cs typeface="Calibri"/>
                <a:sym typeface="Calibri"/>
              </a:rPr>
              <a:t>Your future self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latin typeface="Calibri"/>
                <a:ea typeface="Calibri"/>
                <a:cs typeface="Calibri"/>
                <a:sym typeface="Calibri"/>
              </a:rPr>
              <a:t>Understand your own work later!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4" name="Google Shape;304;p15"/>
          <p:cNvSpPr txBox="1"/>
          <p:nvPr/>
        </p:nvSpPr>
        <p:spPr>
          <a:xfrm>
            <a:off x="11783059" y="6447535"/>
            <a:ext cx="86995" cy="162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rgbClr val="797979"/>
                </a:solidFill>
                <a:latin typeface="Calibri"/>
                <a:ea typeface="Calibri"/>
                <a:cs typeface="Calibri"/>
                <a:sym typeface="Calibri"/>
              </a:rPr>
              <a:t>6</a:t>
            </a:r>
            <a:endParaRPr sz="9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308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" name="Google Shape;309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52500" y="0"/>
            <a:ext cx="10286998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310" name="Google Shape;310;p16"/>
          <p:cNvSpPr txBox="1"/>
          <p:nvPr/>
        </p:nvSpPr>
        <p:spPr>
          <a:xfrm>
            <a:off x="11190492" y="6101767"/>
            <a:ext cx="1013460" cy="574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latin typeface="Calibri"/>
                <a:ea typeface="Calibri"/>
                <a:cs typeface="Calibri"/>
                <a:sym typeface="Calibri"/>
              </a:rPr>
              <a:t>AI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latin typeface="Calibri"/>
                <a:ea typeface="Calibri"/>
                <a:cs typeface="Calibri"/>
                <a:sym typeface="Calibri"/>
              </a:rPr>
              <a:t>generated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4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descr="$PPTXTitle" id="315" name="Google Shape;315;p17"/>
          <p:cNvSpPr txBox="1"/>
          <p:nvPr>
            <p:ph type="title"/>
          </p:nvPr>
        </p:nvSpPr>
        <p:spPr>
          <a:xfrm>
            <a:off x="581659" y="176729"/>
            <a:ext cx="9622790" cy="115321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481375">
            <a:spAutoFit/>
          </a:bodyPr>
          <a:lstStyle/>
          <a:p>
            <a:pPr indent="0" lvl="0" marL="58419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16314D"/>
                </a:solidFill>
              </a:rPr>
              <a:t>Git and GitHub: what is the difference?</a:t>
            </a:r>
            <a:endParaRPr sz="2400"/>
          </a:p>
          <a:p>
            <a:pPr indent="0" lvl="0" marL="58419" rtl="0" algn="l">
              <a:lnSpc>
                <a:spcPct val="100000"/>
              </a:lnSpc>
              <a:spcBef>
                <a:spcPts val="145"/>
              </a:spcBef>
              <a:spcAft>
                <a:spcPts val="0"/>
              </a:spcAft>
              <a:buNone/>
            </a:pPr>
            <a:r>
              <a:rPr b="0" i="1" lang="en-US" sz="1800">
                <a:solidFill>
                  <a:srgbClr val="5B636F"/>
                </a:solidFill>
                <a:latin typeface="Calibri"/>
                <a:ea typeface="Calibri"/>
                <a:cs typeface="Calibri"/>
                <a:sym typeface="Calibri"/>
              </a:rPr>
              <a:t>Git = version control tool. GitHub = online hosting platform.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16" name="Google Shape;316;p17"/>
          <p:cNvGrpSpPr/>
          <p:nvPr/>
        </p:nvGrpSpPr>
        <p:grpSpPr>
          <a:xfrm>
            <a:off x="822960" y="1645920"/>
            <a:ext cx="5029200" cy="3108963"/>
            <a:chOff x="822960" y="1645920"/>
            <a:chExt cx="5029200" cy="3108963"/>
          </a:xfrm>
        </p:grpSpPr>
        <p:sp>
          <p:nvSpPr>
            <p:cNvPr id="317" name="Google Shape;317;p17"/>
            <p:cNvSpPr/>
            <p:nvPr/>
          </p:nvSpPr>
          <p:spPr>
            <a:xfrm>
              <a:off x="822960" y="1645923"/>
              <a:ext cx="5029200" cy="3108960"/>
            </a:xfrm>
            <a:custGeom>
              <a:rect b="b" l="l" r="r" t="t"/>
              <a:pathLst>
                <a:path extrusionOk="0" h="3108960" w="5029200">
                  <a:moveTo>
                    <a:pt x="4956048" y="0"/>
                  </a:moveTo>
                  <a:lnTo>
                    <a:pt x="73152" y="0"/>
                  </a:lnTo>
                  <a:lnTo>
                    <a:pt x="44678" y="5748"/>
                  </a:lnTo>
                  <a:lnTo>
                    <a:pt x="21426" y="21426"/>
                  </a:lnTo>
                  <a:lnTo>
                    <a:pt x="5748" y="44678"/>
                  </a:lnTo>
                  <a:lnTo>
                    <a:pt x="0" y="73151"/>
                  </a:lnTo>
                  <a:lnTo>
                    <a:pt x="0" y="3035795"/>
                  </a:lnTo>
                  <a:lnTo>
                    <a:pt x="5748" y="3064275"/>
                  </a:lnTo>
                  <a:lnTo>
                    <a:pt x="21426" y="3087531"/>
                  </a:lnTo>
                  <a:lnTo>
                    <a:pt x="44678" y="3103210"/>
                  </a:lnTo>
                  <a:lnTo>
                    <a:pt x="73152" y="3108960"/>
                  </a:lnTo>
                  <a:lnTo>
                    <a:pt x="4956048" y="3108960"/>
                  </a:lnTo>
                  <a:lnTo>
                    <a:pt x="4984521" y="3103210"/>
                  </a:lnTo>
                  <a:lnTo>
                    <a:pt x="5007773" y="3087531"/>
                  </a:lnTo>
                  <a:lnTo>
                    <a:pt x="5023451" y="3064275"/>
                  </a:lnTo>
                  <a:lnTo>
                    <a:pt x="5029200" y="3035795"/>
                  </a:lnTo>
                  <a:lnTo>
                    <a:pt x="5029200" y="73151"/>
                  </a:lnTo>
                  <a:lnTo>
                    <a:pt x="5023451" y="44678"/>
                  </a:lnTo>
                  <a:lnTo>
                    <a:pt x="5007773" y="21426"/>
                  </a:lnTo>
                  <a:lnTo>
                    <a:pt x="4984521" y="5748"/>
                  </a:lnTo>
                  <a:lnTo>
                    <a:pt x="4956048" y="0"/>
                  </a:lnTo>
                  <a:close/>
                </a:path>
              </a:pathLst>
            </a:custGeom>
            <a:solidFill>
              <a:srgbClr val="F9FAFB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8" name="Google Shape;318;p17"/>
            <p:cNvSpPr/>
            <p:nvPr/>
          </p:nvSpPr>
          <p:spPr>
            <a:xfrm>
              <a:off x="822960" y="1645922"/>
              <a:ext cx="5029200" cy="3108960"/>
            </a:xfrm>
            <a:custGeom>
              <a:rect b="b" l="l" r="r" t="t"/>
              <a:pathLst>
                <a:path extrusionOk="0" h="3108960" w="5029200">
                  <a:moveTo>
                    <a:pt x="0" y="73151"/>
                  </a:moveTo>
                  <a:lnTo>
                    <a:pt x="5748" y="44678"/>
                  </a:lnTo>
                  <a:lnTo>
                    <a:pt x="21426" y="21426"/>
                  </a:lnTo>
                  <a:lnTo>
                    <a:pt x="44678" y="5748"/>
                  </a:lnTo>
                  <a:lnTo>
                    <a:pt x="73152" y="0"/>
                  </a:lnTo>
                  <a:lnTo>
                    <a:pt x="4956048" y="0"/>
                  </a:lnTo>
                  <a:lnTo>
                    <a:pt x="4984521" y="5748"/>
                  </a:lnTo>
                  <a:lnTo>
                    <a:pt x="5007773" y="21426"/>
                  </a:lnTo>
                  <a:lnTo>
                    <a:pt x="5023451" y="44678"/>
                  </a:lnTo>
                  <a:lnTo>
                    <a:pt x="5029200" y="73151"/>
                  </a:lnTo>
                  <a:lnTo>
                    <a:pt x="5029200" y="3035795"/>
                  </a:lnTo>
                  <a:lnTo>
                    <a:pt x="5023451" y="3064275"/>
                  </a:lnTo>
                  <a:lnTo>
                    <a:pt x="5007773" y="3087531"/>
                  </a:lnTo>
                  <a:lnTo>
                    <a:pt x="4984521" y="3103210"/>
                  </a:lnTo>
                  <a:lnTo>
                    <a:pt x="4956048" y="3108960"/>
                  </a:lnTo>
                  <a:lnTo>
                    <a:pt x="73152" y="3108960"/>
                  </a:lnTo>
                  <a:lnTo>
                    <a:pt x="44678" y="3103210"/>
                  </a:lnTo>
                  <a:lnTo>
                    <a:pt x="21426" y="3087531"/>
                  </a:lnTo>
                  <a:lnTo>
                    <a:pt x="5748" y="3064275"/>
                  </a:lnTo>
                  <a:lnTo>
                    <a:pt x="0" y="3035795"/>
                  </a:lnTo>
                  <a:lnTo>
                    <a:pt x="0" y="73151"/>
                  </a:lnTo>
                  <a:close/>
                </a:path>
              </a:pathLst>
            </a:custGeom>
            <a:noFill/>
            <a:ln cap="flat" cmpd="sng" w="12700">
              <a:solidFill>
                <a:srgbClr val="D9E1E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9" name="Google Shape;319;p17"/>
            <p:cNvSpPr/>
            <p:nvPr/>
          </p:nvSpPr>
          <p:spPr>
            <a:xfrm>
              <a:off x="822960" y="1645920"/>
              <a:ext cx="5029200" cy="201295"/>
            </a:xfrm>
            <a:custGeom>
              <a:rect b="b" l="l" r="r" t="t"/>
              <a:pathLst>
                <a:path extrusionOk="0" h="201294" w="5029200">
                  <a:moveTo>
                    <a:pt x="5029200" y="0"/>
                  </a:moveTo>
                  <a:lnTo>
                    <a:pt x="0" y="0"/>
                  </a:lnTo>
                  <a:lnTo>
                    <a:pt x="0" y="201167"/>
                  </a:lnTo>
                  <a:lnTo>
                    <a:pt x="5029200" y="201167"/>
                  </a:lnTo>
                  <a:lnTo>
                    <a:pt x="5029200" y="0"/>
                  </a:lnTo>
                  <a:close/>
                </a:path>
              </a:pathLst>
            </a:custGeom>
            <a:solidFill>
              <a:srgbClr val="2D6E94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0" name="Google Shape;320;p17"/>
            <p:cNvSpPr/>
            <p:nvPr/>
          </p:nvSpPr>
          <p:spPr>
            <a:xfrm>
              <a:off x="822960" y="1645920"/>
              <a:ext cx="5029200" cy="201295"/>
            </a:xfrm>
            <a:custGeom>
              <a:rect b="b" l="l" r="r" t="t"/>
              <a:pathLst>
                <a:path extrusionOk="0" h="201294" w="5029200">
                  <a:moveTo>
                    <a:pt x="0" y="0"/>
                  </a:moveTo>
                  <a:lnTo>
                    <a:pt x="5029200" y="0"/>
                  </a:lnTo>
                  <a:lnTo>
                    <a:pt x="5029200" y="201167"/>
                  </a:lnTo>
                  <a:lnTo>
                    <a:pt x="0" y="201167"/>
                  </a:lnTo>
                  <a:lnTo>
                    <a:pt x="0" y="0"/>
                  </a:lnTo>
                  <a:close/>
                </a:path>
              </a:pathLst>
            </a:custGeom>
            <a:noFill/>
            <a:ln cap="flat" cmpd="sng" w="12700">
              <a:solidFill>
                <a:srgbClr val="2D6E9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21" name="Google Shape;321;p17"/>
          <p:cNvSpPr txBox="1"/>
          <p:nvPr/>
        </p:nvSpPr>
        <p:spPr>
          <a:xfrm>
            <a:off x="1066291" y="1861820"/>
            <a:ext cx="332105" cy="299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1F2937"/>
                </a:solidFill>
                <a:latin typeface="Calibri"/>
                <a:ea typeface="Calibri"/>
                <a:cs typeface="Calibri"/>
                <a:sym typeface="Calibri"/>
              </a:rPr>
              <a:t>Git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2" name="Google Shape;322;p17"/>
          <p:cNvSpPr txBox="1"/>
          <p:nvPr/>
        </p:nvSpPr>
        <p:spPr>
          <a:xfrm>
            <a:off x="932180" y="2716784"/>
            <a:ext cx="4597400" cy="1397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-178435" lvl="0" marL="19113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2937"/>
              </a:buClr>
              <a:buSzPts val="1800"/>
              <a:buFont typeface="Calibri"/>
              <a:buChar char="•"/>
            </a:pPr>
            <a:r>
              <a:rPr lang="en-US" sz="1800">
                <a:solidFill>
                  <a:srgbClr val="1F2937"/>
                </a:solidFill>
                <a:latin typeface="Calibri"/>
                <a:ea typeface="Calibri"/>
                <a:cs typeface="Calibri"/>
                <a:sym typeface="Calibri"/>
              </a:rPr>
              <a:t>A tool for tracking changes in files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-178435" lvl="1" marL="647700" marR="58483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2937"/>
              </a:buClr>
              <a:buSzPts val="1800"/>
              <a:buFont typeface="Calibri"/>
              <a:buChar char="•"/>
            </a:pPr>
            <a:r>
              <a:rPr lang="en-US" sz="1800">
                <a:solidFill>
                  <a:srgbClr val="1F2937"/>
                </a:solidFill>
                <a:latin typeface="Calibri"/>
                <a:ea typeface="Calibri"/>
                <a:cs typeface="Calibri"/>
                <a:sym typeface="Calibri"/>
              </a:rPr>
              <a:t>Works with any text-based files (R, Python, SPSS etc.)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-178435" lvl="0" marL="19113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2937"/>
              </a:buClr>
              <a:buSzPts val="1800"/>
              <a:buFont typeface="Calibri"/>
              <a:buChar char="•"/>
            </a:pPr>
            <a:r>
              <a:rPr lang="en-US" sz="1800">
                <a:solidFill>
                  <a:srgbClr val="1F2937"/>
                </a:solidFill>
                <a:latin typeface="Calibri"/>
                <a:ea typeface="Calibri"/>
                <a:cs typeface="Calibri"/>
                <a:sym typeface="Calibri"/>
              </a:rPr>
              <a:t>Works on your own computer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-178435" lvl="0" marL="19113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2937"/>
              </a:buClr>
              <a:buSzPts val="1800"/>
              <a:buFont typeface="Calibri"/>
              <a:buChar char="•"/>
            </a:pPr>
            <a:r>
              <a:rPr lang="en-US" sz="1800">
                <a:solidFill>
                  <a:srgbClr val="1F2937"/>
                </a:solidFill>
                <a:latin typeface="Calibri"/>
                <a:ea typeface="Calibri"/>
                <a:cs typeface="Calibri"/>
                <a:sym typeface="Calibri"/>
              </a:rPr>
              <a:t>Allows you to save versions through commits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23" name="Google Shape;323;p17"/>
          <p:cNvGrpSpPr/>
          <p:nvPr/>
        </p:nvGrpSpPr>
        <p:grpSpPr>
          <a:xfrm>
            <a:off x="6309359" y="1645920"/>
            <a:ext cx="5029200" cy="3108963"/>
            <a:chOff x="6309359" y="1645920"/>
            <a:chExt cx="5029200" cy="3108963"/>
          </a:xfrm>
        </p:grpSpPr>
        <p:sp>
          <p:nvSpPr>
            <p:cNvPr id="324" name="Google Shape;324;p17"/>
            <p:cNvSpPr/>
            <p:nvPr/>
          </p:nvSpPr>
          <p:spPr>
            <a:xfrm>
              <a:off x="6309359" y="1645923"/>
              <a:ext cx="5029200" cy="3108960"/>
            </a:xfrm>
            <a:custGeom>
              <a:rect b="b" l="l" r="r" t="t"/>
              <a:pathLst>
                <a:path extrusionOk="0" h="3108960" w="5029200">
                  <a:moveTo>
                    <a:pt x="4956048" y="0"/>
                  </a:moveTo>
                  <a:lnTo>
                    <a:pt x="73152" y="0"/>
                  </a:lnTo>
                  <a:lnTo>
                    <a:pt x="44678" y="5748"/>
                  </a:lnTo>
                  <a:lnTo>
                    <a:pt x="21426" y="21426"/>
                  </a:lnTo>
                  <a:lnTo>
                    <a:pt x="5748" y="44678"/>
                  </a:lnTo>
                  <a:lnTo>
                    <a:pt x="0" y="73151"/>
                  </a:lnTo>
                  <a:lnTo>
                    <a:pt x="0" y="3035795"/>
                  </a:lnTo>
                  <a:lnTo>
                    <a:pt x="5748" y="3064275"/>
                  </a:lnTo>
                  <a:lnTo>
                    <a:pt x="21426" y="3087531"/>
                  </a:lnTo>
                  <a:lnTo>
                    <a:pt x="44678" y="3103210"/>
                  </a:lnTo>
                  <a:lnTo>
                    <a:pt x="73152" y="3108960"/>
                  </a:lnTo>
                  <a:lnTo>
                    <a:pt x="4956048" y="3108960"/>
                  </a:lnTo>
                  <a:lnTo>
                    <a:pt x="4984521" y="3103210"/>
                  </a:lnTo>
                  <a:lnTo>
                    <a:pt x="5007773" y="3087531"/>
                  </a:lnTo>
                  <a:lnTo>
                    <a:pt x="5023451" y="3064275"/>
                  </a:lnTo>
                  <a:lnTo>
                    <a:pt x="5029200" y="3035795"/>
                  </a:lnTo>
                  <a:lnTo>
                    <a:pt x="5029200" y="73151"/>
                  </a:lnTo>
                  <a:lnTo>
                    <a:pt x="5023451" y="44678"/>
                  </a:lnTo>
                  <a:lnTo>
                    <a:pt x="5007773" y="21426"/>
                  </a:lnTo>
                  <a:lnTo>
                    <a:pt x="4984521" y="5748"/>
                  </a:lnTo>
                  <a:lnTo>
                    <a:pt x="4956048" y="0"/>
                  </a:lnTo>
                  <a:close/>
                </a:path>
              </a:pathLst>
            </a:custGeom>
            <a:solidFill>
              <a:srgbClr val="F9FAFB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5" name="Google Shape;325;p17"/>
            <p:cNvSpPr/>
            <p:nvPr/>
          </p:nvSpPr>
          <p:spPr>
            <a:xfrm>
              <a:off x="6309359" y="1645922"/>
              <a:ext cx="5029200" cy="3108960"/>
            </a:xfrm>
            <a:custGeom>
              <a:rect b="b" l="l" r="r" t="t"/>
              <a:pathLst>
                <a:path extrusionOk="0" h="3108960" w="5029200">
                  <a:moveTo>
                    <a:pt x="0" y="73151"/>
                  </a:moveTo>
                  <a:lnTo>
                    <a:pt x="5748" y="44678"/>
                  </a:lnTo>
                  <a:lnTo>
                    <a:pt x="21426" y="21426"/>
                  </a:lnTo>
                  <a:lnTo>
                    <a:pt x="44678" y="5748"/>
                  </a:lnTo>
                  <a:lnTo>
                    <a:pt x="73152" y="0"/>
                  </a:lnTo>
                  <a:lnTo>
                    <a:pt x="4956048" y="0"/>
                  </a:lnTo>
                  <a:lnTo>
                    <a:pt x="4984521" y="5748"/>
                  </a:lnTo>
                  <a:lnTo>
                    <a:pt x="5007773" y="21426"/>
                  </a:lnTo>
                  <a:lnTo>
                    <a:pt x="5023451" y="44678"/>
                  </a:lnTo>
                  <a:lnTo>
                    <a:pt x="5029200" y="73151"/>
                  </a:lnTo>
                  <a:lnTo>
                    <a:pt x="5029200" y="3035795"/>
                  </a:lnTo>
                  <a:lnTo>
                    <a:pt x="5023451" y="3064275"/>
                  </a:lnTo>
                  <a:lnTo>
                    <a:pt x="5007773" y="3087531"/>
                  </a:lnTo>
                  <a:lnTo>
                    <a:pt x="4984521" y="3103210"/>
                  </a:lnTo>
                  <a:lnTo>
                    <a:pt x="4956048" y="3108960"/>
                  </a:lnTo>
                  <a:lnTo>
                    <a:pt x="73152" y="3108960"/>
                  </a:lnTo>
                  <a:lnTo>
                    <a:pt x="44678" y="3103210"/>
                  </a:lnTo>
                  <a:lnTo>
                    <a:pt x="21426" y="3087531"/>
                  </a:lnTo>
                  <a:lnTo>
                    <a:pt x="5748" y="3064275"/>
                  </a:lnTo>
                  <a:lnTo>
                    <a:pt x="0" y="3035795"/>
                  </a:lnTo>
                  <a:lnTo>
                    <a:pt x="0" y="73151"/>
                  </a:lnTo>
                  <a:close/>
                </a:path>
              </a:pathLst>
            </a:custGeom>
            <a:noFill/>
            <a:ln cap="flat" cmpd="sng" w="12700">
              <a:solidFill>
                <a:srgbClr val="D9E1E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6" name="Google Shape;326;p17"/>
            <p:cNvSpPr/>
            <p:nvPr/>
          </p:nvSpPr>
          <p:spPr>
            <a:xfrm>
              <a:off x="6309359" y="1645920"/>
              <a:ext cx="5029200" cy="201295"/>
            </a:xfrm>
            <a:custGeom>
              <a:rect b="b" l="l" r="r" t="t"/>
              <a:pathLst>
                <a:path extrusionOk="0" h="201294" w="5029200">
                  <a:moveTo>
                    <a:pt x="5029199" y="0"/>
                  </a:moveTo>
                  <a:lnTo>
                    <a:pt x="0" y="0"/>
                  </a:lnTo>
                  <a:lnTo>
                    <a:pt x="0" y="201167"/>
                  </a:lnTo>
                  <a:lnTo>
                    <a:pt x="5029199" y="201167"/>
                  </a:lnTo>
                  <a:lnTo>
                    <a:pt x="5029199" y="0"/>
                  </a:lnTo>
                  <a:close/>
                </a:path>
              </a:pathLst>
            </a:custGeom>
            <a:solidFill>
              <a:srgbClr val="2C8B89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7" name="Google Shape;327;p17"/>
            <p:cNvSpPr/>
            <p:nvPr/>
          </p:nvSpPr>
          <p:spPr>
            <a:xfrm>
              <a:off x="6309359" y="1645920"/>
              <a:ext cx="5029200" cy="201295"/>
            </a:xfrm>
            <a:custGeom>
              <a:rect b="b" l="l" r="r" t="t"/>
              <a:pathLst>
                <a:path extrusionOk="0" h="201294" w="5029200">
                  <a:moveTo>
                    <a:pt x="0" y="0"/>
                  </a:moveTo>
                  <a:lnTo>
                    <a:pt x="5029199" y="0"/>
                  </a:lnTo>
                  <a:lnTo>
                    <a:pt x="5029199" y="201167"/>
                  </a:lnTo>
                  <a:lnTo>
                    <a:pt x="0" y="201167"/>
                  </a:lnTo>
                  <a:lnTo>
                    <a:pt x="0" y="0"/>
                  </a:lnTo>
                  <a:close/>
                </a:path>
              </a:pathLst>
            </a:custGeom>
            <a:noFill/>
            <a:ln cap="flat" cmpd="sng" w="12700">
              <a:solidFill>
                <a:srgbClr val="2C8B8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28" name="Google Shape;328;p17"/>
          <p:cNvSpPr txBox="1"/>
          <p:nvPr/>
        </p:nvSpPr>
        <p:spPr>
          <a:xfrm>
            <a:off x="6552692" y="1861820"/>
            <a:ext cx="763905" cy="299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1F2937"/>
                </a:solidFill>
                <a:latin typeface="Calibri"/>
                <a:ea typeface="Calibri"/>
                <a:cs typeface="Calibri"/>
                <a:sym typeface="Calibri"/>
              </a:rPr>
              <a:t>GitHub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9" name="Google Shape;329;p17"/>
          <p:cNvSpPr txBox="1"/>
          <p:nvPr/>
        </p:nvSpPr>
        <p:spPr>
          <a:xfrm>
            <a:off x="6552692" y="2716784"/>
            <a:ext cx="4556125" cy="1397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-178435" lvl="0" marL="190500" marR="23177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2937"/>
              </a:buClr>
              <a:buSzPts val="1800"/>
              <a:buFont typeface="Calibri"/>
              <a:buChar char="•"/>
            </a:pPr>
            <a:r>
              <a:rPr lang="en-US" sz="1800">
                <a:solidFill>
                  <a:srgbClr val="1F2937"/>
                </a:solidFill>
                <a:latin typeface="Calibri"/>
                <a:ea typeface="Calibri"/>
                <a:cs typeface="Calibri"/>
                <a:sym typeface="Calibri"/>
              </a:rPr>
              <a:t>A web platform for hosting Git repositories online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-178435" lvl="0" marL="19113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2937"/>
              </a:buClr>
              <a:buSzPts val="1800"/>
              <a:buFont typeface="Calibri"/>
              <a:buChar char="•"/>
            </a:pPr>
            <a:r>
              <a:rPr lang="en-US" sz="1800">
                <a:solidFill>
                  <a:srgbClr val="1F2937"/>
                </a:solidFill>
                <a:latin typeface="Calibri"/>
                <a:ea typeface="Calibri"/>
                <a:cs typeface="Calibri"/>
                <a:sym typeface="Calibri"/>
              </a:rPr>
              <a:t>Used for sharing, collaboration, and visibility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-178435" lvl="0" marL="19113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2937"/>
              </a:buClr>
              <a:buSzPts val="1800"/>
              <a:buFont typeface="Calibri"/>
              <a:buChar char="•"/>
            </a:pPr>
            <a:r>
              <a:rPr lang="en-US" sz="1800">
                <a:solidFill>
                  <a:srgbClr val="1F2937"/>
                </a:solidFill>
                <a:latin typeface="Calibri"/>
                <a:ea typeface="Calibri"/>
                <a:cs typeface="Calibri"/>
                <a:sym typeface="Calibri"/>
              </a:rPr>
              <a:t>Often used to publish code publicly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-178435" lvl="0" marL="19113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2937"/>
              </a:buClr>
              <a:buSzPts val="1800"/>
              <a:buFont typeface="Calibri"/>
              <a:buChar char="•"/>
            </a:pPr>
            <a:r>
              <a:rPr lang="en-US" sz="1800">
                <a:solidFill>
                  <a:srgbClr val="1F2937"/>
                </a:solidFill>
                <a:latin typeface="Calibri"/>
                <a:ea typeface="Calibri"/>
                <a:cs typeface="Calibri"/>
                <a:sym typeface="Calibri"/>
              </a:rPr>
              <a:t>Builds on Git, but is not the same thing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30" name="Google Shape;330;p17"/>
          <p:cNvGrpSpPr/>
          <p:nvPr/>
        </p:nvGrpSpPr>
        <p:grpSpPr>
          <a:xfrm>
            <a:off x="777240" y="5897883"/>
            <a:ext cx="10607040" cy="502920"/>
            <a:chOff x="777240" y="5897883"/>
            <a:chExt cx="10607040" cy="502920"/>
          </a:xfrm>
        </p:grpSpPr>
        <p:sp>
          <p:nvSpPr>
            <p:cNvPr id="331" name="Google Shape;331;p17"/>
            <p:cNvSpPr/>
            <p:nvPr/>
          </p:nvSpPr>
          <p:spPr>
            <a:xfrm>
              <a:off x="777240" y="5897883"/>
              <a:ext cx="10607040" cy="502920"/>
            </a:xfrm>
            <a:custGeom>
              <a:rect b="b" l="l" r="r" t="t"/>
              <a:pathLst>
                <a:path extrusionOk="0" h="502920" w="10607040">
                  <a:moveTo>
                    <a:pt x="10552176" y="0"/>
                  </a:moveTo>
                  <a:lnTo>
                    <a:pt x="54864" y="0"/>
                  </a:lnTo>
                  <a:lnTo>
                    <a:pt x="33507" y="4311"/>
                  </a:lnTo>
                  <a:lnTo>
                    <a:pt x="16068" y="16068"/>
                  </a:lnTo>
                  <a:lnTo>
                    <a:pt x="4311" y="33507"/>
                  </a:lnTo>
                  <a:lnTo>
                    <a:pt x="0" y="54863"/>
                  </a:lnTo>
                  <a:lnTo>
                    <a:pt x="0" y="448043"/>
                  </a:lnTo>
                  <a:lnTo>
                    <a:pt x="4311" y="469401"/>
                  </a:lnTo>
                  <a:lnTo>
                    <a:pt x="16068" y="486844"/>
                  </a:lnTo>
                  <a:lnTo>
                    <a:pt x="33507" y="498606"/>
                  </a:lnTo>
                  <a:lnTo>
                    <a:pt x="54864" y="502919"/>
                  </a:lnTo>
                  <a:lnTo>
                    <a:pt x="10552176" y="502919"/>
                  </a:lnTo>
                  <a:lnTo>
                    <a:pt x="10573532" y="498606"/>
                  </a:lnTo>
                  <a:lnTo>
                    <a:pt x="10590971" y="486844"/>
                  </a:lnTo>
                  <a:lnTo>
                    <a:pt x="10602728" y="469401"/>
                  </a:lnTo>
                  <a:lnTo>
                    <a:pt x="10607040" y="448043"/>
                  </a:lnTo>
                  <a:lnTo>
                    <a:pt x="10607040" y="54863"/>
                  </a:lnTo>
                  <a:lnTo>
                    <a:pt x="10602728" y="33507"/>
                  </a:lnTo>
                  <a:lnTo>
                    <a:pt x="10590971" y="16068"/>
                  </a:lnTo>
                  <a:lnTo>
                    <a:pt x="10573532" y="4311"/>
                  </a:lnTo>
                  <a:lnTo>
                    <a:pt x="10552176" y="0"/>
                  </a:lnTo>
                  <a:close/>
                </a:path>
              </a:pathLst>
            </a:custGeom>
            <a:solidFill>
              <a:srgbClr val="EDF4F8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2" name="Google Shape;332;p17"/>
            <p:cNvSpPr/>
            <p:nvPr/>
          </p:nvSpPr>
          <p:spPr>
            <a:xfrm>
              <a:off x="777240" y="5897883"/>
              <a:ext cx="10607040" cy="502920"/>
            </a:xfrm>
            <a:custGeom>
              <a:rect b="b" l="l" r="r" t="t"/>
              <a:pathLst>
                <a:path extrusionOk="0" h="502920" w="10607040">
                  <a:moveTo>
                    <a:pt x="0" y="54863"/>
                  </a:moveTo>
                  <a:lnTo>
                    <a:pt x="4311" y="33507"/>
                  </a:lnTo>
                  <a:lnTo>
                    <a:pt x="16068" y="16068"/>
                  </a:lnTo>
                  <a:lnTo>
                    <a:pt x="33507" y="4311"/>
                  </a:lnTo>
                  <a:lnTo>
                    <a:pt x="54864" y="0"/>
                  </a:lnTo>
                  <a:lnTo>
                    <a:pt x="10552176" y="0"/>
                  </a:lnTo>
                  <a:lnTo>
                    <a:pt x="10573532" y="4311"/>
                  </a:lnTo>
                  <a:lnTo>
                    <a:pt x="10590971" y="16068"/>
                  </a:lnTo>
                  <a:lnTo>
                    <a:pt x="10602728" y="33507"/>
                  </a:lnTo>
                  <a:lnTo>
                    <a:pt x="10607040" y="54863"/>
                  </a:lnTo>
                  <a:lnTo>
                    <a:pt x="10607040" y="448043"/>
                  </a:lnTo>
                  <a:lnTo>
                    <a:pt x="10602728" y="469401"/>
                  </a:lnTo>
                  <a:lnTo>
                    <a:pt x="10590971" y="486844"/>
                  </a:lnTo>
                  <a:lnTo>
                    <a:pt x="10573532" y="498606"/>
                  </a:lnTo>
                  <a:lnTo>
                    <a:pt x="10552176" y="502919"/>
                  </a:lnTo>
                  <a:lnTo>
                    <a:pt x="54864" y="502919"/>
                  </a:lnTo>
                  <a:lnTo>
                    <a:pt x="33507" y="498606"/>
                  </a:lnTo>
                  <a:lnTo>
                    <a:pt x="16068" y="486844"/>
                  </a:lnTo>
                  <a:lnTo>
                    <a:pt x="4311" y="469401"/>
                  </a:lnTo>
                  <a:lnTo>
                    <a:pt x="0" y="448043"/>
                  </a:lnTo>
                  <a:lnTo>
                    <a:pt x="0" y="54863"/>
                  </a:lnTo>
                  <a:close/>
                </a:path>
              </a:pathLst>
            </a:custGeom>
            <a:noFill/>
            <a:ln cap="flat" cmpd="sng" w="12700">
              <a:solidFill>
                <a:srgbClr val="D5E2E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33" name="Google Shape;333;p17"/>
          <p:cNvSpPr txBox="1"/>
          <p:nvPr/>
        </p:nvSpPr>
        <p:spPr>
          <a:xfrm>
            <a:off x="785745" y="5967476"/>
            <a:ext cx="10590530" cy="299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1800">
                <a:solidFill>
                  <a:srgbClr val="16314D"/>
                </a:solidFill>
                <a:latin typeface="Calibri"/>
                <a:ea typeface="Calibri"/>
                <a:cs typeface="Calibri"/>
                <a:sym typeface="Calibri"/>
              </a:rPr>
              <a:t>You can use Git without GitHub, but GitHub usually uses Git.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4" name="Google Shape;334;p17"/>
          <p:cNvSpPr txBox="1"/>
          <p:nvPr/>
        </p:nvSpPr>
        <p:spPr>
          <a:xfrm>
            <a:off x="11783091" y="6232652"/>
            <a:ext cx="147955" cy="574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797979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797979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8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p18"/>
          <p:cNvSpPr txBox="1"/>
          <p:nvPr/>
        </p:nvSpPr>
        <p:spPr>
          <a:xfrm>
            <a:off x="627380" y="636523"/>
            <a:ext cx="2229485" cy="6934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7175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16314D"/>
                </a:solidFill>
                <a:latin typeface="Calibri"/>
                <a:ea typeface="Calibri"/>
                <a:cs typeface="Calibri"/>
                <a:sym typeface="Calibri"/>
              </a:rPr>
              <a:t>Hands-on 1: Git basics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rtl="0" algn="l">
              <a:lnSpc>
                <a:spcPct val="100000"/>
              </a:lnSpc>
              <a:spcBef>
                <a:spcPts val="470"/>
              </a:spcBef>
              <a:spcAft>
                <a:spcPts val="0"/>
              </a:spcAft>
              <a:buNone/>
            </a:pPr>
            <a:r>
              <a:rPr i="1" lang="en-US" sz="1800">
                <a:solidFill>
                  <a:srgbClr val="5B636F"/>
                </a:solidFill>
                <a:latin typeface="Calibri"/>
                <a:ea typeface="Calibri"/>
                <a:cs typeface="Calibri"/>
                <a:sym typeface="Calibri"/>
              </a:rPr>
              <a:t>Around 15–20 minutes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40" name="Google Shape;340;p18"/>
          <p:cNvGrpSpPr/>
          <p:nvPr/>
        </p:nvGrpSpPr>
        <p:grpSpPr>
          <a:xfrm>
            <a:off x="3397973" y="1874520"/>
            <a:ext cx="4937763" cy="3108961"/>
            <a:chOff x="3397973" y="1874520"/>
            <a:chExt cx="4937763" cy="3108961"/>
          </a:xfrm>
        </p:grpSpPr>
        <p:sp>
          <p:nvSpPr>
            <p:cNvPr id="341" name="Google Shape;341;p18"/>
            <p:cNvSpPr/>
            <p:nvPr/>
          </p:nvSpPr>
          <p:spPr>
            <a:xfrm>
              <a:off x="3397976" y="1874521"/>
              <a:ext cx="4937760" cy="3108960"/>
            </a:xfrm>
            <a:custGeom>
              <a:rect b="b" l="l" r="r" t="t"/>
              <a:pathLst>
                <a:path extrusionOk="0" h="3108960" w="4937759">
                  <a:moveTo>
                    <a:pt x="4864608" y="0"/>
                  </a:moveTo>
                  <a:lnTo>
                    <a:pt x="73152" y="0"/>
                  </a:lnTo>
                  <a:lnTo>
                    <a:pt x="44678" y="5748"/>
                  </a:lnTo>
                  <a:lnTo>
                    <a:pt x="21426" y="21426"/>
                  </a:lnTo>
                  <a:lnTo>
                    <a:pt x="5748" y="44678"/>
                  </a:lnTo>
                  <a:lnTo>
                    <a:pt x="0" y="73151"/>
                  </a:lnTo>
                  <a:lnTo>
                    <a:pt x="0" y="3035808"/>
                  </a:lnTo>
                  <a:lnTo>
                    <a:pt x="5748" y="3064281"/>
                  </a:lnTo>
                  <a:lnTo>
                    <a:pt x="21426" y="3087533"/>
                  </a:lnTo>
                  <a:lnTo>
                    <a:pt x="44678" y="3103211"/>
                  </a:lnTo>
                  <a:lnTo>
                    <a:pt x="73152" y="3108960"/>
                  </a:lnTo>
                  <a:lnTo>
                    <a:pt x="4864608" y="3108960"/>
                  </a:lnTo>
                  <a:lnTo>
                    <a:pt x="4893081" y="3103211"/>
                  </a:lnTo>
                  <a:lnTo>
                    <a:pt x="4916333" y="3087533"/>
                  </a:lnTo>
                  <a:lnTo>
                    <a:pt x="4932011" y="3064281"/>
                  </a:lnTo>
                  <a:lnTo>
                    <a:pt x="4937760" y="3035808"/>
                  </a:lnTo>
                  <a:lnTo>
                    <a:pt x="4937760" y="73151"/>
                  </a:lnTo>
                  <a:lnTo>
                    <a:pt x="4932011" y="44678"/>
                  </a:lnTo>
                  <a:lnTo>
                    <a:pt x="4916333" y="21426"/>
                  </a:lnTo>
                  <a:lnTo>
                    <a:pt x="4893081" y="5748"/>
                  </a:lnTo>
                  <a:lnTo>
                    <a:pt x="4864608" y="0"/>
                  </a:lnTo>
                  <a:close/>
                </a:path>
              </a:pathLst>
            </a:custGeom>
            <a:solidFill>
              <a:srgbClr val="F9FAFB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2" name="Google Shape;342;p18"/>
            <p:cNvSpPr/>
            <p:nvPr/>
          </p:nvSpPr>
          <p:spPr>
            <a:xfrm>
              <a:off x="3397976" y="1874521"/>
              <a:ext cx="4937760" cy="3108960"/>
            </a:xfrm>
            <a:custGeom>
              <a:rect b="b" l="l" r="r" t="t"/>
              <a:pathLst>
                <a:path extrusionOk="0" h="3108960" w="4937759">
                  <a:moveTo>
                    <a:pt x="0" y="73151"/>
                  </a:moveTo>
                  <a:lnTo>
                    <a:pt x="5748" y="44678"/>
                  </a:lnTo>
                  <a:lnTo>
                    <a:pt x="21426" y="21426"/>
                  </a:lnTo>
                  <a:lnTo>
                    <a:pt x="44678" y="5748"/>
                  </a:lnTo>
                  <a:lnTo>
                    <a:pt x="73152" y="0"/>
                  </a:lnTo>
                  <a:lnTo>
                    <a:pt x="4864608" y="0"/>
                  </a:lnTo>
                  <a:lnTo>
                    <a:pt x="4893081" y="5748"/>
                  </a:lnTo>
                  <a:lnTo>
                    <a:pt x="4916333" y="21426"/>
                  </a:lnTo>
                  <a:lnTo>
                    <a:pt x="4932011" y="44678"/>
                  </a:lnTo>
                  <a:lnTo>
                    <a:pt x="4937760" y="73151"/>
                  </a:lnTo>
                  <a:lnTo>
                    <a:pt x="4937760" y="3035808"/>
                  </a:lnTo>
                  <a:lnTo>
                    <a:pt x="4932011" y="3064281"/>
                  </a:lnTo>
                  <a:lnTo>
                    <a:pt x="4916333" y="3087533"/>
                  </a:lnTo>
                  <a:lnTo>
                    <a:pt x="4893081" y="3103211"/>
                  </a:lnTo>
                  <a:lnTo>
                    <a:pt x="4864608" y="3108960"/>
                  </a:lnTo>
                  <a:lnTo>
                    <a:pt x="73152" y="3108960"/>
                  </a:lnTo>
                  <a:lnTo>
                    <a:pt x="44678" y="3103211"/>
                  </a:lnTo>
                  <a:lnTo>
                    <a:pt x="21426" y="3087533"/>
                  </a:lnTo>
                  <a:lnTo>
                    <a:pt x="5748" y="3064281"/>
                  </a:lnTo>
                  <a:lnTo>
                    <a:pt x="0" y="3035808"/>
                  </a:lnTo>
                  <a:lnTo>
                    <a:pt x="0" y="73151"/>
                  </a:lnTo>
                  <a:close/>
                </a:path>
              </a:pathLst>
            </a:custGeom>
            <a:noFill/>
            <a:ln cap="flat" cmpd="sng" w="12700">
              <a:solidFill>
                <a:srgbClr val="D9E1E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3" name="Google Shape;343;p18"/>
            <p:cNvSpPr/>
            <p:nvPr/>
          </p:nvSpPr>
          <p:spPr>
            <a:xfrm>
              <a:off x="3397973" y="1874520"/>
              <a:ext cx="4937760" cy="201295"/>
            </a:xfrm>
            <a:custGeom>
              <a:rect b="b" l="l" r="r" t="t"/>
              <a:pathLst>
                <a:path extrusionOk="0" h="201294" w="4937759">
                  <a:moveTo>
                    <a:pt x="4937759" y="0"/>
                  </a:moveTo>
                  <a:lnTo>
                    <a:pt x="0" y="0"/>
                  </a:lnTo>
                  <a:lnTo>
                    <a:pt x="0" y="201167"/>
                  </a:lnTo>
                  <a:lnTo>
                    <a:pt x="4937759" y="201167"/>
                  </a:lnTo>
                  <a:lnTo>
                    <a:pt x="4937759" y="0"/>
                  </a:lnTo>
                  <a:close/>
                </a:path>
              </a:pathLst>
            </a:custGeom>
            <a:solidFill>
              <a:srgbClr val="2D6E94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4" name="Google Shape;344;p18"/>
            <p:cNvSpPr/>
            <p:nvPr/>
          </p:nvSpPr>
          <p:spPr>
            <a:xfrm>
              <a:off x="3397973" y="1874520"/>
              <a:ext cx="4937760" cy="201295"/>
            </a:xfrm>
            <a:custGeom>
              <a:rect b="b" l="l" r="r" t="t"/>
              <a:pathLst>
                <a:path extrusionOk="0" h="201294" w="4937759">
                  <a:moveTo>
                    <a:pt x="0" y="0"/>
                  </a:moveTo>
                  <a:lnTo>
                    <a:pt x="4937759" y="0"/>
                  </a:lnTo>
                  <a:lnTo>
                    <a:pt x="4937759" y="201167"/>
                  </a:lnTo>
                  <a:lnTo>
                    <a:pt x="0" y="201167"/>
                  </a:lnTo>
                  <a:lnTo>
                    <a:pt x="0" y="0"/>
                  </a:lnTo>
                  <a:close/>
                </a:path>
              </a:pathLst>
            </a:custGeom>
            <a:noFill/>
            <a:ln cap="flat" cmpd="sng" w="12700">
              <a:solidFill>
                <a:srgbClr val="2D6E9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45" name="Google Shape;345;p18"/>
          <p:cNvSpPr txBox="1"/>
          <p:nvPr/>
        </p:nvSpPr>
        <p:spPr>
          <a:xfrm>
            <a:off x="3641308" y="2090420"/>
            <a:ext cx="4484370" cy="225234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1F2937"/>
                </a:solidFill>
                <a:latin typeface="Calibri"/>
                <a:ea typeface="Calibri"/>
                <a:cs typeface="Calibri"/>
                <a:sym typeface="Calibri"/>
              </a:rPr>
              <a:t>What to remember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175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-178435" lvl="0" marL="19113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2937"/>
              </a:buClr>
              <a:buSzPts val="1800"/>
              <a:buFont typeface="Calibri"/>
              <a:buChar char="•"/>
            </a:pPr>
            <a:r>
              <a:rPr lang="en-US" sz="1800">
                <a:solidFill>
                  <a:srgbClr val="1F2937"/>
                </a:solidFill>
                <a:latin typeface="Calibri"/>
                <a:ea typeface="Calibri"/>
                <a:cs typeface="Calibri"/>
                <a:sym typeface="Calibri"/>
              </a:rPr>
              <a:t>A repository starts in an ordinary folder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-178435" lvl="0" marL="19113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2937"/>
              </a:buClr>
              <a:buSzPts val="1800"/>
              <a:buFont typeface="Calibri"/>
              <a:buChar char="•"/>
            </a:pPr>
            <a:r>
              <a:rPr lang="en-US" sz="1800">
                <a:solidFill>
                  <a:srgbClr val="1F2937"/>
                </a:solidFill>
                <a:latin typeface="Calibri"/>
                <a:ea typeface="Calibri"/>
                <a:cs typeface="Calibri"/>
                <a:sym typeface="Calibri"/>
              </a:rPr>
              <a:t>A commit is a named snapshot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-178435" lvl="0" marL="19113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2937"/>
              </a:buClr>
              <a:buSzPts val="1800"/>
              <a:buFont typeface="Calibri"/>
              <a:buChar char="•"/>
            </a:pPr>
            <a:r>
              <a:rPr lang="en-US" sz="1800">
                <a:solidFill>
                  <a:srgbClr val="1F2937"/>
                </a:solidFill>
                <a:latin typeface="Calibri"/>
                <a:ea typeface="Calibri"/>
                <a:cs typeface="Calibri"/>
                <a:sym typeface="Calibri"/>
              </a:rPr>
              <a:t>Short commit messages explain the change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-178435" lvl="0" marL="190500" marR="81851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2937"/>
              </a:buClr>
              <a:buSzPts val="1800"/>
              <a:buFont typeface="Calibri"/>
              <a:buChar char="•"/>
            </a:pPr>
            <a:r>
              <a:rPr lang="en-US" sz="1800">
                <a:solidFill>
                  <a:srgbClr val="1F2937"/>
                </a:solidFill>
                <a:latin typeface="Calibri"/>
                <a:ea typeface="Calibri"/>
                <a:cs typeface="Calibri"/>
                <a:sym typeface="Calibri"/>
              </a:rPr>
              <a:t>Versioning begins with a few simple commands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6" name="Google Shape;346;p18"/>
          <p:cNvSpPr txBox="1"/>
          <p:nvPr/>
        </p:nvSpPr>
        <p:spPr>
          <a:xfrm>
            <a:off x="11783125" y="6232652"/>
            <a:ext cx="147955" cy="574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797979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797979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350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Google Shape;351;p19"/>
          <p:cNvSpPr txBox="1"/>
          <p:nvPr/>
        </p:nvSpPr>
        <p:spPr>
          <a:xfrm>
            <a:off x="3126739" y="3244359"/>
            <a:ext cx="3750945" cy="51371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http://bit.ly/4dnQYZq</a:t>
            </a:r>
            <a:endParaRPr sz="32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descr="$PPTXTitle" id="352" name="Google Shape;352;p19"/>
          <p:cNvSpPr txBox="1"/>
          <p:nvPr>
            <p:ph type="ctrTitle"/>
          </p:nvPr>
        </p:nvSpPr>
        <p:spPr>
          <a:xfrm>
            <a:off x="627380" y="645667"/>
            <a:ext cx="2177415" cy="39115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16314D"/>
                </a:solidFill>
              </a:rPr>
              <a:t>Link to exercises</a:t>
            </a:r>
            <a:endParaRPr sz="2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" name="Google Shape;55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573173" y="1285069"/>
            <a:ext cx="6181910" cy="397179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56" name="Google Shape;56;p2"/>
          <p:cNvGrpSpPr/>
          <p:nvPr/>
        </p:nvGrpSpPr>
        <p:grpSpPr>
          <a:xfrm>
            <a:off x="179026" y="734441"/>
            <a:ext cx="4120515" cy="4987925"/>
            <a:chOff x="179026" y="734441"/>
            <a:chExt cx="4120515" cy="4987925"/>
          </a:xfrm>
        </p:grpSpPr>
        <p:sp>
          <p:nvSpPr>
            <p:cNvPr id="57" name="Google Shape;57;p2"/>
            <p:cNvSpPr/>
            <p:nvPr/>
          </p:nvSpPr>
          <p:spPr>
            <a:xfrm>
              <a:off x="179026" y="734441"/>
              <a:ext cx="4120515" cy="4987925"/>
            </a:xfrm>
            <a:custGeom>
              <a:rect b="b" l="l" r="r" t="t"/>
              <a:pathLst>
                <a:path extrusionOk="0" h="4987925" w="4120515">
                  <a:moveTo>
                    <a:pt x="4020261" y="0"/>
                  </a:moveTo>
                  <a:lnTo>
                    <a:pt x="99872" y="0"/>
                  </a:lnTo>
                  <a:lnTo>
                    <a:pt x="60998" y="7848"/>
                  </a:lnTo>
                  <a:lnTo>
                    <a:pt x="29252" y="29252"/>
                  </a:lnTo>
                  <a:lnTo>
                    <a:pt x="7848" y="60998"/>
                  </a:lnTo>
                  <a:lnTo>
                    <a:pt x="0" y="99872"/>
                  </a:lnTo>
                  <a:lnTo>
                    <a:pt x="0" y="4887760"/>
                  </a:lnTo>
                  <a:lnTo>
                    <a:pt x="7848" y="4926634"/>
                  </a:lnTo>
                  <a:lnTo>
                    <a:pt x="29252" y="4958380"/>
                  </a:lnTo>
                  <a:lnTo>
                    <a:pt x="60998" y="4979784"/>
                  </a:lnTo>
                  <a:lnTo>
                    <a:pt x="99872" y="4987632"/>
                  </a:lnTo>
                  <a:lnTo>
                    <a:pt x="4020261" y="4987632"/>
                  </a:lnTo>
                  <a:lnTo>
                    <a:pt x="4059135" y="4979784"/>
                  </a:lnTo>
                  <a:lnTo>
                    <a:pt x="4090881" y="4958380"/>
                  </a:lnTo>
                  <a:lnTo>
                    <a:pt x="4112285" y="4926634"/>
                  </a:lnTo>
                  <a:lnTo>
                    <a:pt x="4120134" y="4887760"/>
                  </a:lnTo>
                  <a:lnTo>
                    <a:pt x="4120134" y="99872"/>
                  </a:lnTo>
                  <a:lnTo>
                    <a:pt x="4112285" y="60998"/>
                  </a:lnTo>
                  <a:lnTo>
                    <a:pt x="4090881" y="29252"/>
                  </a:lnTo>
                  <a:lnTo>
                    <a:pt x="4059135" y="7848"/>
                  </a:lnTo>
                  <a:lnTo>
                    <a:pt x="4020261" y="0"/>
                  </a:lnTo>
                  <a:close/>
                </a:path>
              </a:pathLst>
            </a:custGeom>
            <a:solidFill>
              <a:srgbClr val="EAF1F8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" name="Google Shape;58;p2"/>
            <p:cNvSpPr/>
            <p:nvPr/>
          </p:nvSpPr>
          <p:spPr>
            <a:xfrm>
              <a:off x="179026" y="734441"/>
              <a:ext cx="4120515" cy="4987925"/>
            </a:xfrm>
            <a:custGeom>
              <a:rect b="b" l="l" r="r" t="t"/>
              <a:pathLst>
                <a:path extrusionOk="0" h="4987925" w="4120515">
                  <a:moveTo>
                    <a:pt x="0" y="99872"/>
                  </a:moveTo>
                  <a:lnTo>
                    <a:pt x="7848" y="60998"/>
                  </a:lnTo>
                  <a:lnTo>
                    <a:pt x="29252" y="29252"/>
                  </a:lnTo>
                  <a:lnTo>
                    <a:pt x="60998" y="7848"/>
                  </a:lnTo>
                  <a:lnTo>
                    <a:pt x="99872" y="0"/>
                  </a:lnTo>
                  <a:lnTo>
                    <a:pt x="4020261" y="0"/>
                  </a:lnTo>
                  <a:lnTo>
                    <a:pt x="4059135" y="7848"/>
                  </a:lnTo>
                  <a:lnTo>
                    <a:pt x="4090881" y="29252"/>
                  </a:lnTo>
                  <a:lnTo>
                    <a:pt x="4112285" y="60998"/>
                  </a:lnTo>
                  <a:lnTo>
                    <a:pt x="4120134" y="99872"/>
                  </a:lnTo>
                  <a:lnTo>
                    <a:pt x="4120134" y="4887760"/>
                  </a:lnTo>
                  <a:lnTo>
                    <a:pt x="4112285" y="4926634"/>
                  </a:lnTo>
                  <a:lnTo>
                    <a:pt x="4090881" y="4958380"/>
                  </a:lnTo>
                  <a:lnTo>
                    <a:pt x="4059135" y="4979784"/>
                  </a:lnTo>
                  <a:lnTo>
                    <a:pt x="4020261" y="4987632"/>
                  </a:lnTo>
                  <a:lnTo>
                    <a:pt x="99872" y="4987632"/>
                  </a:lnTo>
                  <a:lnTo>
                    <a:pt x="60998" y="4979784"/>
                  </a:lnTo>
                  <a:lnTo>
                    <a:pt x="29252" y="4958380"/>
                  </a:lnTo>
                  <a:lnTo>
                    <a:pt x="7848" y="4926634"/>
                  </a:lnTo>
                  <a:lnTo>
                    <a:pt x="0" y="4887760"/>
                  </a:lnTo>
                  <a:lnTo>
                    <a:pt x="0" y="99872"/>
                  </a:lnTo>
                  <a:close/>
                </a:path>
              </a:pathLst>
            </a:custGeom>
            <a:noFill/>
            <a:ln cap="flat" cmpd="sng" w="12700">
              <a:solidFill>
                <a:srgbClr val="D2DFE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descr="$PPTXTitle" id="59" name="Google Shape;59;p2"/>
          <p:cNvSpPr txBox="1"/>
          <p:nvPr>
            <p:ph type="title"/>
          </p:nvPr>
        </p:nvSpPr>
        <p:spPr>
          <a:xfrm>
            <a:off x="509220" y="928439"/>
            <a:ext cx="1136015" cy="33083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2D6E94"/>
                </a:solidFill>
              </a:rPr>
              <a:t>Core idea</a:t>
            </a:r>
            <a:endParaRPr sz="2000"/>
          </a:p>
        </p:txBody>
      </p:sp>
      <p:sp>
        <p:nvSpPr>
          <p:cNvPr id="60" name="Google Shape;60;p2"/>
          <p:cNvSpPr txBox="1"/>
          <p:nvPr/>
        </p:nvSpPr>
        <p:spPr>
          <a:xfrm>
            <a:off x="457555" y="1367211"/>
            <a:ext cx="3282315" cy="216027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marR="508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1F2937"/>
                </a:solidFill>
                <a:latin typeface="Calibri"/>
                <a:ea typeface="Calibri"/>
                <a:cs typeface="Calibri"/>
                <a:sym typeface="Calibri"/>
              </a:rPr>
              <a:t>Putting code or models online is only the first step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marR="69850" rtl="0" algn="l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1F2937"/>
                </a:solidFill>
                <a:latin typeface="Calibri"/>
                <a:ea typeface="Calibri"/>
                <a:cs typeface="Calibri"/>
                <a:sym typeface="Calibri"/>
              </a:rPr>
              <a:t>Open Science happens when they are versioned, documented, licensed, and easy to cite or reuse.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" name="Google Shape;61;p2"/>
          <p:cNvSpPr txBox="1"/>
          <p:nvPr/>
        </p:nvSpPr>
        <p:spPr>
          <a:xfrm>
            <a:off x="457555" y="3805907"/>
            <a:ext cx="3484879" cy="185547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marR="508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1F2937"/>
                </a:solidFill>
                <a:latin typeface="Calibri"/>
                <a:ea typeface="Calibri"/>
                <a:cs typeface="Calibri"/>
                <a:sym typeface="Calibri"/>
              </a:rPr>
              <a:t>These are also key steps toward making them FAIR: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marR="1987550" rtl="0" algn="l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1F2937"/>
                </a:solidFill>
                <a:latin typeface="Calibri"/>
                <a:ea typeface="Calibri"/>
                <a:cs typeface="Calibri"/>
                <a:sym typeface="Calibri"/>
              </a:rPr>
              <a:t>Findable Accessible Interoperable Reusable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Google Shape;62;p2"/>
          <p:cNvSpPr txBox="1"/>
          <p:nvPr/>
        </p:nvSpPr>
        <p:spPr>
          <a:xfrm>
            <a:off x="4955540" y="5209633"/>
            <a:ext cx="5848350" cy="574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marR="508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4"/>
              </a:rPr>
              <a:t>https://www.reddit.com/r/ProgrammerHumor/comments/1</a:t>
            </a:r>
            <a:r>
              <a:rPr lang="en-US" sz="1800">
                <a:latin typeface="Calibri"/>
                <a:ea typeface="Calibri"/>
                <a:cs typeface="Calibri"/>
                <a:sym typeface="Calibri"/>
              </a:rPr>
              <a:t>  22hv4n/when_you_are_tired_of_explaining/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6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Google Shape;357;p20"/>
          <p:cNvSpPr txBox="1"/>
          <p:nvPr/>
        </p:nvSpPr>
        <p:spPr>
          <a:xfrm>
            <a:off x="627380" y="636523"/>
            <a:ext cx="5592445" cy="6934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7175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16314D"/>
                </a:solidFill>
                <a:latin typeface="Calibri"/>
                <a:ea typeface="Calibri"/>
                <a:cs typeface="Calibri"/>
                <a:sym typeface="Calibri"/>
              </a:rPr>
              <a:t>Hands-on 2: Writing a README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rtl="0" algn="l">
              <a:lnSpc>
                <a:spcPct val="100000"/>
              </a:lnSpc>
              <a:spcBef>
                <a:spcPts val="470"/>
              </a:spcBef>
              <a:spcAft>
                <a:spcPts val="0"/>
              </a:spcAft>
              <a:buNone/>
            </a:pPr>
            <a:r>
              <a:rPr i="1" lang="en-US" sz="1800">
                <a:solidFill>
                  <a:srgbClr val="5B636F"/>
                </a:solidFill>
                <a:latin typeface="Calibri"/>
                <a:ea typeface="Calibri"/>
                <a:cs typeface="Calibri"/>
                <a:sym typeface="Calibri"/>
              </a:rPr>
              <a:t>If someone reads only one file, it will probably be this one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58" name="Google Shape;358;p20"/>
          <p:cNvGrpSpPr/>
          <p:nvPr/>
        </p:nvGrpSpPr>
        <p:grpSpPr>
          <a:xfrm>
            <a:off x="823227" y="1737394"/>
            <a:ext cx="4480560" cy="3508280"/>
            <a:chOff x="822960" y="1691643"/>
            <a:chExt cx="4480560" cy="3200401"/>
          </a:xfrm>
        </p:grpSpPr>
        <p:sp>
          <p:nvSpPr>
            <p:cNvPr id="359" name="Google Shape;359;p20"/>
            <p:cNvSpPr/>
            <p:nvPr/>
          </p:nvSpPr>
          <p:spPr>
            <a:xfrm>
              <a:off x="822960" y="1691643"/>
              <a:ext cx="4480560" cy="3200400"/>
            </a:xfrm>
            <a:custGeom>
              <a:rect b="b" l="l" r="r" t="t"/>
              <a:pathLst>
                <a:path extrusionOk="0" h="3200400" w="4480560">
                  <a:moveTo>
                    <a:pt x="4425708" y="0"/>
                  </a:moveTo>
                  <a:lnTo>
                    <a:pt x="54851" y="0"/>
                  </a:lnTo>
                  <a:lnTo>
                    <a:pt x="33502" y="4311"/>
                  </a:lnTo>
                  <a:lnTo>
                    <a:pt x="16067" y="16067"/>
                  </a:lnTo>
                  <a:lnTo>
                    <a:pt x="4311" y="33502"/>
                  </a:lnTo>
                  <a:lnTo>
                    <a:pt x="0" y="54851"/>
                  </a:lnTo>
                  <a:lnTo>
                    <a:pt x="0" y="3145536"/>
                  </a:lnTo>
                  <a:lnTo>
                    <a:pt x="4311" y="3166892"/>
                  </a:lnTo>
                  <a:lnTo>
                    <a:pt x="16067" y="3184331"/>
                  </a:lnTo>
                  <a:lnTo>
                    <a:pt x="33502" y="3196088"/>
                  </a:lnTo>
                  <a:lnTo>
                    <a:pt x="54851" y="3200400"/>
                  </a:lnTo>
                  <a:lnTo>
                    <a:pt x="4425708" y="3200400"/>
                  </a:lnTo>
                  <a:lnTo>
                    <a:pt x="4447057" y="3196088"/>
                  </a:lnTo>
                  <a:lnTo>
                    <a:pt x="4464492" y="3184331"/>
                  </a:lnTo>
                  <a:lnTo>
                    <a:pt x="4476248" y="3166892"/>
                  </a:lnTo>
                  <a:lnTo>
                    <a:pt x="4480560" y="3145536"/>
                  </a:lnTo>
                  <a:lnTo>
                    <a:pt x="4480560" y="54851"/>
                  </a:lnTo>
                  <a:lnTo>
                    <a:pt x="4476248" y="33502"/>
                  </a:lnTo>
                  <a:lnTo>
                    <a:pt x="4464492" y="16067"/>
                  </a:lnTo>
                  <a:lnTo>
                    <a:pt x="4447057" y="4311"/>
                  </a:lnTo>
                  <a:lnTo>
                    <a:pt x="4425708" y="0"/>
                  </a:lnTo>
                  <a:close/>
                </a:path>
              </a:pathLst>
            </a:custGeom>
            <a:solidFill>
              <a:srgbClr val="EDF4F8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0" name="Google Shape;360;p20"/>
            <p:cNvSpPr/>
            <p:nvPr/>
          </p:nvSpPr>
          <p:spPr>
            <a:xfrm>
              <a:off x="822960" y="1691644"/>
              <a:ext cx="4480560" cy="3200400"/>
            </a:xfrm>
            <a:custGeom>
              <a:rect b="b" l="l" r="r" t="t"/>
              <a:pathLst>
                <a:path extrusionOk="0" h="3200400" w="4480560">
                  <a:moveTo>
                    <a:pt x="0" y="54851"/>
                  </a:moveTo>
                  <a:lnTo>
                    <a:pt x="4311" y="33502"/>
                  </a:lnTo>
                  <a:lnTo>
                    <a:pt x="16067" y="16067"/>
                  </a:lnTo>
                  <a:lnTo>
                    <a:pt x="33502" y="4311"/>
                  </a:lnTo>
                  <a:lnTo>
                    <a:pt x="54851" y="0"/>
                  </a:lnTo>
                  <a:lnTo>
                    <a:pt x="4425708" y="0"/>
                  </a:lnTo>
                  <a:lnTo>
                    <a:pt x="4447057" y="4311"/>
                  </a:lnTo>
                  <a:lnTo>
                    <a:pt x="4464492" y="16067"/>
                  </a:lnTo>
                  <a:lnTo>
                    <a:pt x="4476248" y="33502"/>
                  </a:lnTo>
                  <a:lnTo>
                    <a:pt x="4480560" y="54851"/>
                  </a:lnTo>
                  <a:lnTo>
                    <a:pt x="4480560" y="3145536"/>
                  </a:lnTo>
                  <a:lnTo>
                    <a:pt x="4476248" y="3166892"/>
                  </a:lnTo>
                  <a:lnTo>
                    <a:pt x="4464492" y="3184331"/>
                  </a:lnTo>
                  <a:lnTo>
                    <a:pt x="4447057" y="3196088"/>
                  </a:lnTo>
                  <a:lnTo>
                    <a:pt x="4425708" y="3200400"/>
                  </a:lnTo>
                  <a:lnTo>
                    <a:pt x="54851" y="3200400"/>
                  </a:lnTo>
                  <a:lnTo>
                    <a:pt x="33502" y="3196088"/>
                  </a:lnTo>
                  <a:lnTo>
                    <a:pt x="16067" y="3184331"/>
                  </a:lnTo>
                  <a:lnTo>
                    <a:pt x="4311" y="3166892"/>
                  </a:lnTo>
                  <a:lnTo>
                    <a:pt x="0" y="3145536"/>
                  </a:lnTo>
                  <a:lnTo>
                    <a:pt x="0" y="54851"/>
                  </a:lnTo>
                  <a:close/>
                </a:path>
              </a:pathLst>
            </a:custGeom>
            <a:noFill/>
            <a:ln cap="flat" cmpd="sng" w="12700">
              <a:solidFill>
                <a:srgbClr val="D5E2E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61" name="Google Shape;361;p20"/>
          <p:cNvSpPr txBox="1"/>
          <p:nvPr/>
        </p:nvSpPr>
        <p:spPr>
          <a:xfrm>
            <a:off x="831475" y="1870975"/>
            <a:ext cx="4687500" cy="2990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311150" rtl="0" algn="l">
              <a:lnSpc>
                <a:spcPct val="10277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16314D"/>
                </a:solidFill>
                <a:latin typeface="Calibri"/>
                <a:ea typeface="Calibri"/>
                <a:cs typeface="Calibri"/>
                <a:sym typeface="Calibri"/>
              </a:rPr>
              <a:t>Example README structure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402590" rtl="0" algn="l">
              <a:lnSpc>
                <a:spcPct val="10277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1F2937"/>
                </a:solidFill>
                <a:latin typeface="Courier New"/>
                <a:ea typeface="Courier New"/>
                <a:cs typeface="Courier New"/>
                <a:sym typeface="Courier New"/>
              </a:rPr>
              <a:t># Project name</a:t>
            </a:r>
            <a:endParaRPr sz="18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00000"/>
              </a:lnSpc>
              <a:spcBef>
                <a:spcPts val="85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02590" marR="1321435" rtl="0" algn="l">
              <a:lnSpc>
                <a:spcPct val="10049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1F2937"/>
                </a:solidFill>
                <a:latin typeface="Courier New"/>
                <a:ea typeface="Courier New"/>
                <a:cs typeface="Courier New"/>
                <a:sym typeface="Courier New"/>
              </a:rPr>
              <a:t>## Short description ## Files included </a:t>
            </a:r>
            <a:endParaRPr sz="1800">
              <a:solidFill>
                <a:srgbClr val="1F293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02590" marR="1321435" rtl="0" algn="l">
              <a:lnSpc>
                <a:spcPct val="10049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1F2937"/>
                </a:solidFill>
                <a:latin typeface="Courier New"/>
                <a:ea typeface="Courier New"/>
                <a:cs typeface="Courier New"/>
                <a:sym typeface="Courier New"/>
              </a:rPr>
              <a:t>## How to run</a:t>
            </a:r>
            <a:endParaRPr sz="18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02590" marR="2004060" rtl="0" algn="l">
              <a:lnSpc>
                <a:spcPct val="121111"/>
              </a:lnSpc>
              <a:spcBef>
                <a:spcPts val="35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1F2937"/>
                </a:solidFill>
                <a:latin typeface="Courier New"/>
                <a:ea typeface="Courier New"/>
                <a:cs typeface="Courier New"/>
                <a:sym typeface="Courier New"/>
              </a:rPr>
              <a:t>## Dependencies ## Data</a:t>
            </a:r>
            <a:endParaRPr sz="18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02590" marR="1184275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1F2937"/>
                </a:solidFill>
                <a:latin typeface="Courier New"/>
                <a:ea typeface="Courier New"/>
                <a:cs typeface="Courier New"/>
                <a:sym typeface="Courier New"/>
              </a:rPr>
              <a:t>## Citation / contact ## License</a:t>
            </a:r>
            <a:endParaRPr sz="1800">
              <a:latin typeface="Courier New"/>
              <a:ea typeface="Courier New"/>
              <a:cs typeface="Courier New"/>
              <a:sym typeface="Courier New"/>
            </a:endParaRPr>
          </a:p>
        </p:txBody>
      </p:sp>
      <p:grpSp>
        <p:nvGrpSpPr>
          <p:cNvPr id="362" name="Google Shape;362;p20"/>
          <p:cNvGrpSpPr/>
          <p:nvPr/>
        </p:nvGrpSpPr>
        <p:grpSpPr>
          <a:xfrm>
            <a:off x="5669275" y="1737335"/>
            <a:ext cx="5486400" cy="3508150"/>
            <a:chOff x="5669279" y="1737360"/>
            <a:chExt cx="5486400" cy="3108960"/>
          </a:xfrm>
        </p:grpSpPr>
        <p:sp>
          <p:nvSpPr>
            <p:cNvPr id="363" name="Google Shape;363;p20"/>
            <p:cNvSpPr/>
            <p:nvPr/>
          </p:nvSpPr>
          <p:spPr>
            <a:xfrm>
              <a:off x="5669279" y="1737360"/>
              <a:ext cx="5486400" cy="3108960"/>
            </a:xfrm>
            <a:custGeom>
              <a:rect b="b" l="l" r="r" t="t"/>
              <a:pathLst>
                <a:path extrusionOk="0" h="3108960" w="5486400">
                  <a:moveTo>
                    <a:pt x="5413248" y="0"/>
                  </a:moveTo>
                  <a:lnTo>
                    <a:pt x="73152" y="0"/>
                  </a:lnTo>
                  <a:lnTo>
                    <a:pt x="44678" y="5748"/>
                  </a:lnTo>
                  <a:lnTo>
                    <a:pt x="21426" y="21426"/>
                  </a:lnTo>
                  <a:lnTo>
                    <a:pt x="5748" y="44678"/>
                  </a:lnTo>
                  <a:lnTo>
                    <a:pt x="0" y="73151"/>
                  </a:lnTo>
                  <a:lnTo>
                    <a:pt x="0" y="3035808"/>
                  </a:lnTo>
                  <a:lnTo>
                    <a:pt x="5748" y="3064281"/>
                  </a:lnTo>
                  <a:lnTo>
                    <a:pt x="21426" y="3087533"/>
                  </a:lnTo>
                  <a:lnTo>
                    <a:pt x="44678" y="3103211"/>
                  </a:lnTo>
                  <a:lnTo>
                    <a:pt x="73152" y="3108960"/>
                  </a:lnTo>
                  <a:lnTo>
                    <a:pt x="5413248" y="3108960"/>
                  </a:lnTo>
                  <a:lnTo>
                    <a:pt x="5441721" y="3103211"/>
                  </a:lnTo>
                  <a:lnTo>
                    <a:pt x="5464973" y="3087533"/>
                  </a:lnTo>
                  <a:lnTo>
                    <a:pt x="5480651" y="3064281"/>
                  </a:lnTo>
                  <a:lnTo>
                    <a:pt x="5486400" y="3035808"/>
                  </a:lnTo>
                  <a:lnTo>
                    <a:pt x="5486400" y="73151"/>
                  </a:lnTo>
                  <a:lnTo>
                    <a:pt x="5480651" y="44678"/>
                  </a:lnTo>
                  <a:lnTo>
                    <a:pt x="5464973" y="21426"/>
                  </a:lnTo>
                  <a:lnTo>
                    <a:pt x="5441721" y="5748"/>
                  </a:lnTo>
                  <a:lnTo>
                    <a:pt x="5413248" y="0"/>
                  </a:lnTo>
                  <a:close/>
                </a:path>
              </a:pathLst>
            </a:custGeom>
            <a:solidFill>
              <a:srgbClr val="F9FAFB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4" name="Google Shape;364;p20"/>
            <p:cNvSpPr/>
            <p:nvPr/>
          </p:nvSpPr>
          <p:spPr>
            <a:xfrm>
              <a:off x="5669279" y="1737360"/>
              <a:ext cx="5486400" cy="3108960"/>
            </a:xfrm>
            <a:custGeom>
              <a:rect b="b" l="l" r="r" t="t"/>
              <a:pathLst>
                <a:path extrusionOk="0" h="3108960" w="5486400">
                  <a:moveTo>
                    <a:pt x="0" y="73151"/>
                  </a:moveTo>
                  <a:lnTo>
                    <a:pt x="5748" y="44678"/>
                  </a:lnTo>
                  <a:lnTo>
                    <a:pt x="21426" y="21426"/>
                  </a:lnTo>
                  <a:lnTo>
                    <a:pt x="44678" y="5748"/>
                  </a:lnTo>
                  <a:lnTo>
                    <a:pt x="73152" y="0"/>
                  </a:lnTo>
                  <a:lnTo>
                    <a:pt x="5413248" y="0"/>
                  </a:lnTo>
                  <a:lnTo>
                    <a:pt x="5441721" y="5748"/>
                  </a:lnTo>
                  <a:lnTo>
                    <a:pt x="5464973" y="21426"/>
                  </a:lnTo>
                  <a:lnTo>
                    <a:pt x="5480651" y="44678"/>
                  </a:lnTo>
                  <a:lnTo>
                    <a:pt x="5486400" y="73151"/>
                  </a:lnTo>
                  <a:lnTo>
                    <a:pt x="5486400" y="3035808"/>
                  </a:lnTo>
                  <a:lnTo>
                    <a:pt x="5480651" y="3064281"/>
                  </a:lnTo>
                  <a:lnTo>
                    <a:pt x="5464973" y="3087533"/>
                  </a:lnTo>
                  <a:lnTo>
                    <a:pt x="5441721" y="3103211"/>
                  </a:lnTo>
                  <a:lnTo>
                    <a:pt x="5413248" y="3108960"/>
                  </a:lnTo>
                  <a:lnTo>
                    <a:pt x="73152" y="3108960"/>
                  </a:lnTo>
                  <a:lnTo>
                    <a:pt x="44678" y="3103211"/>
                  </a:lnTo>
                  <a:lnTo>
                    <a:pt x="21426" y="3087533"/>
                  </a:lnTo>
                  <a:lnTo>
                    <a:pt x="5748" y="3064281"/>
                  </a:lnTo>
                  <a:lnTo>
                    <a:pt x="0" y="3035808"/>
                  </a:lnTo>
                  <a:lnTo>
                    <a:pt x="0" y="73151"/>
                  </a:lnTo>
                  <a:close/>
                </a:path>
              </a:pathLst>
            </a:custGeom>
            <a:noFill/>
            <a:ln cap="flat" cmpd="sng" w="12700">
              <a:solidFill>
                <a:srgbClr val="D9E1E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5" name="Google Shape;365;p20"/>
            <p:cNvSpPr/>
            <p:nvPr/>
          </p:nvSpPr>
          <p:spPr>
            <a:xfrm>
              <a:off x="5669279" y="1737360"/>
              <a:ext cx="5486400" cy="201295"/>
            </a:xfrm>
            <a:custGeom>
              <a:rect b="b" l="l" r="r" t="t"/>
              <a:pathLst>
                <a:path extrusionOk="0" h="201294" w="5486400">
                  <a:moveTo>
                    <a:pt x="5486400" y="0"/>
                  </a:moveTo>
                  <a:lnTo>
                    <a:pt x="0" y="0"/>
                  </a:lnTo>
                  <a:lnTo>
                    <a:pt x="0" y="201167"/>
                  </a:lnTo>
                  <a:lnTo>
                    <a:pt x="5486400" y="201167"/>
                  </a:lnTo>
                  <a:lnTo>
                    <a:pt x="5486400" y="0"/>
                  </a:lnTo>
                  <a:close/>
                </a:path>
              </a:pathLst>
            </a:custGeom>
            <a:solidFill>
              <a:srgbClr val="2C8B89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6" name="Google Shape;366;p20"/>
            <p:cNvSpPr/>
            <p:nvPr/>
          </p:nvSpPr>
          <p:spPr>
            <a:xfrm>
              <a:off x="5669279" y="1737360"/>
              <a:ext cx="5486400" cy="201295"/>
            </a:xfrm>
            <a:custGeom>
              <a:rect b="b" l="l" r="r" t="t"/>
              <a:pathLst>
                <a:path extrusionOk="0" h="201294" w="5486400">
                  <a:moveTo>
                    <a:pt x="0" y="0"/>
                  </a:moveTo>
                  <a:lnTo>
                    <a:pt x="5486400" y="0"/>
                  </a:lnTo>
                  <a:lnTo>
                    <a:pt x="5486400" y="201167"/>
                  </a:lnTo>
                  <a:lnTo>
                    <a:pt x="0" y="201167"/>
                  </a:lnTo>
                  <a:lnTo>
                    <a:pt x="0" y="0"/>
                  </a:lnTo>
                  <a:close/>
                </a:path>
              </a:pathLst>
            </a:custGeom>
            <a:noFill/>
            <a:ln cap="flat" cmpd="sng" w="12700">
              <a:solidFill>
                <a:srgbClr val="2C8B8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67" name="Google Shape;367;p20"/>
          <p:cNvSpPr txBox="1"/>
          <p:nvPr/>
        </p:nvSpPr>
        <p:spPr>
          <a:xfrm>
            <a:off x="5900736" y="2097096"/>
            <a:ext cx="4529400" cy="26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1F2937"/>
                </a:solidFill>
                <a:latin typeface="Calibri"/>
                <a:ea typeface="Calibri"/>
                <a:cs typeface="Calibri"/>
                <a:sym typeface="Calibri"/>
              </a:rPr>
              <a:t>A good README answers basic questions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-178435" lvl="0" marL="191135" rtl="0" algn="l">
              <a:lnSpc>
                <a:spcPct val="100000"/>
              </a:lnSpc>
              <a:spcBef>
                <a:spcPts val="1330"/>
              </a:spcBef>
              <a:spcAft>
                <a:spcPts val="0"/>
              </a:spcAft>
              <a:buClr>
                <a:srgbClr val="1F2937"/>
              </a:buClr>
              <a:buSzPts val="1800"/>
              <a:buFont typeface="Calibri"/>
              <a:buChar char="•"/>
            </a:pPr>
            <a:r>
              <a:rPr lang="en-US" sz="1800">
                <a:solidFill>
                  <a:srgbClr val="1F2937"/>
                </a:solidFill>
                <a:latin typeface="Calibri"/>
                <a:ea typeface="Calibri"/>
                <a:cs typeface="Calibri"/>
                <a:sym typeface="Calibri"/>
              </a:rPr>
              <a:t>What is this project?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-178435" lvl="0" marL="19113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2937"/>
              </a:buClr>
              <a:buSzPts val="1800"/>
              <a:buFont typeface="Calibri"/>
              <a:buChar char="•"/>
            </a:pPr>
            <a:r>
              <a:rPr lang="en-US" sz="1800">
                <a:solidFill>
                  <a:srgbClr val="1F2937"/>
                </a:solidFill>
                <a:latin typeface="Calibri"/>
                <a:ea typeface="Calibri"/>
                <a:cs typeface="Calibri"/>
                <a:sym typeface="Calibri"/>
              </a:rPr>
              <a:t>What does it do?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-178435" lvl="0" marL="19113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2937"/>
              </a:buClr>
              <a:buSzPts val="1800"/>
              <a:buFont typeface="Calibri"/>
              <a:buChar char="•"/>
            </a:pPr>
            <a:r>
              <a:rPr lang="en-US" sz="1800">
                <a:solidFill>
                  <a:srgbClr val="1F2937"/>
                </a:solidFill>
                <a:latin typeface="Calibri"/>
                <a:ea typeface="Calibri"/>
                <a:cs typeface="Calibri"/>
                <a:sym typeface="Calibri"/>
              </a:rPr>
              <a:t>How do I run it?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-178435" lvl="0" marL="19113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2937"/>
              </a:buClr>
              <a:buSzPts val="1800"/>
              <a:buFont typeface="Calibri"/>
              <a:buChar char="•"/>
            </a:pPr>
            <a:r>
              <a:rPr lang="en-US" sz="1800">
                <a:solidFill>
                  <a:srgbClr val="1F2937"/>
                </a:solidFill>
                <a:latin typeface="Calibri"/>
                <a:ea typeface="Calibri"/>
                <a:cs typeface="Calibri"/>
                <a:sym typeface="Calibri"/>
              </a:rPr>
              <a:t>What depends on what?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-178435" lvl="0" marL="190500" marR="508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2937"/>
              </a:buClr>
              <a:buSzPts val="1800"/>
              <a:buFont typeface="Calibri"/>
              <a:buChar char="•"/>
            </a:pPr>
            <a:r>
              <a:rPr lang="en-US" sz="1800">
                <a:solidFill>
                  <a:srgbClr val="1F2937"/>
                </a:solidFill>
                <a:latin typeface="Calibri"/>
                <a:ea typeface="Calibri"/>
                <a:cs typeface="Calibri"/>
                <a:sym typeface="Calibri"/>
              </a:rPr>
              <a:t>Is the data </a:t>
            </a:r>
            <a:r>
              <a:rPr lang="en-US" sz="1800">
                <a:latin typeface="Calibri"/>
                <a:ea typeface="Calibri"/>
                <a:cs typeface="Calibri"/>
                <a:sym typeface="Calibri"/>
              </a:rPr>
              <a:t>included, restricted, synthetic, or available elsewhere?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-178435" lvl="0" marL="19113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2937"/>
              </a:buClr>
              <a:buSzPts val="1800"/>
              <a:buFont typeface="Calibri"/>
              <a:buChar char="•"/>
            </a:pPr>
            <a:r>
              <a:rPr lang="en-US" sz="1800">
                <a:solidFill>
                  <a:srgbClr val="1F2937"/>
                </a:solidFill>
                <a:latin typeface="Calibri"/>
                <a:ea typeface="Calibri"/>
                <a:cs typeface="Calibri"/>
                <a:sym typeface="Calibri"/>
              </a:rPr>
              <a:t>How should I cite it?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-178435" lvl="0" marL="19113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2937"/>
              </a:buClr>
              <a:buSzPts val="1800"/>
              <a:buFont typeface="Calibri"/>
              <a:buChar char="•"/>
            </a:pPr>
            <a:r>
              <a:rPr lang="en-US" sz="1800">
                <a:solidFill>
                  <a:srgbClr val="1F2937"/>
                </a:solidFill>
                <a:latin typeface="Calibri"/>
                <a:ea typeface="Calibri"/>
                <a:cs typeface="Calibri"/>
                <a:sym typeface="Calibri"/>
              </a:rPr>
              <a:t>What license applies?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8" name="Google Shape;368;p20"/>
          <p:cNvSpPr txBox="1"/>
          <p:nvPr/>
        </p:nvSpPr>
        <p:spPr>
          <a:xfrm>
            <a:off x="11783059" y="6232652"/>
            <a:ext cx="147955" cy="574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797979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797979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372" name="Shape 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descr="$PPTXTitle" id="373" name="Google Shape;373;p21"/>
          <p:cNvSpPr txBox="1"/>
          <p:nvPr>
            <p:ph type="title"/>
          </p:nvPr>
        </p:nvSpPr>
        <p:spPr>
          <a:xfrm>
            <a:off x="581659" y="324103"/>
            <a:ext cx="5269865" cy="48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>
                <a:solidFill>
                  <a:srgbClr val="102239"/>
                </a:solidFill>
              </a:rPr>
              <a:t>Hands-on 2: Example README</a:t>
            </a:r>
            <a:endParaRPr sz="3000"/>
          </a:p>
        </p:txBody>
      </p:sp>
      <p:sp>
        <p:nvSpPr>
          <p:cNvPr id="374" name="Google Shape;374;p21"/>
          <p:cNvSpPr txBox="1"/>
          <p:nvPr/>
        </p:nvSpPr>
        <p:spPr>
          <a:xfrm>
            <a:off x="627380" y="932179"/>
            <a:ext cx="4621530" cy="2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>
                <a:solidFill>
                  <a:srgbClr val="5B6978"/>
                </a:solidFill>
                <a:latin typeface="Calibri"/>
                <a:ea typeface="Calibri"/>
                <a:cs typeface="Calibri"/>
                <a:sym typeface="Calibri"/>
              </a:rPr>
              <a:t>Fictional project: Campus Coffee Consumption Analysis</a:t>
            </a:r>
            <a:endParaRPr sz="1500"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75" name="Google Shape;375;p21"/>
          <p:cNvGrpSpPr/>
          <p:nvPr/>
        </p:nvGrpSpPr>
        <p:grpSpPr>
          <a:xfrm>
            <a:off x="594359" y="1417322"/>
            <a:ext cx="5212080" cy="932815"/>
            <a:chOff x="594359" y="1417322"/>
            <a:chExt cx="5212080" cy="932815"/>
          </a:xfrm>
        </p:grpSpPr>
        <p:sp>
          <p:nvSpPr>
            <p:cNvPr id="376" name="Google Shape;376;p21"/>
            <p:cNvSpPr/>
            <p:nvPr/>
          </p:nvSpPr>
          <p:spPr>
            <a:xfrm>
              <a:off x="594359" y="1417322"/>
              <a:ext cx="5212080" cy="932815"/>
            </a:xfrm>
            <a:custGeom>
              <a:rect b="b" l="l" r="r" t="t"/>
              <a:pathLst>
                <a:path extrusionOk="0" h="932814" w="5212080">
                  <a:moveTo>
                    <a:pt x="5056632" y="0"/>
                  </a:moveTo>
                  <a:lnTo>
                    <a:pt x="155448" y="0"/>
                  </a:lnTo>
                  <a:lnTo>
                    <a:pt x="106314" y="7924"/>
                  </a:lnTo>
                  <a:lnTo>
                    <a:pt x="63642" y="29992"/>
                  </a:lnTo>
                  <a:lnTo>
                    <a:pt x="29992" y="63642"/>
                  </a:lnTo>
                  <a:lnTo>
                    <a:pt x="7924" y="106314"/>
                  </a:lnTo>
                  <a:lnTo>
                    <a:pt x="0" y="155448"/>
                  </a:lnTo>
                  <a:lnTo>
                    <a:pt x="0" y="777240"/>
                  </a:lnTo>
                  <a:lnTo>
                    <a:pt x="7924" y="826373"/>
                  </a:lnTo>
                  <a:lnTo>
                    <a:pt x="29992" y="869045"/>
                  </a:lnTo>
                  <a:lnTo>
                    <a:pt x="63642" y="902695"/>
                  </a:lnTo>
                  <a:lnTo>
                    <a:pt x="106314" y="924763"/>
                  </a:lnTo>
                  <a:lnTo>
                    <a:pt x="155448" y="932688"/>
                  </a:lnTo>
                  <a:lnTo>
                    <a:pt x="5056632" y="932688"/>
                  </a:lnTo>
                  <a:lnTo>
                    <a:pt x="5105765" y="924763"/>
                  </a:lnTo>
                  <a:lnTo>
                    <a:pt x="5148437" y="902695"/>
                  </a:lnTo>
                  <a:lnTo>
                    <a:pt x="5182087" y="869045"/>
                  </a:lnTo>
                  <a:lnTo>
                    <a:pt x="5204155" y="826373"/>
                  </a:lnTo>
                  <a:lnTo>
                    <a:pt x="5212080" y="777240"/>
                  </a:lnTo>
                  <a:lnTo>
                    <a:pt x="5212080" y="155448"/>
                  </a:lnTo>
                  <a:lnTo>
                    <a:pt x="5204155" y="106314"/>
                  </a:lnTo>
                  <a:lnTo>
                    <a:pt x="5182087" y="63642"/>
                  </a:lnTo>
                  <a:lnTo>
                    <a:pt x="5148437" y="29992"/>
                  </a:lnTo>
                  <a:lnTo>
                    <a:pt x="5105765" y="7924"/>
                  </a:lnTo>
                  <a:lnTo>
                    <a:pt x="5056632" y="0"/>
                  </a:lnTo>
                  <a:close/>
                </a:path>
              </a:pathLst>
            </a:custGeom>
            <a:solidFill>
              <a:srgbClr val="E9F3FF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7" name="Google Shape;377;p21"/>
            <p:cNvSpPr/>
            <p:nvPr/>
          </p:nvSpPr>
          <p:spPr>
            <a:xfrm>
              <a:off x="594359" y="1417322"/>
              <a:ext cx="5212080" cy="932815"/>
            </a:xfrm>
            <a:custGeom>
              <a:rect b="b" l="l" r="r" t="t"/>
              <a:pathLst>
                <a:path extrusionOk="0" h="932814" w="5212080">
                  <a:moveTo>
                    <a:pt x="0" y="155448"/>
                  </a:moveTo>
                  <a:lnTo>
                    <a:pt x="7924" y="106314"/>
                  </a:lnTo>
                  <a:lnTo>
                    <a:pt x="29992" y="63642"/>
                  </a:lnTo>
                  <a:lnTo>
                    <a:pt x="63642" y="29992"/>
                  </a:lnTo>
                  <a:lnTo>
                    <a:pt x="106314" y="7924"/>
                  </a:lnTo>
                  <a:lnTo>
                    <a:pt x="155448" y="0"/>
                  </a:lnTo>
                  <a:lnTo>
                    <a:pt x="5056632" y="0"/>
                  </a:lnTo>
                  <a:lnTo>
                    <a:pt x="5105765" y="7924"/>
                  </a:lnTo>
                  <a:lnTo>
                    <a:pt x="5148437" y="29992"/>
                  </a:lnTo>
                  <a:lnTo>
                    <a:pt x="5182087" y="63642"/>
                  </a:lnTo>
                  <a:lnTo>
                    <a:pt x="5204155" y="106314"/>
                  </a:lnTo>
                  <a:lnTo>
                    <a:pt x="5212080" y="155448"/>
                  </a:lnTo>
                  <a:lnTo>
                    <a:pt x="5212080" y="777240"/>
                  </a:lnTo>
                  <a:lnTo>
                    <a:pt x="5204155" y="826373"/>
                  </a:lnTo>
                  <a:lnTo>
                    <a:pt x="5182087" y="869045"/>
                  </a:lnTo>
                  <a:lnTo>
                    <a:pt x="5148437" y="902695"/>
                  </a:lnTo>
                  <a:lnTo>
                    <a:pt x="5105765" y="924763"/>
                  </a:lnTo>
                  <a:lnTo>
                    <a:pt x="5056632" y="932688"/>
                  </a:lnTo>
                  <a:lnTo>
                    <a:pt x="155448" y="932688"/>
                  </a:lnTo>
                  <a:lnTo>
                    <a:pt x="106314" y="924763"/>
                  </a:lnTo>
                  <a:lnTo>
                    <a:pt x="63642" y="902695"/>
                  </a:lnTo>
                  <a:lnTo>
                    <a:pt x="29992" y="869045"/>
                  </a:lnTo>
                  <a:lnTo>
                    <a:pt x="7924" y="826373"/>
                  </a:lnTo>
                  <a:lnTo>
                    <a:pt x="0" y="777240"/>
                  </a:lnTo>
                  <a:lnTo>
                    <a:pt x="0" y="155448"/>
                  </a:lnTo>
                  <a:close/>
                </a:path>
              </a:pathLst>
            </a:custGeom>
            <a:noFill/>
            <a:ln cap="flat" cmpd="sng" w="12700">
              <a:solidFill>
                <a:srgbClr val="D2DCE6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8" name="Google Shape;378;p21"/>
            <p:cNvSpPr/>
            <p:nvPr/>
          </p:nvSpPr>
          <p:spPr>
            <a:xfrm>
              <a:off x="758951" y="1581911"/>
              <a:ext cx="311150" cy="311150"/>
            </a:xfrm>
            <a:custGeom>
              <a:rect b="b" l="l" r="r" t="t"/>
              <a:pathLst>
                <a:path extrusionOk="0" h="311150" w="311150">
                  <a:moveTo>
                    <a:pt x="155448" y="0"/>
                  </a:moveTo>
                  <a:lnTo>
                    <a:pt x="106314" y="7924"/>
                  </a:lnTo>
                  <a:lnTo>
                    <a:pt x="63642" y="29992"/>
                  </a:lnTo>
                  <a:lnTo>
                    <a:pt x="29992" y="63642"/>
                  </a:lnTo>
                  <a:lnTo>
                    <a:pt x="7924" y="106314"/>
                  </a:lnTo>
                  <a:lnTo>
                    <a:pt x="0" y="155448"/>
                  </a:lnTo>
                  <a:lnTo>
                    <a:pt x="7924" y="204581"/>
                  </a:lnTo>
                  <a:lnTo>
                    <a:pt x="29992" y="247253"/>
                  </a:lnTo>
                  <a:lnTo>
                    <a:pt x="63642" y="280903"/>
                  </a:lnTo>
                  <a:lnTo>
                    <a:pt x="106314" y="302971"/>
                  </a:lnTo>
                  <a:lnTo>
                    <a:pt x="155448" y="310896"/>
                  </a:lnTo>
                  <a:lnTo>
                    <a:pt x="204581" y="302971"/>
                  </a:lnTo>
                  <a:lnTo>
                    <a:pt x="247253" y="280903"/>
                  </a:lnTo>
                  <a:lnTo>
                    <a:pt x="280903" y="247253"/>
                  </a:lnTo>
                  <a:lnTo>
                    <a:pt x="302971" y="204581"/>
                  </a:lnTo>
                  <a:lnTo>
                    <a:pt x="310896" y="155448"/>
                  </a:lnTo>
                  <a:lnTo>
                    <a:pt x="302971" y="106314"/>
                  </a:lnTo>
                  <a:lnTo>
                    <a:pt x="280903" y="63642"/>
                  </a:lnTo>
                  <a:lnTo>
                    <a:pt x="247253" y="29992"/>
                  </a:lnTo>
                  <a:lnTo>
                    <a:pt x="204581" y="7924"/>
                  </a:lnTo>
                  <a:lnTo>
                    <a:pt x="155448" y="0"/>
                  </a:lnTo>
                  <a:close/>
                </a:path>
              </a:pathLst>
            </a:custGeom>
            <a:solidFill>
              <a:srgbClr val="1556A3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79" name="Google Shape;379;p21"/>
          <p:cNvSpPr txBox="1"/>
          <p:nvPr/>
        </p:nvSpPr>
        <p:spPr>
          <a:xfrm>
            <a:off x="861218" y="1621028"/>
            <a:ext cx="107314" cy="20827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0" name="Google Shape;380;p21"/>
          <p:cNvSpPr txBox="1"/>
          <p:nvPr/>
        </p:nvSpPr>
        <p:spPr>
          <a:xfrm>
            <a:off x="1240027" y="1484365"/>
            <a:ext cx="2669540" cy="57213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819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500">
                <a:solidFill>
                  <a:srgbClr val="1556A3"/>
                </a:solidFill>
                <a:latin typeface="Calibri"/>
                <a:ea typeface="Calibri"/>
                <a:cs typeface="Calibri"/>
                <a:sym typeface="Calibri"/>
              </a:rPr>
              <a:t>Project Name</a:t>
            </a:r>
            <a:endParaRPr sz="1500"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rtl="0" algn="l">
              <a:lnSpc>
                <a:spcPct val="100000"/>
              </a:lnSpc>
              <a:spcBef>
                <a:spcPts val="455"/>
              </a:spcBef>
              <a:spcAft>
                <a:spcPts val="0"/>
              </a:spcAft>
              <a:buNone/>
            </a:pPr>
            <a:r>
              <a:rPr lang="en-US" sz="1250">
                <a:solidFill>
                  <a:srgbClr val="181F2B"/>
                </a:solidFill>
                <a:latin typeface="Calibri"/>
                <a:ea typeface="Calibri"/>
                <a:cs typeface="Calibri"/>
                <a:sym typeface="Calibri"/>
              </a:rPr>
              <a:t>Campus Coffee Consumption Analysis</a:t>
            </a:r>
            <a:endParaRPr sz="1250"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81" name="Google Shape;381;p21"/>
          <p:cNvGrpSpPr/>
          <p:nvPr/>
        </p:nvGrpSpPr>
        <p:grpSpPr>
          <a:xfrm>
            <a:off x="594359" y="2560322"/>
            <a:ext cx="5212080" cy="932815"/>
            <a:chOff x="594359" y="2560322"/>
            <a:chExt cx="5212080" cy="932815"/>
          </a:xfrm>
        </p:grpSpPr>
        <p:sp>
          <p:nvSpPr>
            <p:cNvPr id="382" name="Google Shape;382;p21"/>
            <p:cNvSpPr/>
            <p:nvPr/>
          </p:nvSpPr>
          <p:spPr>
            <a:xfrm>
              <a:off x="594359" y="2560322"/>
              <a:ext cx="5212080" cy="932815"/>
            </a:xfrm>
            <a:custGeom>
              <a:rect b="b" l="l" r="r" t="t"/>
              <a:pathLst>
                <a:path extrusionOk="0" h="932814" w="5212080">
                  <a:moveTo>
                    <a:pt x="5056632" y="0"/>
                  </a:moveTo>
                  <a:lnTo>
                    <a:pt x="155448" y="0"/>
                  </a:lnTo>
                  <a:lnTo>
                    <a:pt x="106314" y="7924"/>
                  </a:lnTo>
                  <a:lnTo>
                    <a:pt x="63642" y="29992"/>
                  </a:lnTo>
                  <a:lnTo>
                    <a:pt x="29992" y="63642"/>
                  </a:lnTo>
                  <a:lnTo>
                    <a:pt x="7924" y="106314"/>
                  </a:lnTo>
                  <a:lnTo>
                    <a:pt x="0" y="155448"/>
                  </a:lnTo>
                  <a:lnTo>
                    <a:pt x="0" y="777240"/>
                  </a:lnTo>
                  <a:lnTo>
                    <a:pt x="7924" y="826373"/>
                  </a:lnTo>
                  <a:lnTo>
                    <a:pt x="29992" y="869045"/>
                  </a:lnTo>
                  <a:lnTo>
                    <a:pt x="63642" y="902695"/>
                  </a:lnTo>
                  <a:lnTo>
                    <a:pt x="106314" y="924763"/>
                  </a:lnTo>
                  <a:lnTo>
                    <a:pt x="155448" y="932688"/>
                  </a:lnTo>
                  <a:lnTo>
                    <a:pt x="5056632" y="932688"/>
                  </a:lnTo>
                  <a:lnTo>
                    <a:pt x="5105765" y="924763"/>
                  </a:lnTo>
                  <a:lnTo>
                    <a:pt x="5148437" y="902695"/>
                  </a:lnTo>
                  <a:lnTo>
                    <a:pt x="5182087" y="869045"/>
                  </a:lnTo>
                  <a:lnTo>
                    <a:pt x="5204155" y="826373"/>
                  </a:lnTo>
                  <a:lnTo>
                    <a:pt x="5212080" y="777240"/>
                  </a:lnTo>
                  <a:lnTo>
                    <a:pt x="5212080" y="155448"/>
                  </a:lnTo>
                  <a:lnTo>
                    <a:pt x="5204155" y="106314"/>
                  </a:lnTo>
                  <a:lnTo>
                    <a:pt x="5182087" y="63642"/>
                  </a:lnTo>
                  <a:lnTo>
                    <a:pt x="5148437" y="29992"/>
                  </a:lnTo>
                  <a:lnTo>
                    <a:pt x="5105765" y="7924"/>
                  </a:lnTo>
                  <a:lnTo>
                    <a:pt x="5056632" y="0"/>
                  </a:lnTo>
                  <a:close/>
                </a:path>
              </a:pathLst>
            </a:custGeom>
            <a:solidFill>
              <a:srgbClr val="E9F3FF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3" name="Google Shape;383;p21"/>
            <p:cNvSpPr/>
            <p:nvPr/>
          </p:nvSpPr>
          <p:spPr>
            <a:xfrm>
              <a:off x="594359" y="2560322"/>
              <a:ext cx="5212080" cy="932815"/>
            </a:xfrm>
            <a:custGeom>
              <a:rect b="b" l="l" r="r" t="t"/>
              <a:pathLst>
                <a:path extrusionOk="0" h="932814" w="5212080">
                  <a:moveTo>
                    <a:pt x="0" y="155448"/>
                  </a:moveTo>
                  <a:lnTo>
                    <a:pt x="7924" y="106314"/>
                  </a:lnTo>
                  <a:lnTo>
                    <a:pt x="29992" y="63642"/>
                  </a:lnTo>
                  <a:lnTo>
                    <a:pt x="63642" y="29992"/>
                  </a:lnTo>
                  <a:lnTo>
                    <a:pt x="106314" y="7924"/>
                  </a:lnTo>
                  <a:lnTo>
                    <a:pt x="155448" y="0"/>
                  </a:lnTo>
                  <a:lnTo>
                    <a:pt x="5056632" y="0"/>
                  </a:lnTo>
                  <a:lnTo>
                    <a:pt x="5105765" y="7924"/>
                  </a:lnTo>
                  <a:lnTo>
                    <a:pt x="5148437" y="29992"/>
                  </a:lnTo>
                  <a:lnTo>
                    <a:pt x="5182087" y="63642"/>
                  </a:lnTo>
                  <a:lnTo>
                    <a:pt x="5204155" y="106314"/>
                  </a:lnTo>
                  <a:lnTo>
                    <a:pt x="5212080" y="155448"/>
                  </a:lnTo>
                  <a:lnTo>
                    <a:pt x="5212080" y="777240"/>
                  </a:lnTo>
                  <a:lnTo>
                    <a:pt x="5204155" y="826373"/>
                  </a:lnTo>
                  <a:lnTo>
                    <a:pt x="5182087" y="869045"/>
                  </a:lnTo>
                  <a:lnTo>
                    <a:pt x="5148437" y="902695"/>
                  </a:lnTo>
                  <a:lnTo>
                    <a:pt x="5105765" y="924763"/>
                  </a:lnTo>
                  <a:lnTo>
                    <a:pt x="5056632" y="932688"/>
                  </a:lnTo>
                  <a:lnTo>
                    <a:pt x="155448" y="932688"/>
                  </a:lnTo>
                  <a:lnTo>
                    <a:pt x="106314" y="924763"/>
                  </a:lnTo>
                  <a:lnTo>
                    <a:pt x="63642" y="902695"/>
                  </a:lnTo>
                  <a:lnTo>
                    <a:pt x="29992" y="869045"/>
                  </a:lnTo>
                  <a:lnTo>
                    <a:pt x="7924" y="826373"/>
                  </a:lnTo>
                  <a:lnTo>
                    <a:pt x="0" y="777240"/>
                  </a:lnTo>
                  <a:lnTo>
                    <a:pt x="0" y="155448"/>
                  </a:lnTo>
                  <a:close/>
                </a:path>
              </a:pathLst>
            </a:custGeom>
            <a:noFill/>
            <a:ln cap="flat" cmpd="sng" w="12700">
              <a:solidFill>
                <a:srgbClr val="D2DCE6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4" name="Google Shape;384;p21"/>
            <p:cNvSpPr/>
            <p:nvPr/>
          </p:nvSpPr>
          <p:spPr>
            <a:xfrm>
              <a:off x="758951" y="2724912"/>
              <a:ext cx="311150" cy="311150"/>
            </a:xfrm>
            <a:custGeom>
              <a:rect b="b" l="l" r="r" t="t"/>
              <a:pathLst>
                <a:path extrusionOk="0" h="311150" w="311150">
                  <a:moveTo>
                    <a:pt x="155448" y="0"/>
                  </a:moveTo>
                  <a:lnTo>
                    <a:pt x="106314" y="7924"/>
                  </a:lnTo>
                  <a:lnTo>
                    <a:pt x="63642" y="29992"/>
                  </a:lnTo>
                  <a:lnTo>
                    <a:pt x="29992" y="63642"/>
                  </a:lnTo>
                  <a:lnTo>
                    <a:pt x="7924" y="106314"/>
                  </a:lnTo>
                  <a:lnTo>
                    <a:pt x="0" y="155448"/>
                  </a:lnTo>
                  <a:lnTo>
                    <a:pt x="7924" y="204581"/>
                  </a:lnTo>
                  <a:lnTo>
                    <a:pt x="29992" y="247253"/>
                  </a:lnTo>
                  <a:lnTo>
                    <a:pt x="63642" y="280903"/>
                  </a:lnTo>
                  <a:lnTo>
                    <a:pt x="106314" y="302971"/>
                  </a:lnTo>
                  <a:lnTo>
                    <a:pt x="155448" y="310896"/>
                  </a:lnTo>
                  <a:lnTo>
                    <a:pt x="204581" y="302971"/>
                  </a:lnTo>
                  <a:lnTo>
                    <a:pt x="247253" y="280903"/>
                  </a:lnTo>
                  <a:lnTo>
                    <a:pt x="280903" y="247253"/>
                  </a:lnTo>
                  <a:lnTo>
                    <a:pt x="302971" y="204581"/>
                  </a:lnTo>
                  <a:lnTo>
                    <a:pt x="310896" y="155448"/>
                  </a:lnTo>
                  <a:lnTo>
                    <a:pt x="302971" y="106314"/>
                  </a:lnTo>
                  <a:lnTo>
                    <a:pt x="280903" y="63642"/>
                  </a:lnTo>
                  <a:lnTo>
                    <a:pt x="247253" y="29992"/>
                  </a:lnTo>
                  <a:lnTo>
                    <a:pt x="204581" y="7924"/>
                  </a:lnTo>
                  <a:lnTo>
                    <a:pt x="155448" y="0"/>
                  </a:lnTo>
                  <a:close/>
                </a:path>
              </a:pathLst>
            </a:custGeom>
            <a:solidFill>
              <a:srgbClr val="1556A3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85" name="Google Shape;385;p21"/>
          <p:cNvSpPr txBox="1"/>
          <p:nvPr/>
        </p:nvSpPr>
        <p:spPr>
          <a:xfrm>
            <a:off x="861218" y="2764028"/>
            <a:ext cx="107314" cy="20827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6" name="Google Shape;386;p21"/>
          <p:cNvSpPr txBox="1"/>
          <p:nvPr/>
        </p:nvSpPr>
        <p:spPr>
          <a:xfrm>
            <a:off x="1240027" y="2627364"/>
            <a:ext cx="3533775" cy="57213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819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500">
                <a:solidFill>
                  <a:srgbClr val="1556A3"/>
                </a:solidFill>
                <a:latin typeface="Calibri"/>
                <a:ea typeface="Calibri"/>
                <a:cs typeface="Calibri"/>
                <a:sym typeface="Calibri"/>
              </a:rPr>
              <a:t>Short description</a:t>
            </a:r>
            <a:endParaRPr sz="1500"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rtl="0" algn="l">
              <a:lnSpc>
                <a:spcPct val="100000"/>
              </a:lnSpc>
              <a:spcBef>
                <a:spcPts val="455"/>
              </a:spcBef>
              <a:spcAft>
                <a:spcPts val="0"/>
              </a:spcAft>
              <a:buNone/>
            </a:pPr>
            <a:r>
              <a:rPr lang="en-US" sz="1250">
                <a:solidFill>
                  <a:srgbClr val="181F2B"/>
                </a:solidFill>
                <a:latin typeface="Calibri"/>
                <a:ea typeface="Calibri"/>
                <a:cs typeface="Calibri"/>
                <a:sym typeface="Calibri"/>
              </a:rPr>
              <a:t>Analyzes coffee habits from a small campus survey.</a:t>
            </a:r>
            <a:endParaRPr sz="1250"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87" name="Google Shape;387;p21"/>
          <p:cNvGrpSpPr/>
          <p:nvPr/>
        </p:nvGrpSpPr>
        <p:grpSpPr>
          <a:xfrm>
            <a:off x="594359" y="3703322"/>
            <a:ext cx="5212080" cy="932815"/>
            <a:chOff x="594359" y="3703322"/>
            <a:chExt cx="5212080" cy="932815"/>
          </a:xfrm>
        </p:grpSpPr>
        <p:sp>
          <p:nvSpPr>
            <p:cNvPr id="388" name="Google Shape;388;p21"/>
            <p:cNvSpPr/>
            <p:nvPr/>
          </p:nvSpPr>
          <p:spPr>
            <a:xfrm>
              <a:off x="594359" y="3703322"/>
              <a:ext cx="5212080" cy="932815"/>
            </a:xfrm>
            <a:custGeom>
              <a:rect b="b" l="l" r="r" t="t"/>
              <a:pathLst>
                <a:path extrusionOk="0" h="932814" w="5212080">
                  <a:moveTo>
                    <a:pt x="5056632" y="0"/>
                  </a:moveTo>
                  <a:lnTo>
                    <a:pt x="155448" y="0"/>
                  </a:lnTo>
                  <a:lnTo>
                    <a:pt x="106314" y="7924"/>
                  </a:lnTo>
                  <a:lnTo>
                    <a:pt x="63642" y="29992"/>
                  </a:lnTo>
                  <a:lnTo>
                    <a:pt x="29992" y="63642"/>
                  </a:lnTo>
                  <a:lnTo>
                    <a:pt x="7924" y="106314"/>
                  </a:lnTo>
                  <a:lnTo>
                    <a:pt x="0" y="155448"/>
                  </a:lnTo>
                  <a:lnTo>
                    <a:pt x="0" y="777240"/>
                  </a:lnTo>
                  <a:lnTo>
                    <a:pt x="7924" y="826373"/>
                  </a:lnTo>
                  <a:lnTo>
                    <a:pt x="29992" y="869045"/>
                  </a:lnTo>
                  <a:lnTo>
                    <a:pt x="63642" y="902695"/>
                  </a:lnTo>
                  <a:lnTo>
                    <a:pt x="106314" y="924763"/>
                  </a:lnTo>
                  <a:lnTo>
                    <a:pt x="155448" y="932688"/>
                  </a:lnTo>
                  <a:lnTo>
                    <a:pt x="5056632" y="932688"/>
                  </a:lnTo>
                  <a:lnTo>
                    <a:pt x="5105765" y="924763"/>
                  </a:lnTo>
                  <a:lnTo>
                    <a:pt x="5148437" y="902695"/>
                  </a:lnTo>
                  <a:lnTo>
                    <a:pt x="5182087" y="869045"/>
                  </a:lnTo>
                  <a:lnTo>
                    <a:pt x="5204155" y="826373"/>
                  </a:lnTo>
                  <a:lnTo>
                    <a:pt x="5212080" y="777240"/>
                  </a:lnTo>
                  <a:lnTo>
                    <a:pt x="5212080" y="155448"/>
                  </a:lnTo>
                  <a:lnTo>
                    <a:pt x="5204155" y="106314"/>
                  </a:lnTo>
                  <a:lnTo>
                    <a:pt x="5182087" y="63642"/>
                  </a:lnTo>
                  <a:lnTo>
                    <a:pt x="5148437" y="29992"/>
                  </a:lnTo>
                  <a:lnTo>
                    <a:pt x="5105765" y="7924"/>
                  </a:lnTo>
                  <a:lnTo>
                    <a:pt x="5056632" y="0"/>
                  </a:lnTo>
                  <a:close/>
                </a:path>
              </a:pathLst>
            </a:custGeom>
            <a:solidFill>
              <a:srgbClr val="E9F3FF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9" name="Google Shape;389;p21"/>
            <p:cNvSpPr/>
            <p:nvPr/>
          </p:nvSpPr>
          <p:spPr>
            <a:xfrm>
              <a:off x="594359" y="3703322"/>
              <a:ext cx="5212080" cy="932815"/>
            </a:xfrm>
            <a:custGeom>
              <a:rect b="b" l="l" r="r" t="t"/>
              <a:pathLst>
                <a:path extrusionOk="0" h="932814" w="5212080">
                  <a:moveTo>
                    <a:pt x="0" y="155448"/>
                  </a:moveTo>
                  <a:lnTo>
                    <a:pt x="7924" y="106314"/>
                  </a:lnTo>
                  <a:lnTo>
                    <a:pt x="29992" y="63642"/>
                  </a:lnTo>
                  <a:lnTo>
                    <a:pt x="63642" y="29992"/>
                  </a:lnTo>
                  <a:lnTo>
                    <a:pt x="106314" y="7924"/>
                  </a:lnTo>
                  <a:lnTo>
                    <a:pt x="155448" y="0"/>
                  </a:lnTo>
                  <a:lnTo>
                    <a:pt x="5056632" y="0"/>
                  </a:lnTo>
                  <a:lnTo>
                    <a:pt x="5105765" y="7924"/>
                  </a:lnTo>
                  <a:lnTo>
                    <a:pt x="5148437" y="29992"/>
                  </a:lnTo>
                  <a:lnTo>
                    <a:pt x="5182087" y="63642"/>
                  </a:lnTo>
                  <a:lnTo>
                    <a:pt x="5204155" y="106314"/>
                  </a:lnTo>
                  <a:lnTo>
                    <a:pt x="5212080" y="155448"/>
                  </a:lnTo>
                  <a:lnTo>
                    <a:pt x="5212080" y="777240"/>
                  </a:lnTo>
                  <a:lnTo>
                    <a:pt x="5204155" y="826373"/>
                  </a:lnTo>
                  <a:lnTo>
                    <a:pt x="5182087" y="869045"/>
                  </a:lnTo>
                  <a:lnTo>
                    <a:pt x="5148437" y="902695"/>
                  </a:lnTo>
                  <a:lnTo>
                    <a:pt x="5105765" y="924763"/>
                  </a:lnTo>
                  <a:lnTo>
                    <a:pt x="5056632" y="932688"/>
                  </a:lnTo>
                  <a:lnTo>
                    <a:pt x="155448" y="932688"/>
                  </a:lnTo>
                  <a:lnTo>
                    <a:pt x="106314" y="924763"/>
                  </a:lnTo>
                  <a:lnTo>
                    <a:pt x="63642" y="902695"/>
                  </a:lnTo>
                  <a:lnTo>
                    <a:pt x="29992" y="869045"/>
                  </a:lnTo>
                  <a:lnTo>
                    <a:pt x="7924" y="826373"/>
                  </a:lnTo>
                  <a:lnTo>
                    <a:pt x="0" y="777240"/>
                  </a:lnTo>
                  <a:lnTo>
                    <a:pt x="0" y="155448"/>
                  </a:lnTo>
                  <a:close/>
                </a:path>
              </a:pathLst>
            </a:custGeom>
            <a:noFill/>
            <a:ln cap="flat" cmpd="sng" w="12700">
              <a:solidFill>
                <a:srgbClr val="D2DCE6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0" name="Google Shape;390;p21"/>
            <p:cNvSpPr/>
            <p:nvPr/>
          </p:nvSpPr>
          <p:spPr>
            <a:xfrm>
              <a:off x="758951" y="3867910"/>
              <a:ext cx="311150" cy="311150"/>
            </a:xfrm>
            <a:custGeom>
              <a:rect b="b" l="l" r="r" t="t"/>
              <a:pathLst>
                <a:path extrusionOk="0" h="311150" w="311150">
                  <a:moveTo>
                    <a:pt x="155448" y="0"/>
                  </a:moveTo>
                  <a:lnTo>
                    <a:pt x="106314" y="7924"/>
                  </a:lnTo>
                  <a:lnTo>
                    <a:pt x="63642" y="29992"/>
                  </a:lnTo>
                  <a:lnTo>
                    <a:pt x="29992" y="63642"/>
                  </a:lnTo>
                  <a:lnTo>
                    <a:pt x="7924" y="106314"/>
                  </a:lnTo>
                  <a:lnTo>
                    <a:pt x="0" y="155448"/>
                  </a:lnTo>
                  <a:lnTo>
                    <a:pt x="7924" y="204581"/>
                  </a:lnTo>
                  <a:lnTo>
                    <a:pt x="29992" y="247253"/>
                  </a:lnTo>
                  <a:lnTo>
                    <a:pt x="63642" y="280903"/>
                  </a:lnTo>
                  <a:lnTo>
                    <a:pt x="106314" y="302971"/>
                  </a:lnTo>
                  <a:lnTo>
                    <a:pt x="155448" y="310896"/>
                  </a:lnTo>
                  <a:lnTo>
                    <a:pt x="204581" y="302971"/>
                  </a:lnTo>
                  <a:lnTo>
                    <a:pt x="247253" y="280903"/>
                  </a:lnTo>
                  <a:lnTo>
                    <a:pt x="280903" y="247253"/>
                  </a:lnTo>
                  <a:lnTo>
                    <a:pt x="302971" y="204581"/>
                  </a:lnTo>
                  <a:lnTo>
                    <a:pt x="310896" y="155448"/>
                  </a:lnTo>
                  <a:lnTo>
                    <a:pt x="302971" y="106314"/>
                  </a:lnTo>
                  <a:lnTo>
                    <a:pt x="280903" y="63642"/>
                  </a:lnTo>
                  <a:lnTo>
                    <a:pt x="247253" y="29992"/>
                  </a:lnTo>
                  <a:lnTo>
                    <a:pt x="204581" y="7924"/>
                  </a:lnTo>
                  <a:lnTo>
                    <a:pt x="155448" y="0"/>
                  </a:lnTo>
                  <a:close/>
                </a:path>
              </a:pathLst>
            </a:custGeom>
            <a:solidFill>
              <a:srgbClr val="1556A3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91" name="Google Shape;391;p21"/>
          <p:cNvSpPr txBox="1"/>
          <p:nvPr/>
        </p:nvSpPr>
        <p:spPr>
          <a:xfrm>
            <a:off x="861218" y="3907026"/>
            <a:ext cx="107314" cy="20827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2" name="Google Shape;392;p21"/>
          <p:cNvSpPr txBox="1"/>
          <p:nvPr/>
        </p:nvSpPr>
        <p:spPr>
          <a:xfrm>
            <a:off x="1240027" y="3770364"/>
            <a:ext cx="4004310" cy="7715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819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500">
                <a:solidFill>
                  <a:srgbClr val="1556A3"/>
                </a:solidFill>
                <a:latin typeface="Calibri"/>
                <a:ea typeface="Calibri"/>
                <a:cs typeface="Calibri"/>
                <a:sym typeface="Calibri"/>
              </a:rPr>
              <a:t>Files included</a:t>
            </a:r>
            <a:endParaRPr sz="1500"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marR="5080" rtl="0" algn="l">
              <a:lnSpc>
                <a:spcPct val="104800"/>
              </a:lnSpc>
              <a:spcBef>
                <a:spcPts val="385"/>
              </a:spcBef>
              <a:spcAft>
                <a:spcPts val="0"/>
              </a:spcAft>
              <a:buNone/>
            </a:pPr>
            <a:r>
              <a:rPr lang="en-US" sz="1250">
                <a:solidFill>
                  <a:srgbClr val="181F2B"/>
                </a:solidFill>
                <a:latin typeface="Calibri"/>
                <a:ea typeface="Calibri"/>
                <a:cs typeface="Calibri"/>
                <a:sym typeface="Calibri"/>
              </a:rPr>
              <a:t>analysis.py, data/README.txt, results/ (generated outputs, ignored).</a:t>
            </a:r>
            <a:endParaRPr sz="1250"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93" name="Google Shape;393;p21"/>
          <p:cNvGrpSpPr/>
          <p:nvPr/>
        </p:nvGrpSpPr>
        <p:grpSpPr>
          <a:xfrm>
            <a:off x="6263640" y="1417322"/>
            <a:ext cx="5212080" cy="932815"/>
            <a:chOff x="6263640" y="1417322"/>
            <a:chExt cx="5212080" cy="932815"/>
          </a:xfrm>
        </p:grpSpPr>
        <p:sp>
          <p:nvSpPr>
            <p:cNvPr id="394" name="Google Shape;394;p21"/>
            <p:cNvSpPr/>
            <p:nvPr/>
          </p:nvSpPr>
          <p:spPr>
            <a:xfrm>
              <a:off x="6263640" y="1417322"/>
              <a:ext cx="5212080" cy="932815"/>
            </a:xfrm>
            <a:custGeom>
              <a:rect b="b" l="l" r="r" t="t"/>
              <a:pathLst>
                <a:path extrusionOk="0" h="932814" w="5212080">
                  <a:moveTo>
                    <a:pt x="5056632" y="0"/>
                  </a:moveTo>
                  <a:lnTo>
                    <a:pt x="155448" y="0"/>
                  </a:lnTo>
                  <a:lnTo>
                    <a:pt x="106314" y="7924"/>
                  </a:lnTo>
                  <a:lnTo>
                    <a:pt x="63642" y="29992"/>
                  </a:lnTo>
                  <a:lnTo>
                    <a:pt x="29992" y="63642"/>
                  </a:lnTo>
                  <a:lnTo>
                    <a:pt x="7924" y="106314"/>
                  </a:lnTo>
                  <a:lnTo>
                    <a:pt x="0" y="155448"/>
                  </a:lnTo>
                  <a:lnTo>
                    <a:pt x="0" y="777240"/>
                  </a:lnTo>
                  <a:lnTo>
                    <a:pt x="7924" y="826373"/>
                  </a:lnTo>
                  <a:lnTo>
                    <a:pt x="29992" y="869045"/>
                  </a:lnTo>
                  <a:lnTo>
                    <a:pt x="63642" y="902695"/>
                  </a:lnTo>
                  <a:lnTo>
                    <a:pt x="106314" y="924763"/>
                  </a:lnTo>
                  <a:lnTo>
                    <a:pt x="155448" y="932688"/>
                  </a:lnTo>
                  <a:lnTo>
                    <a:pt x="5056632" y="932688"/>
                  </a:lnTo>
                  <a:lnTo>
                    <a:pt x="5105765" y="924763"/>
                  </a:lnTo>
                  <a:lnTo>
                    <a:pt x="5148437" y="902695"/>
                  </a:lnTo>
                  <a:lnTo>
                    <a:pt x="5182087" y="869045"/>
                  </a:lnTo>
                  <a:lnTo>
                    <a:pt x="5204155" y="826373"/>
                  </a:lnTo>
                  <a:lnTo>
                    <a:pt x="5212080" y="777240"/>
                  </a:lnTo>
                  <a:lnTo>
                    <a:pt x="5212080" y="155448"/>
                  </a:lnTo>
                  <a:lnTo>
                    <a:pt x="5204155" y="106314"/>
                  </a:lnTo>
                  <a:lnTo>
                    <a:pt x="5182087" y="63642"/>
                  </a:lnTo>
                  <a:lnTo>
                    <a:pt x="5148437" y="29992"/>
                  </a:lnTo>
                  <a:lnTo>
                    <a:pt x="5105765" y="7924"/>
                  </a:lnTo>
                  <a:lnTo>
                    <a:pt x="5056632" y="0"/>
                  </a:lnTo>
                  <a:close/>
                </a:path>
              </a:pathLst>
            </a:custGeom>
            <a:solidFill>
              <a:srgbClr val="E8F6E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5" name="Google Shape;395;p21"/>
            <p:cNvSpPr/>
            <p:nvPr/>
          </p:nvSpPr>
          <p:spPr>
            <a:xfrm>
              <a:off x="6263640" y="1417322"/>
              <a:ext cx="5212080" cy="932815"/>
            </a:xfrm>
            <a:custGeom>
              <a:rect b="b" l="l" r="r" t="t"/>
              <a:pathLst>
                <a:path extrusionOk="0" h="932814" w="5212080">
                  <a:moveTo>
                    <a:pt x="0" y="155448"/>
                  </a:moveTo>
                  <a:lnTo>
                    <a:pt x="7924" y="106314"/>
                  </a:lnTo>
                  <a:lnTo>
                    <a:pt x="29992" y="63642"/>
                  </a:lnTo>
                  <a:lnTo>
                    <a:pt x="63642" y="29992"/>
                  </a:lnTo>
                  <a:lnTo>
                    <a:pt x="106314" y="7924"/>
                  </a:lnTo>
                  <a:lnTo>
                    <a:pt x="155448" y="0"/>
                  </a:lnTo>
                  <a:lnTo>
                    <a:pt x="5056632" y="0"/>
                  </a:lnTo>
                  <a:lnTo>
                    <a:pt x="5105765" y="7924"/>
                  </a:lnTo>
                  <a:lnTo>
                    <a:pt x="5148437" y="29992"/>
                  </a:lnTo>
                  <a:lnTo>
                    <a:pt x="5182087" y="63642"/>
                  </a:lnTo>
                  <a:lnTo>
                    <a:pt x="5204155" y="106314"/>
                  </a:lnTo>
                  <a:lnTo>
                    <a:pt x="5212080" y="155448"/>
                  </a:lnTo>
                  <a:lnTo>
                    <a:pt x="5212080" y="777240"/>
                  </a:lnTo>
                  <a:lnTo>
                    <a:pt x="5204155" y="826373"/>
                  </a:lnTo>
                  <a:lnTo>
                    <a:pt x="5182087" y="869045"/>
                  </a:lnTo>
                  <a:lnTo>
                    <a:pt x="5148437" y="902695"/>
                  </a:lnTo>
                  <a:lnTo>
                    <a:pt x="5105765" y="924763"/>
                  </a:lnTo>
                  <a:lnTo>
                    <a:pt x="5056632" y="932688"/>
                  </a:lnTo>
                  <a:lnTo>
                    <a:pt x="155448" y="932688"/>
                  </a:lnTo>
                  <a:lnTo>
                    <a:pt x="106314" y="924763"/>
                  </a:lnTo>
                  <a:lnTo>
                    <a:pt x="63642" y="902695"/>
                  </a:lnTo>
                  <a:lnTo>
                    <a:pt x="29992" y="869045"/>
                  </a:lnTo>
                  <a:lnTo>
                    <a:pt x="7924" y="826373"/>
                  </a:lnTo>
                  <a:lnTo>
                    <a:pt x="0" y="777240"/>
                  </a:lnTo>
                  <a:lnTo>
                    <a:pt x="0" y="155448"/>
                  </a:lnTo>
                  <a:close/>
                </a:path>
              </a:pathLst>
            </a:custGeom>
            <a:noFill/>
            <a:ln cap="flat" cmpd="sng" w="12700">
              <a:solidFill>
                <a:srgbClr val="D2DCE6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6" name="Google Shape;396;p21"/>
            <p:cNvSpPr/>
            <p:nvPr/>
          </p:nvSpPr>
          <p:spPr>
            <a:xfrm>
              <a:off x="6428230" y="1581911"/>
              <a:ext cx="311150" cy="311150"/>
            </a:xfrm>
            <a:custGeom>
              <a:rect b="b" l="l" r="r" t="t"/>
              <a:pathLst>
                <a:path extrusionOk="0" h="311150" w="311150">
                  <a:moveTo>
                    <a:pt x="155448" y="0"/>
                  </a:moveTo>
                  <a:lnTo>
                    <a:pt x="106314" y="7924"/>
                  </a:lnTo>
                  <a:lnTo>
                    <a:pt x="63642" y="29992"/>
                  </a:lnTo>
                  <a:lnTo>
                    <a:pt x="29992" y="63642"/>
                  </a:lnTo>
                  <a:lnTo>
                    <a:pt x="7924" y="106314"/>
                  </a:lnTo>
                  <a:lnTo>
                    <a:pt x="0" y="155448"/>
                  </a:lnTo>
                  <a:lnTo>
                    <a:pt x="7924" y="204581"/>
                  </a:lnTo>
                  <a:lnTo>
                    <a:pt x="29992" y="247253"/>
                  </a:lnTo>
                  <a:lnTo>
                    <a:pt x="63642" y="280903"/>
                  </a:lnTo>
                  <a:lnTo>
                    <a:pt x="106314" y="302971"/>
                  </a:lnTo>
                  <a:lnTo>
                    <a:pt x="155448" y="310896"/>
                  </a:lnTo>
                  <a:lnTo>
                    <a:pt x="204581" y="302971"/>
                  </a:lnTo>
                  <a:lnTo>
                    <a:pt x="247253" y="280903"/>
                  </a:lnTo>
                  <a:lnTo>
                    <a:pt x="280903" y="247253"/>
                  </a:lnTo>
                  <a:lnTo>
                    <a:pt x="302971" y="204581"/>
                  </a:lnTo>
                  <a:lnTo>
                    <a:pt x="310896" y="155448"/>
                  </a:lnTo>
                  <a:lnTo>
                    <a:pt x="302971" y="106314"/>
                  </a:lnTo>
                  <a:lnTo>
                    <a:pt x="280903" y="63642"/>
                  </a:lnTo>
                  <a:lnTo>
                    <a:pt x="247253" y="29992"/>
                  </a:lnTo>
                  <a:lnTo>
                    <a:pt x="204581" y="7924"/>
                  </a:lnTo>
                  <a:lnTo>
                    <a:pt x="155448" y="0"/>
                  </a:lnTo>
                  <a:close/>
                </a:path>
              </a:pathLst>
            </a:custGeom>
            <a:solidFill>
              <a:srgbClr val="247C47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97" name="Google Shape;397;p21"/>
          <p:cNvSpPr txBox="1"/>
          <p:nvPr/>
        </p:nvSpPr>
        <p:spPr>
          <a:xfrm>
            <a:off x="6530495" y="1621028"/>
            <a:ext cx="107314" cy="20827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8" name="Google Shape;398;p21"/>
          <p:cNvSpPr txBox="1"/>
          <p:nvPr/>
        </p:nvSpPr>
        <p:spPr>
          <a:xfrm>
            <a:off x="6909307" y="1484365"/>
            <a:ext cx="3598545" cy="7715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819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500">
                <a:solidFill>
                  <a:srgbClr val="247C47"/>
                </a:solidFill>
                <a:latin typeface="Calibri"/>
                <a:ea typeface="Calibri"/>
                <a:cs typeface="Calibri"/>
                <a:sym typeface="Calibri"/>
              </a:rPr>
              <a:t>How to run</a:t>
            </a:r>
            <a:endParaRPr sz="1500"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marR="5080" rtl="0" algn="l">
              <a:lnSpc>
                <a:spcPct val="104800"/>
              </a:lnSpc>
              <a:spcBef>
                <a:spcPts val="385"/>
              </a:spcBef>
              <a:spcAft>
                <a:spcPts val="0"/>
              </a:spcAft>
              <a:buNone/>
            </a:pPr>
            <a:r>
              <a:rPr lang="en-US" sz="1250">
                <a:solidFill>
                  <a:srgbClr val="181F2B"/>
                </a:solidFill>
                <a:latin typeface="Calibri"/>
                <a:ea typeface="Calibri"/>
                <a:cs typeface="Calibri"/>
                <a:sym typeface="Calibri"/>
              </a:rPr>
              <a:t>Install dependencies, data description is available in data/README.txt, then run: python analysis.py</a:t>
            </a:r>
            <a:endParaRPr sz="1250"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99" name="Google Shape;399;p21"/>
          <p:cNvGrpSpPr/>
          <p:nvPr/>
        </p:nvGrpSpPr>
        <p:grpSpPr>
          <a:xfrm>
            <a:off x="6263640" y="2560322"/>
            <a:ext cx="5212080" cy="932815"/>
            <a:chOff x="6263640" y="2560322"/>
            <a:chExt cx="5212080" cy="932815"/>
          </a:xfrm>
        </p:grpSpPr>
        <p:sp>
          <p:nvSpPr>
            <p:cNvPr id="400" name="Google Shape;400;p21"/>
            <p:cNvSpPr/>
            <p:nvPr/>
          </p:nvSpPr>
          <p:spPr>
            <a:xfrm>
              <a:off x="6263640" y="2560322"/>
              <a:ext cx="5212080" cy="932815"/>
            </a:xfrm>
            <a:custGeom>
              <a:rect b="b" l="l" r="r" t="t"/>
              <a:pathLst>
                <a:path extrusionOk="0" h="932814" w="5212080">
                  <a:moveTo>
                    <a:pt x="5056632" y="0"/>
                  </a:moveTo>
                  <a:lnTo>
                    <a:pt x="155448" y="0"/>
                  </a:lnTo>
                  <a:lnTo>
                    <a:pt x="106314" y="7924"/>
                  </a:lnTo>
                  <a:lnTo>
                    <a:pt x="63642" y="29992"/>
                  </a:lnTo>
                  <a:lnTo>
                    <a:pt x="29992" y="63642"/>
                  </a:lnTo>
                  <a:lnTo>
                    <a:pt x="7924" y="106314"/>
                  </a:lnTo>
                  <a:lnTo>
                    <a:pt x="0" y="155448"/>
                  </a:lnTo>
                  <a:lnTo>
                    <a:pt x="0" y="777240"/>
                  </a:lnTo>
                  <a:lnTo>
                    <a:pt x="7924" y="826373"/>
                  </a:lnTo>
                  <a:lnTo>
                    <a:pt x="29992" y="869045"/>
                  </a:lnTo>
                  <a:lnTo>
                    <a:pt x="63642" y="902695"/>
                  </a:lnTo>
                  <a:lnTo>
                    <a:pt x="106314" y="924763"/>
                  </a:lnTo>
                  <a:lnTo>
                    <a:pt x="155448" y="932688"/>
                  </a:lnTo>
                  <a:lnTo>
                    <a:pt x="5056632" y="932688"/>
                  </a:lnTo>
                  <a:lnTo>
                    <a:pt x="5105765" y="924763"/>
                  </a:lnTo>
                  <a:lnTo>
                    <a:pt x="5148437" y="902695"/>
                  </a:lnTo>
                  <a:lnTo>
                    <a:pt x="5182087" y="869045"/>
                  </a:lnTo>
                  <a:lnTo>
                    <a:pt x="5204155" y="826373"/>
                  </a:lnTo>
                  <a:lnTo>
                    <a:pt x="5212080" y="777240"/>
                  </a:lnTo>
                  <a:lnTo>
                    <a:pt x="5212080" y="155448"/>
                  </a:lnTo>
                  <a:lnTo>
                    <a:pt x="5204155" y="106314"/>
                  </a:lnTo>
                  <a:lnTo>
                    <a:pt x="5182087" y="63642"/>
                  </a:lnTo>
                  <a:lnTo>
                    <a:pt x="5148437" y="29992"/>
                  </a:lnTo>
                  <a:lnTo>
                    <a:pt x="5105765" y="7924"/>
                  </a:lnTo>
                  <a:lnTo>
                    <a:pt x="5056632" y="0"/>
                  </a:lnTo>
                  <a:close/>
                </a:path>
              </a:pathLst>
            </a:custGeom>
            <a:solidFill>
              <a:srgbClr val="E8F6E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01" name="Google Shape;401;p21"/>
            <p:cNvSpPr/>
            <p:nvPr/>
          </p:nvSpPr>
          <p:spPr>
            <a:xfrm>
              <a:off x="6263640" y="2560322"/>
              <a:ext cx="5212080" cy="932815"/>
            </a:xfrm>
            <a:custGeom>
              <a:rect b="b" l="l" r="r" t="t"/>
              <a:pathLst>
                <a:path extrusionOk="0" h="932814" w="5212080">
                  <a:moveTo>
                    <a:pt x="0" y="155448"/>
                  </a:moveTo>
                  <a:lnTo>
                    <a:pt x="7924" y="106314"/>
                  </a:lnTo>
                  <a:lnTo>
                    <a:pt x="29992" y="63642"/>
                  </a:lnTo>
                  <a:lnTo>
                    <a:pt x="63642" y="29992"/>
                  </a:lnTo>
                  <a:lnTo>
                    <a:pt x="106314" y="7924"/>
                  </a:lnTo>
                  <a:lnTo>
                    <a:pt x="155448" y="0"/>
                  </a:lnTo>
                  <a:lnTo>
                    <a:pt x="5056632" y="0"/>
                  </a:lnTo>
                  <a:lnTo>
                    <a:pt x="5105765" y="7924"/>
                  </a:lnTo>
                  <a:lnTo>
                    <a:pt x="5148437" y="29992"/>
                  </a:lnTo>
                  <a:lnTo>
                    <a:pt x="5182087" y="63642"/>
                  </a:lnTo>
                  <a:lnTo>
                    <a:pt x="5204155" y="106314"/>
                  </a:lnTo>
                  <a:lnTo>
                    <a:pt x="5212080" y="155448"/>
                  </a:lnTo>
                  <a:lnTo>
                    <a:pt x="5212080" y="777240"/>
                  </a:lnTo>
                  <a:lnTo>
                    <a:pt x="5204155" y="826373"/>
                  </a:lnTo>
                  <a:lnTo>
                    <a:pt x="5182087" y="869045"/>
                  </a:lnTo>
                  <a:lnTo>
                    <a:pt x="5148437" y="902695"/>
                  </a:lnTo>
                  <a:lnTo>
                    <a:pt x="5105765" y="924763"/>
                  </a:lnTo>
                  <a:lnTo>
                    <a:pt x="5056632" y="932688"/>
                  </a:lnTo>
                  <a:lnTo>
                    <a:pt x="155448" y="932688"/>
                  </a:lnTo>
                  <a:lnTo>
                    <a:pt x="106314" y="924763"/>
                  </a:lnTo>
                  <a:lnTo>
                    <a:pt x="63642" y="902695"/>
                  </a:lnTo>
                  <a:lnTo>
                    <a:pt x="29992" y="869045"/>
                  </a:lnTo>
                  <a:lnTo>
                    <a:pt x="7924" y="826373"/>
                  </a:lnTo>
                  <a:lnTo>
                    <a:pt x="0" y="777240"/>
                  </a:lnTo>
                  <a:lnTo>
                    <a:pt x="0" y="155448"/>
                  </a:lnTo>
                  <a:close/>
                </a:path>
              </a:pathLst>
            </a:custGeom>
            <a:noFill/>
            <a:ln cap="flat" cmpd="sng" w="12700">
              <a:solidFill>
                <a:srgbClr val="D2DCE6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02" name="Google Shape;402;p21"/>
            <p:cNvSpPr/>
            <p:nvPr/>
          </p:nvSpPr>
          <p:spPr>
            <a:xfrm>
              <a:off x="6428230" y="2724912"/>
              <a:ext cx="311150" cy="311150"/>
            </a:xfrm>
            <a:custGeom>
              <a:rect b="b" l="l" r="r" t="t"/>
              <a:pathLst>
                <a:path extrusionOk="0" h="311150" w="311150">
                  <a:moveTo>
                    <a:pt x="155448" y="0"/>
                  </a:moveTo>
                  <a:lnTo>
                    <a:pt x="106314" y="7924"/>
                  </a:lnTo>
                  <a:lnTo>
                    <a:pt x="63642" y="29992"/>
                  </a:lnTo>
                  <a:lnTo>
                    <a:pt x="29992" y="63642"/>
                  </a:lnTo>
                  <a:lnTo>
                    <a:pt x="7924" y="106314"/>
                  </a:lnTo>
                  <a:lnTo>
                    <a:pt x="0" y="155448"/>
                  </a:lnTo>
                  <a:lnTo>
                    <a:pt x="7924" y="204581"/>
                  </a:lnTo>
                  <a:lnTo>
                    <a:pt x="29992" y="247253"/>
                  </a:lnTo>
                  <a:lnTo>
                    <a:pt x="63642" y="280903"/>
                  </a:lnTo>
                  <a:lnTo>
                    <a:pt x="106314" y="302971"/>
                  </a:lnTo>
                  <a:lnTo>
                    <a:pt x="155448" y="310896"/>
                  </a:lnTo>
                  <a:lnTo>
                    <a:pt x="204581" y="302971"/>
                  </a:lnTo>
                  <a:lnTo>
                    <a:pt x="247253" y="280903"/>
                  </a:lnTo>
                  <a:lnTo>
                    <a:pt x="280903" y="247253"/>
                  </a:lnTo>
                  <a:lnTo>
                    <a:pt x="302971" y="204581"/>
                  </a:lnTo>
                  <a:lnTo>
                    <a:pt x="310896" y="155448"/>
                  </a:lnTo>
                  <a:lnTo>
                    <a:pt x="302971" y="106314"/>
                  </a:lnTo>
                  <a:lnTo>
                    <a:pt x="280903" y="63642"/>
                  </a:lnTo>
                  <a:lnTo>
                    <a:pt x="247253" y="29992"/>
                  </a:lnTo>
                  <a:lnTo>
                    <a:pt x="204581" y="7924"/>
                  </a:lnTo>
                  <a:lnTo>
                    <a:pt x="155448" y="0"/>
                  </a:lnTo>
                  <a:close/>
                </a:path>
              </a:pathLst>
            </a:custGeom>
            <a:solidFill>
              <a:srgbClr val="247C47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03" name="Google Shape;403;p21"/>
          <p:cNvSpPr txBox="1"/>
          <p:nvPr/>
        </p:nvSpPr>
        <p:spPr>
          <a:xfrm>
            <a:off x="6530495" y="2764028"/>
            <a:ext cx="107314" cy="20827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4" name="Google Shape;404;p21"/>
          <p:cNvSpPr txBox="1"/>
          <p:nvPr/>
        </p:nvSpPr>
        <p:spPr>
          <a:xfrm>
            <a:off x="6909307" y="2627364"/>
            <a:ext cx="2242820" cy="57213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819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500">
                <a:solidFill>
                  <a:srgbClr val="247C47"/>
                </a:solidFill>
                <a:latin typeface="Calibri"/>
                <a:ea typeface="Calibri"/>
                <a:cs typeface="Calibri"/>
                <a:sym typeface="Calibri"/>
              </a:rPr>
              <a:t>Dependencies</a:t>
            </a:r>
            <a:endParaRPr sz="1500"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rtl="0" algn="l">
              <a:lnSpc>
                <a:spcPct val="100000"/>
              </a:lnSpc>
              <a:spcBef>
                <a:spcPts val="455"/>
              </a:spcBef>
              <a:spcAft>
                <a:spcPts val="0"/>
              </a:spcAft>
              <a:buNone/>
            </a:pPr>
            <a:r>
              <a:rPr lang="en-US" sz="1250">
                <a:solidFill>
                  <a:srgbClr val="181F2B"/>
                </a:solidFill>
                <a:latin typeface="Calibri"/>
                <a:ea typeface="Calibri"/>
                <a:cs typeface="Calibri"/>
                <a:sym typeface="Calibri"/>
              </a:rPr>
              <a:t>Python 3.10, pandas, matplotlib.</a:t>
            </a:r>
            <a:endParaRPr sz="1250"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05" name="Google Shape;405;p21"/>
          <p:cNvGrpSpPr/>
          <p:nvPr/>
        </p:nvGrpSpPr>
        <p:grpSpPr>
          <a:xfrm>
            <a:off x="6263640" y="3703322"/>
            <a:ext cx="5212080" cy="932815"/>
            <a:chOff x="6263640" y="3703322"/>
            <a:chExt cx="5212080" cy="932815"/>
          </a:xfrm>
        </p:grpSpPr>
        <p:sp>
          <p:nvSpPr>
            <p:cNvPr id="406" name="Google Shape;406;p21"/>
            <p:cNvSpPr/>
            <p:nvPr/>
          </p:nvSpPr>
          <p:spPr>
            <a:xfrm>
              <a:off x="6263640" y="3703322"/>
              <a:ext cx="5212080" cy="932815"/>
            </a:xfrm>
            <a:custGeom>
              <a:rect b="b" l="l" r="r" t="t"/>
              <a:pathLst>
                <a:path extrusionOk="0" h="932814" w="5212080">
                  <a:moveTo>
                    <a:pt x="5056632" y="0"/>
                  </a:moveTo>
                  <a:lnTo>
                    <a:pt x="155448" y="0"/>
                  </a:lnTo>
                  <a:lnTo>
                    <a:pt x="106314" y="7924"/>
                  </a:lnTo>
                  <a:lnTo>
                    <a:pt x="63642" y="29992"/>
                  </a:lnTo>
                  <a:lnTo>
                    <a:pt x="29992" y="63642"/>
                  </a:lnTo>
                  <a:lnTo>
                    <a:pt x="7924" y="106314"/>
                  </a:lnTo>
                  <a:lnTo>
                    <a:pt x="0" y="155448"/>
                  </a:lnTo>
                  <a:lnTo>
                    <a:pt x="0" y="777240"/>
                  </a:lnTo>
                  <a:lnTo>
                    <a:pt x="7924" y="826373"/>
                  </a:lnTo>
                  <a:lnTo>
                    <a:pt x="29992" y="869045"/>
                  </a:lnTo>
                  <a:lnTo>
                    <a:pt x="63642" y="902695"/>
                  </a:lnTo>
                  <a:lnTo>
                    <a:pt x="106314" y="924763"/>
                  </a:lnTo>
                  <a:lnTo>
                    <a:pt x="155448" y="932688"/>
                  </a:lnTo>
                  <a:lnTo>
                    <a:pt x="5056632" y="932688"/>
                  </a:lnTo>
                  <a:lnTo>
                    <a:pt x="5105765" y="924763"/>
                  </a:lnTo>
                  <a:lnTo>
                    <a:pt x="5148437" y="902695"/>
                  </a:lnTo>
                  <a:lnTo>
                    <a:pt x="5182087" y="869045"/>
                  </a:lnTo>
                  <a:lnTo>
                    <a:pt x="5204155" y="826373"/>
                  </a:lnTo>
                  <a:lnTo>
                    <a:pt x="5212080" y="777240"/>
                  </a:lnTo>
                  <a:lnTo>
                    <a:pt x="5212080" y="155448"/>
                  </a:lnTo>
                  <a:lnTo>
                    <a:pt x="5204155" y="106314"/>
                  </a:lnTo>
                  <a:lnTo>
                    <a:pt x="5182087" y="63642"/>
                  </a:lnTo>
                  <a:lnTo>
                    <a:pt x="5148437" y="29992"/>
                  </a:lnTo>
                  <a:lnTo>
                    <a:pt x="5105765" y="7924"/>
                  </a:lnTo>
                  <a:lnTo>
                    <a:pt x="5056632" y="0"/>
                  </a:lnTo>
                  <a:close/>
                </a:path>
              </a:pathLst>
            </a:custGeom>
            <a:solidFill>
              <a:srgbClr val="E8F6E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07" name="Google Shape;407;p21"/>
            <p:cNvSpPr/>
            <p:nvPr/>
          </p:nvSpPr>
          <p:spPr>
            <a:xfrm>
              <a:off x="6263640" y="3703322"/>
              <a:ext cx="5212080" cy="932815"/>
            </a:xfrm>
            <a:custGeom>
              <a:rect b="b" l="l" r="r" t="t"/>
              <a:pathLst>
                <a:path extrusionOk="0" h="932814" w="5212080">
                  <a:moveTo>
                    <a:pt x="0" y="155448"/>
                  </a:moveTo>
                  <a:lnTo>
                    <a:pt x="7924" y="106314"/>
                  </a:lnTo>
                  <a:lnTo>
                    <a:pt x="29992" y="63642"/>
                  </a:lnTo>
                  <a:lnTo>
                    <a:pt x="63642" y="29992"/>
                  </a:lnTo>
                  <a:lnTo>
                    <a:pt x="106314" y="7924"/>
                  </a:lnTo>
                  <a:lnTo>
                    <a:pt x="155448" y="0"/>
                  </a:lnTo>
                  <a:lnTo>
                    <a:pt x="5056632" y="0"/>
                  </a:lnTo>
                  <a:lnTo>
                    <a:pt x="5105765" y="7924"/>
                  </a:lnTo>
                  <a:lnTo>
                    <a:pt x="5148437" y="29992"/>
                  </a:lnTo>
                  <a:lnTo>
                    <a:pt x="5182087" y="63642"/>
                  </a:lnTo>
                  <a:lnTo>
                    <a:pt x="5204155" y="106314"/>
                  </a:lnTo>
                  <a:lnTo>
                    <a:pt x="5212080" y="155448"/>
                  </a:lnTo>
                  <a:lnTo>
                    <a:pt x="5212080" y="777240"/>
                  </a:lnTo>
                  <a:lnTo>
                    <a:pt x="5204155" y="826373"/>
                  </a:lnTo>
                  <a:lnTo>
                    <a:pt x="5182087" y="869045"/>
                  </a:lnTo>
                  <a:lnTo>
                    <a:pt x="5148437" y="902695"/>
                  </a:lnTo>
                  <a:lnTo>
                    <a:pt x="5105765" y="924763"/>
                  </a:lnTo>
                  <a:lnTo>
                    <a:pt x="5056632" y="932688"/>
                  </a:lnTo>
                  <a:lnTo>
                    <a:pt x="155448" y="932688"/>
                  </a:lnTo>
                  <a:lnTo>
                    <a:pt x="106314" y="924763"/>
                  </a:lnTo>
                  <a:lnTo>
                    <a:pt x="63642" y="902695"/>
                  </a:lnTo>
                  <a:lnTo>
                    <a:pt x="29992" y="869045"/>
                  </a:lnTo>
                  <a:lnTo>
                    <a:pt x="7924" y="826373"/>
                  </a:lnTo>
                  <a:lnTo>
                    <a:pt x="0" y="777240"/>
                  </a:lnTo>
                  <a:lnTo>
                    <a:pt x="0" y="155448"/>
                  </a:lnTo>
                  <a:close/>
                </a:path>
              </a:pathLst>
            </a:custGeom>
            <a:noFill/>
            <a:ln cap="flat" cmpd="sng" w="12700">
              <a:solidFill>
                <a:srgbClr val="D2DCE6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08" name="Google Shape;408;p21"/>
            <p:cNvSpPr/>
            <p:nvPr/>
          </p:nvSpPr>
          <p:spPr>
            <a:xfrm>
              <a:off x="6428230" y="3867910"/>
              <a:ext cx="311150" cy="311150"/>
            </a:xfrm>
            <a:custGeom>
              <a:rect b="b" l="l" r="r" t="t"/>
              <a:pathLst>
                <a:path extrusionOk="0" h="311150" w="311150">
                  <a:moveTo>
                    <a:pt x="155448" y="0"/>
                  </a:moveTo>
                  <a:lnTo>
                    <a:pt x="106314" y="7924"/>
                  </a:lnTo>
                  <a:lnTo>
                    <a:pt x="63642" y="29992"/>
                  </a:lnTo>
                  <a:lnTo>
                    <a:pt x="29992" y="63642"/>
                  </a:lnTo>
                  <a:lnTo>
                    <a:pt x="7924" y="106314"/>
                  </a:lnTo>
                  <a:lnTo>
                    <a:pt x="0" y="155448"/>
                  </a:lnTo>
                  <a:lnTo>
                    <a:pt x="7924" y="204581"/>
                  </a:lnTo>
                  <a:lnTo>
                    <a:pt x="29992" y="247253"/>
                  </a:lnTo>
                  <a:lnTo>
                    <a:pt x="63642" y="280903"/>
                  </a:lnTo>
                  <a:lnTo>
                    <a:pt x="106314" y="302971"/>
                  </a:lnTo>
                  <a:lnTo>
                    <a:pt x="155448" y="310896"/>
                  </a:lnTo>
                  <a:lnTo>
                    <a:pt x="204581" y="302971"/>
                  </a:lnTo>
                  <a:lnTo>
                    <a:pt x="247253" y="280903"/>
                  </a:lnTo>
                  <a:lnTo>
                    <a:pt x="280903" y="247253"/>
                  </a:lnTo>
                  <a:lnTo>
                    <a:pt x="302971" y="204581"/>
                  </a:lnTo>
                  <a:lnTo>
                    <a:pt x="310896" y="155448"/>
                  </a:lnTo>
                  <a:lnTo>
                    <a:pt x="302971" y="106314"/>
                  </a:lnTo>
                  <a:lnTo>
                    <a:pt x="280903" y="63642"/>
                  </a:lnTo>
                  <a:lnTo>
                    <a:pt x="247253" y="29992"/>
                  </a:lnTo>
                  <a:lnTo>
                    <a:pt x="204581" y="7924"/>
                  </a:lnTo>
                  <a:lnTo>
                    <a:pt x="155448" y="0"/>
                  </a:lnTo>
                  <a:close/>
                </a:path>
              </a:pathLst>
            </a:custGeom>
            <a:solidFill>
              <a:srgbClr val="247C47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09" name="Google Shape;409;p21"/>
          <p:cNvSpPr txBox="1"/>
          <p:nvPr/>
        </p:nvSpPr>
        <p:spPr>
          <a:xfrm>
            <a:off x="6530495" y="3907026"/>
            <a:ext cx="107314" cy="20827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6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0" name="Google Shape;410;p21"/>
          <p:cNvSpPr txBox="1"/>
          <p:nvPr/>
        </p:nvSpPr>
        <p:spPr>
          <a:xfrm>
            <a:off x="6909307" y="3770364"/>
            <a:ext cx="4189729" cy="57213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819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500">
                <a:solidFill>
                  <a:srgbClr val="247C47"/>
                </a:solidFill>
                <a:latin typeface="Calibri"/>
                <a:ea typeface="Calibri"/>
                <a:cs typeface="Calibri"/>
                <a:sym typeface="Calibri"/>
              </a:rPr>
              <a:t>Citation / contact / license</a:t>
            </a:r>
            <a:endParaRPr sz="1500"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rtl="0" algn="l">
              <a:lnSpc>
                <a:spcPct val="100000"/>
              </a:lnSpc>
              <a:spcBef>
                <a:spcPts val="455"/>
              </a:spcBef>
              <a:spcAft>
                <a:spcPts val="0"/>
              </a:spcAft>
              <a:buNone/>
            </a:pPr>
            <a:r>
              <a:rPr lang="en-US" sz="1250">
                <a:solidFill>
                  <a:srgbClr val="181F2B"/>
                </a:solidFill>
                <a:latin typeface="Calibri"/>
                <a:ea typeface="Calibri"/>
                <a:cs typeface="Calibri"/>
                <a:sym typeface="Calibri"/>
              </a:rPr>
              <a:t>Your Name, 2026. Contact: </a:t>
            </a:r>
            <a:r>
              <a:rPr lang="en-US" sz="1250" u="sng">
                <a:solidFill>
                  <a:srgbClr val="181F2B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email@university.se.</a:t>
            </a:r>
            <a:r>
              <a:rPr lang="en-US" sz="1250">
                <a:solidFill>
                  <a:srgbClr val="181F2B"/>
                </a:solidFill>
                <a:latin typeface="Calibri"/>
                <a:ea typeface="Calibri"/>
                <a:cs typeface="Calibri"/>
                <a:sym typeface="Calibri"/>
              </a:rPr>
              <a:t> MIT License.</a:t>
            </a:r>
            <a:endParaRPr sz="125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414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p22"/>
          <p:cNvSpPr txBox="1"/>
          <p:nvPr/>
        </p:nvSpPr>
        <p:spPr>
          <a:xfrm>
            <a:off x="3126739" y="3244359"/>
            <a:ext cx="3750945" cy="51371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http://bit.ly/4dnQYZq</a:t>
            </a:r>
            <a:endParaRPr sz="32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descr="$PPTXTitle" id="416" name="Google Shape;416;p22"/>
          <p:cNvSpPr txBox="1"/>
          <p:nvPr>
            <p:ph type="ctrTitle"/>
          </p:nvPr>
        </p:nvSpPr>
        <p:spPr>
          <a:xfrm>
            <a:off x="627380" y="645667"/>
            <a:ext cx="2177415" cy="39115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16314D"/>
                </a:solidFill>
              </a:rPr>
              <a:t>Link to exercises</a:t>
            </a:r>
            <a:endParaRPr sz="240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0" name="Shape 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descr="$PPTXTitle" id="421" name="Google Shape;421;p23"/>
          <p:cNvSpPr txBox="1"/>
          <p:nvPr>
            <p:ph type="title"/>
          </p:nvPr>
        </p:nvSpPr>
        <p:spPr>
          <a:xfrm>
            <a:off x="581659" y="176729"/>
            <a:ext cx="9622790" cy="115321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481625">
            <a:spAutoFit/>
          </a:bodyPr>
          <a:lstStyle/>
          <a:p>
            <a:pPr indent="0" lvl="0" marL="58419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16314D"/>
                </a:solidFill>
              </a:rPr>
              <a:t>Models are not just files: they need documentation</a:t>
            </a:r>
            <a:endParaRPr sz="2400"/>
          </a:p>
        </p:txBody>
      </p:sp>
      <p:grpSp>
        <p:nvGrpSpPr>
          <p:cNvPr id="422" name="Google Shape;422;p23"/>
          <p:cNvGrpSpPr/>
          <p:nvPr/>
        </p:nvGrpSpPr>
        <p:grpSpPr>
          <a:xfrm>
            <a:off x="868680" y="1645920"/>
            <a:ext cx="4983480" cy="1325881"/>
            <a:chOff x="868680" y="1645920"/>
            <a:chExt cx="4983480" cy="1325881"/>
          </a:xfrm>
        </p:grpSpPr>
        <p:sp>
          <p:nvSpPr>
            <p:cNvPr id="423" name="Google Shape;423;p23"/>
            <p:cNvSpPr/>
            <p:nvPr/>
          </p:nvSpPr>
          <p:spPr>
            <a:xfrm>
              <a:off x="868680" y="1645921"/>
              <a:ext cx="4983480" cy="1325880"/>
            </a:xfrm>
            <a:custGeom>
              <a:rect b="b" l="l" r="r" t="t"/>
              <a:pathLst>
                <a:path extrusionOk="0" h="1325880" w="4983480">
                  <a:moveTo>
                    <a:pt x="4928616" y="0"/>
                  </a:moveTo>
                  <a:lnTo>
                    <a:pt x="54864" y="0"/>
                  </a:lnTo>
                  <a:lnTo>
                    <a:pt x="33507" y="4311"/>
                  </a:lnTo>
                  <a:lnTo>
                    <a:pt x="16068" y="16068"/>
                  </a:lnTo>
                  <a:lnTo>
                    <a:pt x="4311" y="33507"/>
                  </a:lnTo>
                  <a:lnTo>
                    <a:pt x="0" y="54863"/>
                  </a:lnTo>
                  <a:lnTo>
                    <a:pt x="0" y="1271016"/>
                  </a:lnTo>
                  <a:lnTo>
                    <a:pt x="4311" y="1292372"/>
                  </a:lnTo>
                  <a:lnTo>
                    <a:pt x="16068" y="1309811"/>
                  </a:lnTo>
                  <a:lnTo>
                    <a:pt x="33507" y="1321568"/>
                  </a:lnTo>
                  <a:lnTo>
                    <a:pt x="54864" y="1325880"/>
                  </a:lnTo>
                  <a:lnTo>
                    <a:pt x="4928616" y="1325880"/>
                  </a:lnTo>
                  <a:lnTo>
                    <a:pt x="4949972" y="1321568"/>
                  </a:lnTo>
                  <a:lnTo>
                    <a:pt x="4967411" y="1309811"/>
                  </a:lnTo>
                  <a:lnTo>
                    <a:pt x="4979168" y="1292372"/>
                  </a:lnTo>
                  <a:lnTo>
                    <a:pt x="4983480" y="1271016"/>
                  </a:lnTo>
                  <a:lnTo>
                    <a:pt x="4983480" y="54863"/>
                  </a:lnTo>
                  <a:lnTo>
                    <a:pt x="4979168" y="33507"/>
                  </a:lnTo>
                  <a:lnTo>
                    <a:pt x="4967411" y="16068"/>
                  </a:lnTo>
                  <a:lnTo>
                    <a:pt x="4949972" y="4311"/>
                  </a:lnTo>
                  <a:lnTo>
                    <a:pt x="4928616" y="0"/>
                  </a:lnTo>
                  <a:close/>
                </a:path>
              </a:pathLst>
            </a:custGeom>
            <a:solidFill>
              <a:srgbClr val="F9FAFB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4" name="Google Shape;424;p23"/>
            <p:cNvSpPr/>
            <p:nvPr/>
          </p:nvSpPr>
          <p:spPr>
            <a:xfrm>
              <a:off x="868680" y="1645920"/>
              <a:ext cx="4983480" cy="1325880"/>
            </a:xfrm>
            <a:custGeom>
              <a:rect b="b" l="l" r="r" t="t"/>
              <a:pathLst>
                <a:path extrusionOk="0" h="1325880" w="4983480">
                  <a:moveTo>
                    <a:pt x="0" y="54863"/>
                  </a:moveTo>
                  <a:lnTo>
                    <a:pt x="4311" y="33507"/>
                  </a:lnTo>
                  <a:lnTo>
                    <a:pt x="16068" y="16068"/>
                  </a:lnTo>
                  <a:lnTo>
                    <a:pt x="33507" y="4311"/>
                  </a:lnTo>
                  <a:lnTo>
                    <a:pt x="54864" y="0"/>
                  </a:lnTo>
                  <a:lnTo>
                    <a:pt x="4928616" y="0"/>
                  </a:lnTo>
                  <a:lnTo>
                    <a:pt x="4949972" y="4311"/>
                  </a:lnTo>
                  <a:lnTo>
                    <a:pt x="4967411" y="16068"/>
                  </a:lnTo>
                  <a:lnTo>
                    <a:pt x="4979168" y="33507"/>
                  </a:lnTo>
                  <a:lnTo>
                    <a:pt x="4983480" y="54863"/>
                  </a:lnTo>
                  <a:lnTo>
                    <a:pt x="4983480" y="1271016"/>
                  </a:lnTo>
                  <a:lnTo>
                    <a:pt x="4979168" y="1292372"/>
                  </a:lnTo>
                  <a:lnTo>
                    <a:pt x="4967411" y="1309811"/>
                  </a:lnTo>
                  <a:lnTo>
                    <a:pt x="4949972" y="1321568"/>
                  </a:lnTo>
                  <a:lnTo>
                    <a:pt x="4928616" y="1325880"/>
                  </a:lnTo>
                  <a:lnTo>
                    <a:pt x="54864" y="1325880"/>
                  </a:lnTo>
                  <a:lnTo>
                    <a:pt x="33507" y="1321568"/>
                  </a:lnTo>
                  <a:lnTo>
                    <a:pt x="16068" y="1309811"/>
                  </a:lnTo>
                  <a:lnTo>
                    <a:pt x="4311" y="1292372"/>
                  </a:lnTo>
                  <a:lnTo>
                    <a:pt x="0" y="1271016"/>
                  </a:lnTo>
                  <a:lnTo>
                    <a:pt x="0" y="54863"/>
                  </a:lnTo>
                  <a:close/>
                </a:path>
              </a:pathLst>
            </a:custGeom>
            <a:noFill/>
            <a:ln cap="flat" cmpd="sng" w="12700">
              <a:solidFill>
                <a:srgbClr val="D9E1E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5" name="Google Shape;425;p23"/>
            <p:cNvSpPr/>
            <p:nvPr/>
          </p:nvSpPr>
          <p:spPr>
            <a:xfrm>
              <a:off x="868680" y="1645920"/>
              <a:ext cx="4983480" cy="165100"/>
            </a:xfrm>
            <a:custGeom>
              <a:rect b="b" l="l" r="r" t="t"/>
              <a:pathLst>
                <a:path extrusionOk="0" h="165100" w="4983480">
                  <a:moveTo>
                    <a:pt x="4983480" y="0"/>
                  </a:moveTo>
                  <a:lnTo>
                    <a:pt x="0" y="0"/>
                  </a:lnTo>
                  <a:lnTo>
                    <a:pt x="0" y="164591"/>
                  </a:lnTo>
                  <a:lnTo>
                    <a:pt x="4983480" y="164591"/>
                  </a:lnTo>
                  <a:lnTo>
                    <a:pt x="4983480" y="0"/>
                  </a:lnTo>
                  <a:close/>
                </a:path>
              </a:pathLst>
            </a:custGeom>
            <a:solidFill>
              <a:srgbClr val="2D6E94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6" name="Google Shape;426;p23"/>
            <p:cNvSpPr/>
            <p:nvPr/>
          </p:nvSpPr>
          <p:spPr>
            <a:xfrm>
              <a:off x="868680" y="1645920"/>
              <a:ext cx="4983480" cy="165100"/>
            </a:xfrm>
            <a:custGeom>
              <a:rect b="b" l="l" r="r" t="t"/>
              <a:pathLst>
                <a:path extrusionOk="0" h="165100" w="4983480">
                  <a:moveTo>
                    <a:pt x="0" y="0"/>
                  </a:moveTo>
                  <a:lnTo>
                    <a:pt x="4983480" y="0"/>
                  </a:lnTo>
                  <a:lnTo>
                    <a:pt x="4983480" y="164591"/>
                  </a:lnTo>
                  <a:lnTo>
                    <a:pt x="0" y="164591"/>
                  </a:lnTo>
                  <a:lnTo>
                    <a:pt x="0" y="0"/>
                  </a:lnTo>
                  <a:close/>
                </a:path>
              </a:pathLst>
            </a:custGeom>
            <a:noFill/>
            <a:ln cap="flat" cmpd="sng" w="12675">
              <a:solidFill>
                <a:srgbClr val="2D6E9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27" name="Google Shape;427;p23"/>
          <p:cNvSpPr txBox="1"/>
          <p:nvPr/>
        </p:nvSpPr>
        <p:spPr>
          <a:xfrm>
            <a:off x="877185" y="1806955"/>
            <a:ext cx="4966970" cy="90360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40000">
            <a:spAutoFit/>
          </a:bodyPr>
          <a:lstStyle/>
          <a:p>
            <a:pPr indent="0" lvl="0" marL="24701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1F2937"/>
                </a:solidFill>
                <a:latin typeface="Calibri"/>
                <a:ea typeface="Calibri"/>
                <a:cs typeface="Calibri"/>
                <a:sym typeface="Calibri"/>
              </a:rPr>
              <a:t>Purpose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247015" marR="2346960" rtl="0" algn="l">
              <a:lnSpc>
                <a:spcPct val="100000"/>
              </a:lnSpc>
              <a:spcBef>
                <a:spcPts val="215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1F2937"/>
                </a:solidFill>
                <a:latin typeface="Calibri"/>
                <a:ea typeface="Calibri"/>
                <a:cs typeface="Calibri"/>
                <a:sym typeface="Calibri"/>
              </a:rPr>
              <a:t>What is this model for? Who is it meant to help?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28" name="Google Shape;428;p23"/>
          <p:cNvGrpSpPr/>
          <p:nvPr/>
        </p:nvGrpSpPr>
        <p:grpSpPr>
          <a:xfrm>
            <a:off x="6355079" y="1645920"/>
            <a:ext cx="4983480" cy="1325881"/>
            <a:chOff x="6355079" y="1645920"/>
            <a:chExt cx="4983480" cy="1325881"/>
          </a:xfrm>
        </p:grpSpPr>
        <p:sp>
          <p:nvSpPr>
            <p:cNvPr id="429" name="Google Shape;429;p23"/>
            <p:cNvSpPr/>
            <p:nvPr/>
          </p:nvSpPr>
          <p:spPr>
            <a:xfrm>
              <a:off x="6355079" y="1645921"/>
              <a:ext cx="4983480" cy="1325880"/>
            </a:xfrm>
            <a:custGeom>
              <a:rect b="b" l="l" r="r" t="t"/>
              <a:pathLst>
                <a:path extrusionOk="0" h="1325880" w="4983480">
                  <a:moveTo>
                    <a:pt x="4928616" y="0"/>
                  </a:moveTo>
                  <a:lnTo>
                    <a:pt x="54864" y="0"/>
                  </a:lnTo>
                  <a:lnTo>
                    <a:pt x="33507" y="4311"/>
                  </a:lnTo>
                  <a:lnTo>
                    <a:pt x="16068" y="16068"/>
                  </a:lnTo>
                  <a:lnTo>
                    <a:pt x="4311" y="33507"/>
                  </a:lnTo>
                  <a:lnTo>
                    <a:pt x="0" y="54863"/>
                  </a:lnTo>
                  <a:lnTo>
                    <a:pt x="0" y="1271016"/>
                  </a:lnTo>
                  <a:lnTo>
                    <a:pt x="4311" y="1292372"/>
                  </a:lnTo>
                  <a:lnTo>
                    <a:pt x="16068" y="1309811"/>
                  </a:lnTo>
                  <a:lnTo>
                    <a:pt x="33507" y="1321568"/>
                  </a:lnTo>
                  <a:lnTo>
                    <a:pt x="54864" y="1325880"/>
                  </a:lnTo>
                  <a:lnTo>
                    <a:pt x="4928616" y="1325880"/>
                  </a:lnTo>
                  <a:lnTo>
                    <a:pt x="4949972" y="1321568"/>
                  </a:lnTo>
                  <a:lnTo>
                    <a:pt x="4967411" y="1309811"/>
                  </a:lnTo>
                  <a:lnTo>
                    <a:pt x="4979168" y="1292372"/>
                  </a:lnTo>
                  <a:lnTo>
                    <a:pt x="4983480" y="1271016"/>
                  </a:lnTo>
                  <a:lnTo>
                    <a:pt x="4983480" y="54863"/>
                  </a:lnTo>
                  <a:lnTo>
                    <a:pt x="4979168" y="33507"/>
                  </a:lnTo>
                  <a:lnTo>
                    <a:pt x="4967411" y="16068"/>
                  </a:lnTo>
                  <a:lnTo>
                    <a:pt x="4949972" y="4311"/>
                  </a:lnTo>
                  <a:lnTo>
                    <a:pt x="4928616" y="0"/>
                  </a:lnTo>
                  <a:close/>
                </a:path>
              </a:pathLst>
            </a:custGeom>
            <a:solidFill>
              <a:srgbClr val="F9FAFB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0" name="Google Shape;430;p23"/>
            <p:cNvSpPr/>
            <p:nvPr/>
          </p:nvSpPr>
          <p:spPr>
            <a:xfrm>
              <a:off x="6355079" y="1645920"/>
              <a:ext cx="4983480" cy="1325880"/>
            </a:xfrm>
            <a:custGeom>
              <a:rect b="b" l="l" r="r" t="t"/>
              <a:pathLst>
                <a:path extrusionOk="0" h="1325880" w="4983480">
                  <a:moveTo>
                    <a:pt x="0" y="54863"/>
                  </a:moveTo>
                  <a:lnTo>
                    <a:pt x="4311" y="33507"/>
                  </a:lnTo>
                  <a:lnTo>
                    <a:pt x="16068" y="16068"/>
                  </a:lnTo>
                  <a:lnTo>
                    <a:pt x="33507" y="4311"/>
                  </a:lnTo>
                  <a:lnTo>
                    <a:pt x="54864" y="0"/>
                  </a:lnTo>
                  <a:lnTo>
                    <a:pt x="4928616" y="0"/>
                  </a:lnTo>
                  <a:lnTo>
                    <a:pt x="4949972" y="4311"/>
                  </a:lnTo>
                  <a:lnTo>
                    <a:pt x="4967411" y="16068"/>
                  </a:lnTo>
                  <a:lnTo>
                    <a:pt x="4979168" y="33507"/>
                  </a:lnTo>
                  <a:lnTo>
                    <a:pt x="4983480" y="54863"/>
                  </a:lnTo>
                  <a:lnTo>
                    <a:pt x="4983480" y="1271016"/>
                  </a:lnTo>
                  <a:lnTo>
                    <a:pt x="4979168" y="1292372"/>
                  </a:lnTo>
                  <a:lnTo>
                    <a:pt x="4967411" y="1309811"/>
                  </a:lnTo>
                  <a:lnTo>
                    <a:pt x="4949972" y="1321568"/>
                  </a:lnTo>
                  <a:lnTo>
                    <a:pt x="4928616" y="1325880"/>
                  </a:lnTo>
                  <a:lnTo>
                    <a:pt x="54864" y="1325880"/>
                  </a:lnTo>
                  <a:lnTo>
                    <a:pt x="33507" y="1321568"/>
                  </a:lnTo>
                  <a:lnTo>
                    <a:pt x="16068" y="1309811"/>
                  </a:lnTo>
                  <a:lnTo>
                    <a:pt x="4311" y="1292372"/>
                  </a:lnTo>
                  <a:lnTo>
                    <a:pt x="0" y="1271016"/>
                  </a:lnTo>
                  <a:lnTo>
                    <a:pt x="0" y="54863"/>
                  </a:lnTo>
                  <a:close/>
                </a:path>
              </a:pathLst>
            </a:custGeom>
            <a:noFill/>
            <a:ln cap="flat" cmpd="sng" w="12700">
              <a:solidFill>
                <a:srgbClr val="D9E1E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1" name="Google Shape;431;p23"/>
            <p:cNvSpPr/>
            <p:nvPr/>
          </p:nvSpPr>
          <p:spPr>
            <a:xfrm>
              <a:off x="6355079" y="1645920"/>
              <a:ext cx="4983480" cy="165100"/>
            </a:xfrm>
            <a:custGeom>
              <a:rect b="b" l="l" r="r" t="t"/>
              <a:pathLst>
                <a:path extrusionOk="0" h="165100" w="4983480">
                  <a:moveTo>
                    <a:pt x="4983480" y="0"/>
                  </a:moveTo>
                  <a:lnTo>
                    <a:pt x="0" y="0"/>
                  </a:lnTo>
                  <a:lnTo>
                    <a:pt x="0" y="164591"/>
                  </a:lnTo>
                  <a:lnTo>
                    <a:pt x="4983480" y="164591"/>
                  </a:lnTo>
                  <a:lnTo>
                    <a:pt x="4983480" y="0"/>
                  </a:lnTo>
                  <a:close/>
                </a:path>
              </a:pathLst>
            </a:custGeom>
            <a:solidFill>
              <a:srgbClr val="2C8B89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2" name="Google Shape;432;p23"/>
            <p:cNvSpPr/>
            <p:nvPr/>
          </p:nvSpPr>
          <p:spPr>
            <a:xfrm>
              <a:off x="6355079" y="1645920"/>
              <a:ext cx="4983480" cy="165100"/>
            </a:xfrm>
            <a:custGeom>
              <a:rect b="b" l="l" r="r" t="t"/>
              <a:pathLst>
                <a:path extrusionOk="0" h="165100" w="4983480">
                  <a:moveTo>
                    <a:pt x="0" y="0"/>
                  </a:moveTo>
                  <a:lnTo>
                    <a:pt x="4983480" y="0"/>
                  </a:lnTo>
                  <a:lnTo>
                    <a:pt x="4983480" y="164591"/>
                  </a:lnTo>
                  <a:lnTo>
                    <a:pt x="0" y="164591"/>
                  </a:lnTo>
                  <a:lnTo>
                    <a:pt x="0" y="0"/>
                  </a:lnTo>
                  <a:close/>
                </a:path>
              </a:pathLst>
            </a:custGeom>
            <a:noFill/>
            <a:ln cap="flat" cmpd="sng" w="12675">
              <a:solidFill>
                <a:srgbClr val="2C8B8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33" name="Google Shape;433;p23"/>
          <p:cNvSpPr txBox="1"/>
          <p:nvPr/>
        </p:nvSpPr>
        <p:spPr>
          <a:xfrm>
            <a:off x="6363585" y="1806955"/>
            <a:ext cx="4966970" cy="90360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40000">
            <a:spAutoFit/>
          </a:bodyPr>
          <a:lstStyle/>
          <a:p>
            <a:pPr indent="0" lvl="0" marL="24701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1F2937"/>
                </a:solidFill>
                <a:latin typeface="Calibri"/>
                <a:ea typeface="Calibri"/>
                <a:cs typeface="Calibri"/>
                <a:sym typeface="Calibri"/>
              </a:rPr>
              <a:t>Data and evaluation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247015" rtl="0" algn="l">
              <a:lnSpc>
                <a:spcPct val="100000"/>
              </a:lnSpc>
              <a:spcBef>
                <a:spcPts val="215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1F2937"/>
                </a:solidFill>
                <a:latin typeface="Calibri"/>
                <a:ea typeface="Calibri"/>
                <a:cs typeface="Calibri"/>
                <a:sym typeface="Calibri"/>
              </a:rPr>
              <a:t>What data was used?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24701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1F2937"/>
                </a:solidFill>
                <a:latin typeface="Calibri"/>
                <a:ea typeface="Calibri"/>
                <a:cs typeface="Calibri"/>
                <a:sym typeface="Calibri"/>
              </a:rPr>
              <a:t>How was the model evaluated?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34" name="Google Shape;434;p23"/>
          <p:cNvGrpSpPr/>
          <p:nvPr/>
        </p:nvGrpSpPr>
        <p:grpSpPr>
          <a:xfrm>
            <a:off x="868680" y="3337559"/>
            <a:ext cx="4983480" cy="1325882"/>
            <a:chOff x="868680" y="3337559"/>
            <a:chExt cx="4983480" cy="1325882"/>
          </a:xfrm>
        </p:grpSpPr>
        <p:sp>
          <p:nvSpPr>
            <p:cNvPr id="435" name="Google Shape;435;p23"/>
            <p:cNvSpPr/>
            <p:nvPr/>
          </p:nvSpPr>
          <p:spPr>
            <a:xfrm>
              <a:off x="868680" y="3337561"/>
              <a:ext cx="4983480" cy="1325880"/>
            </a:xfrm>
            <a:custGeom>
              <a:rect b="b" l="l" r="r" t="t"/>
              <a:pathLst>
                <a:path extrusionOk="0" h="1325879" w="4983480">
                  <a:moveTo>
                    <a:pt x="4928616" y="0"/>
                  </a:moveTo>
                  <a:lnTo>
                    <a:pt x="54864" y="0"/>
                  </a:lnTo>
                  <a:lnTo>
                    <a:pt x="33507" y="4311"/>
                  </a:lnTo>
                  <a:lnTo>
                    <a:pt x="16068" y="16068"/>
                  </a:lnTo>
                  <a:lnTo>
                    <a:pt x="4311" y="33507"/>
                  </a:lnTo>
                  <a:lnTo>
                    <a:pt x="0" y="54863"/>
                  </a:lnTo>
                  <a:lnTo>
                    <a:pt x="0" y="1271016"/>
                  </a:lnTo>
                  <a:lnTo>
                    <a:pt x="4311" y="1292372"/>
                  </a:lnTo>
                  <a:lnTo>
                    <a:pt x="16068" y="1309811"/>
                  </a:lnTo>
                  <a:lnTo>
                    <a:pt x="33507" y="1321568"/>
                  </a:lnTo>
                  <a:lnTo>
                    <a:pt x="54864" y="1325880"/>
                  </a:lnTo>
                  <a:lnTo>
                    <a:pt x="4928616" y="1325880"/>
                  </a:lnTo>
                  <a:lnTo>
                    <a:pt x="4949972" y="1321568"/>
                  </a:lnTo>
                  <a:lnTo>
                    <a:pt x="4967411" y="1309811"/>
                  </a:lnTo>
                  <a:lnTo>
                    <a:pt x="4979168" y="1292372"/>
                  </a:lnTo>
                  <a:lnTo>
                    <a:pt x="4983480" y="1271016"/>
                  </a:lnTo>
                  <a:lnTo>
                    <a:pt x="4983480" y="54863"/>
                  </a:lnTo>
                  <a:lnTo>
                    <a:pt x="4979168" y="33507"/>
                  </a:lnTo>
                  <a:lnTo>
                    <a:pt x="4967411" y="16068"/>
                  </a:lnTo>
                  <a:lnTo>
                    <a:pt x="4949972" y="4311"/>
                  </a:lnTo>
                  <a:lnTo>
                    <a:pt x="4928616" y="0"/>
                  </a:lnTo>
                  <a:close/>
                </a:path>
              </a:pathLst>
            </a:custGeom>
            <a:solidFill>
              <a:srgbClr val="F9FAFB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6" name="Google Shape;436;p23"/>
            <p:cNvSpPr/>
            <p:nvPr/>
          </p:nvSpPr>
          <p:spPr>
            <a:xfrm>
              <a:off x="868680" y="3337561"/>
              <a:ext cx="4983480" cy="1325880"/>
            </a:xfrm>
            <a:custGeom>
              <a:rect b="b" l="l" r="r" t="t"/>
              <a:pathLst>
                <a:path extrusionOk="0" h="1325879" w="4983480">
                  <a:moveTo>
                    <a:pt x="0" y="54863"/>
                  </a:moveTo>
                  <a:lnTo>
                    <a:pt x="4311" y="33507"/>
                  </a:lnTo>
                  <a:lnTo>
                    <a:pt x="16068" y="16068"/>
                  </a:lnTo>
                  <a:lnTo>
                    <a:pt x="33507" y="4311"/>
                  </a:lnTo>
                  <a:lnTo>
                    <a:pt x="54864" y="0"/>
                  </a:lnTo>
                  <a:lnTo>
                    <a:pt x="4928616" y="0"/>
                  </a:lnTo>
                  <a:lnTo>
                    <a:pt x="4949972" y="4311"/>
                  </a:lnTo>
                  <a:lnTo>
                    <a:pt x="4967411" y="16068"/>
                  </a:lnTo>
                  <a:lnTo>
                    <a:pt x="4979168" y="33507"/>
                  </a:lnTo>
                  <a:lnTo>
                    <a:pt x="4983480" y="54863"/>
                  </a:lnTo>
                  <a:lnTo>
                    <a:pt x="4983480" y="1271016"/>
                  </a:lnTo>
                  <a:lnTo>
                    <a:pt x="4979168" y="1292372"/>
                  </a:lnTo>
                  <a:lnTo>
                    <a:pt x="4967411" y="1309811"/>
                  </a:lnTo>
                  <a:lnTo>
                    <a:pt x="4949972" y="1321568"/>
                  </a:lnTo>
                  <a:lnTo>
                    <a:pt x="4928616" y="1325880"/>
                  </a:lnTo>
                  <a:lnTo>
                    <a:pt x="54864" y="1325880"/>
                  </a:lnTo>
                  <a:lnTo>
                    <a:pt x="33507" y="1321568"/>
                  </a:lnTo>
                  <a:lnTo>
                    <a:pt x="16068" y="1309811"/>
                  </a:lnTo>
                  <a:lnTo>
                    <a:pt x="4311" y="1292372"/>
                  </a:lnTo>
                  <a:lnTo>
                    <a:pt x="0" y="1271016"/>
                  </a:lnTo>
                  <a:lnTo>
                    <a:pt x="0" y="54863"/>
                  </a:lnTo>
                  <a:close/>
                </a:path>
              </a:pathLst>
            </a:custGeom>
            <a:noFill/>
            <a:ln cap="flat" cmpd="sng" w="12700">
              <a:solidFill>
                <a:srgbClr val="D9E1E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7" name="Google Shape;437;p23"/>
            <p:cNvSpPr/>
            <p:nvPr/>
          </p:nvSpPr>
          <p:spPr>
            <a:xfrm>
              <a:off x="868680" y="3337559"/>
              <a:ext cx="4983480" cy="165100"/>
            </a:xfrm>
            <a:custGeom>
              <a:rect b="b" l="l" r="r" t="t"/>
              <a:pathLst>
                <a:path extrusionOk="0" h="165100" w="4983480">
                  <a:moveTo>
                    <a:pt x="4983480" y="0"/>
                  </a:moveTo>
                  <a:lnTo>
                    <a:pt x="0" y="0"/>
                  </a:lnTo>
                  <a:lnTo>
                    <a:pt x="0" y="164591"/>
                  </a:lnTo>
                  <a:lnTo>
                    <a:pt x="4983480" y="164591"/>
                  </a:lnTo>
                  <a:lnTo>
                    <a:pt x="4983480" y="0"/>
                  </a:lnTo>
                  <a:close/>
                </a:path>
              </a:pathLst>
            </a:custGeom>
            <a:solidFill>
              <a:srgbClr val="D7A656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8" name="Google Shape;438;p23"/>
            <p:cNvSpPr/>
            <p:nvPr/>
          </p:nvSpPr>
          <p:spPr>
            <a:xfrm>
              <a:off x="868680" y="3337559"/>
              <a:ext cx="4983480" cy="165100"/>
            </a:xfrm>
            <a:custGeom>
              <a:rect b="b" l="l" r="r" t="t"/>
              <a:pathLst>
                <a:path extrusionOk="0" h="165100" w="4983480">
                  <a:moveTo>
                    <a:pt x="0" y="0"/>
                  </a:moveTo>
                  <a:lnTo>
                    <a:pt x="4983480" y="0"/>
                  </a:lnTo>
                  <a:lnTo>
                    <a:pt x="4983480" y="164591"/>
                  </a:lnTo>
                  <a:lnTo>
                    <a:pt x="0" y="164591"/>
                  </a:lnTo>
                  <a:lnTo>
                    <a:pt x="0" y="0"/>
                  </a:lnTo>
                  <a:close/>
                </a:path>
              </a:pathLst>
            </a:custGeom>
            <a:noFill/>
            <a:ln cap="flat" cmpd="sng" w="12675">
              <a:solidFill>
                <a:srgbClr val="D7A656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39" name="Google Shape;439;p23"/>
          <p:cNvSpPr txBox="1"/>
          <p:nvPr/>
        </p:nvSpPr>
        <p:spPr>
          <a:xfrm>
            <a:off x="877185" y="3498596"/>
            <a:ext cx="4966970" cy="90360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40000">
            <a:spAutoFit/>
          </a:bodyPr>
          <a:lstStyle/>
          <a:p>
            <a:pPr indent="0" lvl="0" marL="24701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1F2937"/>
                </a:solidFill>
                <a:latin typeface="Calibri"/>
                <a:ea typeface="Calibri"/>
                <a:cs typeface="Calibri"/>
                <a:sym typeface="Calibri"/>
              </a:rPr>
              <a:t>Limitations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247015" marR="2605405" rtl="0" algn="l">
              <a:lnSpc>
                <a:spcPct val="100000"/>
              </a:lnSpc>
              <a:spcBef>
                <a:spcPts val="215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1F2937"/>
                </a:solidFill>
                <a:latin typeface="Calibri"/>
                <a:ea typeface="Calibri"/>
                <a:cs typeface="Calibri"/>
                <a:sym typeface="Calibri"/>
              </a:rPr>
              <a:t>Where can it fail? What is out of scope?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40" name="Google Shape;440;p23"/>
          <p:cNvGrpSpPr/>
          <p:nvPr/>
        </p:nvGrpSpPr>
        <p:grpSpPr>
          <a:xfrm>
            <a:off x="6355079" y="3337559"/>
            <a:ext cx="4983480" cy="1325882"/>
            <a:chOff x="6355079" y="3337559"/>
            <a:chExt cx="4983480" cy="1325882"/>
          </a:xfrm>
        </p:grpSpPr>
        <p:sp>
          <p:nvSpPr>
            <p:cNvPr id="441" name="Google Shape;441;p23"/>
            <p:cNvSpPr/>
            <p:nvPr/>
          </p:nvSpPr>
          <p:spPr>
            <a:xfrm>
              <a:off x="6355079" y="3337561"/>
              <a:ext cx="4983480" cy="1325880"/>
            </a:xfrm>
            <a:custGeom>
              <a:rect b="b" l="l" r="r" t="t"/>
              <a:pathLst>
                <a:path extrusionOk="0" h="1325879" w="4983480">
                  <a:moveTo>
                    <a:pt x="4928616" y="0"/>
                  </a:moveTo>
                  <a:lnTo>
                    <a:pt x="54864" y="0"/>
                  </a:lnTo>
                  <a:lnTo>
                    <a:pt x="33507" y="4311"/>
                  </a:lnTo>
                  <a:lnTo>
                    <a:pt x="16068" y="16068"/>
                  </a:lnTo>
                  <a:lnTo>
                    <a:pt x="4311" y="33507"/>
                  </a:lnTo>
                  <a:lnTo>
                    <a:pt x="0" y="54863"/>
                  </a:lnTo>
                  <a:lnTo>
                    <a:pt x="0" y="1271016"/>
                  </a:lnTo>
                  <a:lnTo>
                    <a:pt x="4311" y="1292372"/>
                  </a:lnTo>
                  <a:lnTo>
                    <a:pt x="16068" y="1309811"/>
                  </a:lnTo>
                  <a:lnTo>
                    <a:pt x="33507" y="1321568"/>
                  </a:lnTo>
                  <a:lnTo>
                    <a:pt x="54864" y="1325880"/>
                  </a:lnTo>
                  <a:lnTo>
                    <a:pt x="4928616" y="1325880"/>
                  </a:lnTo>
                  <a:lnTo>
                    <a:pt x="4949972" y="1321568"/>
                  </a:lnTo>
                  <a:lnTo>
                    <a:pt x="4967411" y="1309811"/>
                  </a:lnTo>
                  <a:lnTo>
                    <a:pt x="4979168" y="1292372"/>
                  </a:lnTo>
                  <a:lnTo>
                    <a:pt x="4983480" y="1271016"/>
                  </a:lnTo>
                  <a:lnTo>
                    <a:pt x="4983480" y="54863"/>
                  </a:lnTo>
                  <a:lnTo>
                    <a:pt x="4979168" y="33507"/>
                  </a:lnTo>
                  <a:lnTo>
                    <a:pt x="4967411" y="16068"/>
                  </a:lnTo>
                  <a:lnTo>
                    <a:pt x="4949972" y="4311"/>
                  </a:lnTo>
                  <a:lnTo>
                    <a:pt x="4928616" y="0"/>
                  </a:lnTo>
                  <a:close/>
                </a:path>
              </a:pathLst>
            </a:custGeom>
            <a:solidFill>
              <a:srgbClr val="F9FAFB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2" name="Google Shape;442;p23"/>
            <p:cNvSpPr/>
            <p:nvPr/>
          </p:nvSpPr>
          <p:spPr>
            <a:xfrm>
              <a:off x="6355079" y="3337561"/>
              <a:ext cx="4983480" cy="1325880"/>
            </a:xfrm>
            <a:custGeom>
              <a:rect b="b" l="l" r="r" t="t"/>
              <a:pathLst>
                <a:path extrusionOk="0" h="1325879" w="4983480">
                  <a:moveTo>
                    <a:pt x="0" y="54863"/>
                  </a:moveTo>
                  <a:lnTo>
                    <a:pt x="4311" y="33507"/>
                  </a:lnTo>
                  <a:lnTo>
                    <a:pt x="16068" y="16068"/>
                  </a:lnTo>
                  <a:lnTo>
                    <a:pt x="33507" y="4311"/>
                  </a:lnTo>
                  <a:lnTo>
                    <a:pt x="54864" y="0"/>
                  </a:lnTo>
                  <a:lnTo>
                    <a:pt x="4928616" y="0"/>
                  </a:lnTo>
                  <a:lnTo>
                    <a:pt x="4949972" y="4311"/>
                  </a:lnTo>
                  <a:lnTo>
                    <a:pt x="4967411" y="16068"/>
                  </a:lnTo>
                  <a:lnTo>
                    <a:pt x="4979168" y="33507"/>
                  </a:lnTo>
                  <a:lnTo>
                    <a:pt x="4983480" y="54863"/>
                  </a:lnTo>
                  <a:lnTo>
                    <a:pt x="4983480" y="1271016"/>
                  </a:lnTo>
                  <a:lnTo>
                    <a:pt x="4979168" y="1292372"/>
                  </a:lnTo>
                  <a:lnTo>
                    <a:pt x="4967411" y="1309811"/>
                  </a:lnTo>
                  <a:lnTo>
                    <a:pt x="4949972" y="1321568"/>
                  </a:lnTo>
                  <a:lnTo>
                    <a:pt x="4928616" y="1325880"/>
                  </a:lnTo>
                  <a:lnTo>
                    <a:pt x="54864" y="1325880"/>
                  </a:lnTo>
                  <a:lnTo>
                    <a:pt x="33507" y="1321568"/>
                  </a:lnTo>
                  <a:lnTo>
                    <a:pt x="16068" y="1309811"/>
                  </a:lnTo>
                  <a:lnTo>
                    <a:pt x="4311" y="1292372"/>
                  </a:lnTo>
                  <a:lnTo>
                    <a:pt x="0" y="1271016"/>
                  </a:lnTo>
                  <a:lnTo>
                    <a:pt x="0" y="54863"/>
                  </a:lnTo>
                  <a:close/>
                </a:path>
              </a:pathLst>
            </a:custGeom>
            <a:noFill/>
            <a:ln cap="flat" cmpd="sng" w="12700">
              <a:solidFill>
                <a:srgbClr val="D9E1E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3" name="Google Shape;443;p23"/>
            <p:cNvSpPr/>
            <p:nvPr/>
          </p:nvSpPr>
          <p:spPr>
            <a:xfrm>
              <a:off x="6355079" y="3337559"/>
              <a:ext cx="4983480" cy="165100"/>
            </a:xfrm>
            <a:custGeom>
              <a:rect b="b" l="l" r="r" t="t"/>
              <a:pathLst>
                <a:path extrusionOk="0" h="165100" w="4983480">
                  <a:moveTo>
                    <a:pt x="4983480" y="0"/>
                  </a:moveTo>
                  <a:lnTo>
                    <a:pt x="0" y="0"/>
                  </a:lnTo>
                  <a:lnTo>
                    <a:pt x="0" y="164591"/>
                  </a:lnTo>
                  <a:lnTo>
                    <a:pt x="4983480" y="164591"/>
                  </a:lnTo>
                  <a:lnTo>
                    <a:pt x="4983480" y="0"/>
                  </a:lnTo>
                  <a:close/>
                </a:path>
              </a:pathLst>
            </a:custGeom>
            <a:solidFill>
              <a:srgbClr val="6C9A5B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4" name="Google Shape;444;p23"/>
            <p:cNvSpPr/>
            <p:nvPr/>
          </p:nvSpPr>
          <p:spPr>
            <a:xfrm>
              <a:off x="6355079" y="3337559"/>
              <a:ext cx="4983480" cy="165100"/>
            </a:xfrm>
            <a:custGeom>
              <a:rect b="b" l="l" r="r" t="t"/>
              <a:pathLst>
                <a:path extrusionOk="0" h="165100" w="4983480">
                  <a:moveTo>
                    <a:pt x="0" y="0"/>
                  </a:moveTo>
                  <a:lnTo>
                    <a:pt x="4983480" y="0"/>
                  </a:lnTo>
                  <a:lnTo>
                    <a:pt x="4983480" y="164591"/>
                  </a:lnTo>
                  <a:lnTo>
                    <a:pt x="0" y="164591"/>
                  </a:lnTo>
                  <a:lnTo>
                    <a:pt x="0" y="0"/>
                  </a:lnTo>
                  <a:close/>
                </a:path>
              </a:pathLst>
            </a:custGeom>
            <a:noFill/>
            <a:ln cap="flat" cmpd="sng" w="12675">
              <a:solidFill>
                <a:srgbClr val="6C9A5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45" name="Google Shape;445;p23"/>
          <p:cNvSpPr txBox="1"/>
          <p:nvPr/>
        </p:nvSpPr>
        <p:spPr>
          <a:xfrm>
            <a:off x="6363585" y="3498596"/>
            <a:ext cx="4966970" cy="90360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40000">
            <a:spAutoFit/>
          </a:bodyPr>
          <a:lstStyle/>
          <a:p>
            <a:pPr indent="0" lvl="0" marL="24701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1F2937"/>
                </a:solidFill>
                <a:latin typeface="Calibri"/>
                <a:ea typeface="Calibri"/>
                <a:cs typeface="Calibri"/>
                <a:sym typeface="Calibri"/>
              </a:rPr>
              <a:t>License and use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247015" marR="387350" rtl="0" algn="l">
              <a:lnSpc>
                <a:spcPct val="100000"/>
              </a:lnSpc>
              <a:spcBef>
                <a:spcPts val="215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1F2937"/>
                </a:solidFill>
                <a:latin typeface="Calibri"/>
                <a:ea typeface="Calibri"/>
                <a:cs typeface="Calibri"/>
                <a:sym typeface="Calibri"/>
              </a:rPr>
              <a:t>What may others do with it, and how do they run it?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6" name="Google Shape;446;p23"/>
          <p:cNvSpPr txBox="1"/>
          <p:nvPr/>
        </p:nvSpPr>
        <p:spPr>
          <a:xfrm>
            <a:off x="1229055" y="5346369"/>
            <a:ext cx="10701655" cy="1460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marR="99568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latin typeface="Calibri"/>
                <a:ea typeface="Calibri"/>
                <a:cs typeface="Calibri"/>
                <a:sym typeface="Calibri"/>
              </a:rPr>
              <a:t>There are many domain-specific frameworks (such as DOME for ML), but they all focus on the same core questions: purpose, data, evaluation, and limitations.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459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10566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797979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10566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797979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0" name="Shape 4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descr="$PPTXTitle" id="451" name="Google Shape;451;p24"/>
          <p:cNvSpPr txBox="1"/>
          <p:nvPr>
            <p:ph type="title"/>
          </p:nvPr>
        </p:nvSpPr>
        <p:spPr>
          <a:xfrm>
            <a:off x="627380" y="645667"/>
            <a:ext cx="4431030" cy="3911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16314D"/>
                </a:solidFill>
              </a:rPr>
              <a:t>Hands-on 3: Documenting models</a:t>
            </a:r>
            <a:endParaRPr sz="2400"/>
          </a:p>
        </p:txBody>
      </p:sp>
      <p:sp>
        <p:nvSpPr>
          <p:cNvPr id="452" name="Google Shape;452;p24"/>
          <p:cNvSpPr txBox="1"/>
          <p:nvPr/>
        </p:nvSpPr>
        <p:spPr>
          <a:xfrm>
            <a:off x="627380" y="1094485"/>
            <a:ext cx="1113790" cy="1866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1050">
                <a:solidFill>
                  <a:srgbClr val="5B636F"/>
                </a:solidFill>
                <a:latin typeface="Calibri"/>
                <a:ea typeface="Calibri"/>
                <a:cs typeface="Calibri"/>
                <a:sym typeface="Calibri"/>
              </a:rPr>
              <a:t>Around 10 minutes</a:t>
            </a:r>
            <a:endParaRPr sz="1050"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53" name="Google Shape;453;p24"/>
          <p:cNvGrpSpPr/>
          <p:nvPr/>
        </p:nvGrpSpPr>
        <p:grpSpPr>
          <a:xfrm>
            <a:off x="822960" y="1645917"/>
            <a:ext cx="4937760" cy="3291840"/>
            <a:chOff x="822960" y="1645917"/>
            <a:chExt cx="4937760" cy="3291840"/>
          </a:xfrm>
        </p:grpSpPr>
        <p:sp>
          <p:nvSpPr>
            <p:cNvPr id="454" name="Google Shape;454;p24"/>
            <p:cNvSpPr/>
            <p:nvPr/>
          </p:nvSpPr>
          <p:spPr>
            <a:xfrm>
              <a:off x="822960" y="1645917"/>
              <a:ext cx="4937760" cy="3291840"/>
            </a:xfrm>
            <a:custGeom>
              <a:rect b="b" l="l" r="r" t="t"/>
              <a:pathLst>
                <a:path extrusionOk="0" h="3291840" w="4937760">
                  <a:moveTo>
                    <a:pt x="4882883" y="0"/>
                  </a:moveTo>
                  <a:lnTo>
                    <a:pt x="54876" y="0"/>
                  </a:lnTo>
                  <a:lnTo>
                    <a:pt x="33518" y="4313"/>
                  </a:lnTo>
                  <a:lnTo>
                    <a:pt x="16075" y="16075"/>
                  </a:lnTo>
                  <a:lnTo>
                    <a:pt x="4313" y="33518"/>
                  </a:lnTo>
                  <a:lnTo>
                    <a:pt x="0" y="54876"/>
                  </a:lnTo>
                  <a:lnTo>
                    <a:pt x="0" y="3236963"/>
                  </a:lnTo>
                  <a:lnTo>
                    <a:pt x="4313" y="3258326"/>
                  </a:lnTo>
                  <a:lnTo>
                    <a:pt x="16075" y="3275769"/>
                  </a:lnTo>
                  <a:lnTo>
                    <a:pt x="33518" y="3287528"/>
                  </a:lnTo>
                  <a:lnTo>
                    <a:pt x="54876" y="3291840"/>
                  </a:lnTo>
                  <a:lnTo>
                    <a:pt x="4882883" y="3291840"/>
                  </a:lnTo>
                  <a:lnTo>
                    <a:pt x="4904241" y="3287528"/>
                  </a:lnTo>
                  <a:lnTo>
                    <a:pt x="4921684" y="3275769"/>
                  </a:lnTo>
                  <a:lnTo>
                    <a:pt x="4933446" y="3258326"/>
                  </a:lnTo>
                  <a:lnTo>
                    <a:pt x="4937760" y="3236963"/>
                  </a:lnTo>
                  <a:lnTo>
                    <a:pt x="4937760" y="54876"/>
                  </a:lnTo>
                  <a:lnTo>
                    <a:pt x="4933446" y="33518"/>
                  </a:lnTo>
                  <a:lnTo>
                    <a:pt x="4921684" y="16075"/>
                  </a:lnTo>
                  <a:lnTo>
                    <a:pt x="4904241" y="4313"/>
                  </a:lnTo>
                  <a:lnTo>
                    <a:pt x="4882883" y="0"/>
                  </a:lnTo>
                  <a:close/>
                </a:path>
              </a:pathLst>
            </a:custGeom>
            <a:solidFill>
              <a:srgbClr val="0F162A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5" name="Google Shape;455;p24"/>
            <p:cNvSpPr/>
            <p:nvPr/>
          </p:nvSpPr>
          <p:spPr>
            <a:xfrm>
              <a:off x="822960" y="1645917"/>
              <a:ext cx="4937760" cy="3291840"/>
            </a:xfrm>
            <a:custGeom>
              <a:rect b="b" l="l" r="r" t="t"/>
              <a:pathLst>
                <a:path extrusionOk="0" h="3291840" w="4937760">
                  <a:moveTo>
                    <a:pt x="0" y="54876"/>
                  </a:moveTo>
                  <a:lnTo>
                    <a:pt x="4313" y="33518"/>
                  </a:lnTo>
                  <a:lnTo>
                    <a:pt x="16075" y="16075"/>
                  </a:lnTo>
                  <a:lnTo>
                    <a:pt x="33518" y="4313"/>
                  </a:lnTo>
                  <a:lnTo>
                    <a:pt x="54876" y="0"/>
                  </a:lnTo>
                  <a:lnTo>
                    <a:pt x="4882883" y="0"/>
                  </a:lnTo>
                  <a:lnTo>
                    <a:pt x="4904241" y="4313"/>
                  </a:lnTo>
                  <a:lnTo>
                    <a:pt x="4921684" y="16075"/>
                  </a:lnTo>
                  <a:lnTo>
                    <a:pt x="4933446" y="33518"/>
                  </a:lnTo>
                  <a:lnTo>
                    <a:pt x="4937760" y="54876"/>
                  </a:lnTo>
                  <a:lnTo>
                    <a:pt x="4937760" y="3236963"/>
                  </a:lnTo>
                  <a:lnTo>
                    <a:pt x="4933446" y="3258326"/>
                  </a:lnTo>
                  <a:lnTo>
                    <a:pt x="4921684" y="3275769"/>
                  </a:lnTo>
                  <a:lnTo>
                    <a:pt x="4904241" y="3287528"/>
                  </a:lnTo>
                  <a:lnTo>
                    <a:pt x="4882883" y="3291840"/>
                  </a:lnTo>
                  <a:lnTo>
                    <a:pt x="54876" y="3291840"/>
                  </a:lnTo>
                  <a:lnTo>
                    <a:pt x="33518" y="3287528"/>
                  </a:lnTo>
                  <a:lnTo>
                    <a:pt x="16075" y="3275769"/>
                  </a:lnTo>
                  <a:lnTo>
                    <a:pt x="4313" y="3258326"/>
                  </a:lnTo>
                  <a:lnTo>
                    <a:pt x="0" y="3236963"/>
                  </a:lnTo>
                  <a:lnTo>
                    <a:pt x="0" y="54876"/>
                  </a:lnTo>
                  <a:close/>
                </a:path>
              </a:pathLst>
            </a:custGeom>
            <a:noFill/>
            <a:ln cap="flat" cmpd="sng" w="12700">
              <a:solidFill>
                <a:srgbClr val="0F16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56" name="Google Shape;456;p24"/>
          <p:cNvSpPr txBox="1"/>
          <p:nvPr>
            <p:ph idx="1" type="body"/>
          </p:nvPr>
        </p:nvSpPr>
        <p:spPr>
          <a:xfrm>
            <a:off x="831466" y="1660652"/>
            <a:ext cx="4921200" cy="3060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33845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# Model name</a:t>
            </a:r>
            <a:endParaRPr/>
          </a:p>
          <a:p>
            <a:pPr indent="0" lvl="0" marL="338455" marR="3467100" rtl="0" algn="l">
              <a:lnSpc>
                <a:spcPct val="100000"/>
              </a:lnSpc>
              <a:spcBef>
                <a:spcPts val="2160"/>
              </a:spcBef>
              <a:spcAft>
                <a:spcPts val="0"/>
              </a:spcAft>
              <a:buNone/>
            </a:pPr>
            <a:r>
              <a:rPr lang="en-US"/>
              <a:t>## Version ## Purpose</a:t>
            </a:r>
            <a:endParaRPr/>
          </a:p>
          <a:p>
            <a:pPr indent="0" lvl="0" marL="33845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## Intended use</a:t>
            </a:r>
            <a:endParaRPr/>
          </a:p>
          <a:p>
            <a:pPr indent="0" lvl="0" marL="338455" marR="228790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## Out-of-scope use </a:t>
            </a:r>
            <a:endParaRPr/>
          </a:p>
          <a:p>
            <a:pPr indent="0" lvl="0" marL="338455" marR="228790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## Training/source data ## Evaluation</a:t>
            </a:r>
            <a:endParaRPr/>
          </a:p>
          <a:p>
            <a:pPr indent="0" lvl="0" marL="338455" marR="318008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## Limitations ## License</a:t>
            </a:r>
            <a:endParaRPr/>
          </a:p>
          <a:p>
            <a:pPr indent="0" lvl="0" marL="33845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## How to use</a:t>
            </a:r>
            <a:endParaRPr/>
          </a:p>
        </p:txBody>
      </p:sp>
      <p:grpSp>
        <p:nvGrpSpPr>
          <p:cNvPr id="457" name="Google Shape;457;p24"/>
          <p:cNvGrpSpPr/>
          <p:nvPr/>
        </p:nvGrpSpPr>
        <p:grpSpPr>
          <a:xfrm>
            <a:off x="6126479" y="1737360"/>
            <a:ext cx="5120640" cy="3108961"/>
            <a:chOff x="6126479" y="1737360"/>
            <a:chExt cx="5120640" cy="3108961"/>
          </a:xfrm>
        </p:grpSpPr>
        <p:sp>
          <p:nvSpPr>
            <p:cNvPr id="458" name="Google Shape;458;p24"/>
            <p:cNvSpPr/>
            <p:nvPr/>
          </p:nvSpPr>
          <p:spPr>
            <a:xfrm>
              <a:off x="6126479" y="1737361"/>
              <a:ext cx="5120640" cy="3108960"/>
            </a:xfrm>
            <a:custGeom>
              <a:rect b="b" l="l" r="r" t="t"/>
              <a:pathLst>
                <a:path extrusionOk="0" h="3108960" w="5120640">
                  <a:moveTo>
                    <a:pt x="5047488" y="0"/>
                  </a:moveTo>
                  <a:lnTo>
                    <a:pt x="73152" y="0"/>
                  </a:lnTo>
                  <a:lnTo>
                    <a:pt x="44678" y="5748"/>
                  </a:lnTo>
                  <a:lnTo>
                    <a:pt x="21426" y="21426"/>
                  </a:lnTo>
                  <a:lnTo>
                    <a:pt x="5748" y="44678"/>
                  </a:lnTo>
                  <a:lnTo>
                    <a:pt x="0" y="73151"/>
                  </a:lnTo>
                  <a:lnTo>
                    <a:pt x="0" y="3035808"/>
                  </a:lnTo>
                  <a:lnTo>
                    <a:pt x="5748" y="3064281"/>
                  </a:lnTo>
                  <a:lnTo>
                    <a:pt x="21426" y="3087533"/>
                  </a:lnTo>
                  <a:lnTo>
                    <a:pt x="44678" y="3103211"/>
                  </a:lnTo>
                  <a:lnTo>
                    <a:pt x="73152" y="3108960"/>
                  </a:lnTo>
                  <a:lnTo>
                    <a:pt x="5047488" y="3108960"/>
                  </a:lnTo>
                  <a:lnTo>
                    <a:pt x="5075961" y="3103211"/>
                  </a:lnTo>
                  <a:lnTo>
                    <a:pt x="5099213" y="3087533"/>
                  </a:lnTo>
                  <a:lnTo>
                    <a:pt x="5114891" y="3064281"/>
                  </a:lnTo>
                  <a:lnTo>
                    <a:pt x="5120640" y="3035808"/>
                  </a:lnTo>
                  <a:lnTo>
                    <a:pt x="5120640" y="73151"/>
                  </a:lnTo>
                  <a:lnTo>
                    <a:pt x="5114891" y="44678"/>
                  </a:lnTo>
                  <a:lnTo>
                    <a:pt x="5099213" y="21426"/>
                  </a:lnTo>
                  <a:lnTo>
                    <a:pt x="5075961" y="5748"/>
                  </a:lnTo>
                  <a:lnTo>
                    <a:pt x="5047488" y="0"/>
                  </a:lnTo>
                  <a:close/>
                </a:path>
              </a:pathLst>
            </a:custGeom>
            <a:solidFill>
              <a:srgbClr val="F9FAFB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9" name="Google Shape;459;p24"/>
            <p:cNvSpPr/>
            <p:nvPr/>
          </p:nvSpPr>
          <p:spPr>
            <a:xfrm>
              <a:off x="6126479" y="1737361"/>
              <a:ext cx="5120640" cy="3108960"/>
            </a:xfrm>
            <a:custGeom>
              <a:rect b="b" l="l" r="r" t="t"/>
              <a:pathLst>
                <a:path extrusionOk="0" h="3108960" w="5120640">
                  <a:moveTo>
                    <a:pt x="0" y="73151"/>
                  </a:moveTo>
                  <a:lnTo>
                    <a:pt x="5748" y="44678"/>
                  </a:lnTo>
                  <a:lnTo>
                    <a:pt x="21426" y="21426"/>
                  </a:lnTo>
                  <a:lnTo>
                    <a:pt x="44678" y="5748"/>
                  </a:lnTo>
                  <a:lnTo>
                    <a:pt x="73152" y="0"/>
                  </a:lnTo>
                  <a:lnTo>
                    <a:pt x="5047488" y="0"/>
                  </a:lnTo>
                  <a:lnTo>
                    <a:pt x="5075961" y="5748"/>
                  </a:lnTo>
                  <a:lnTo>
                    <a:pt x="5099213" y="21426"/>
                  </a:lnTo>
                  <a:lnTo>
                    <a:pt x="5114891" y="44678"/>
                  </a:lnTo>
                  <a:lnTo>
                    <a:pt x="5120640" y="73151"/>
                  </a:lnTo>
                  <a:lnTo>
                    <a:pt x="5120640" y="3035808"/>
                  </a:lnTo>
                  <a:lnTo>
                    <a:pt x="5114891" y="3064281"/>
                  </a:lnTo>
                  <a:lnTo>
                    <a:pt x="5099213" y="3087533"/>
                  </a:lnTo>
                  <a:lnTo>
                    <a:pt x="5075961" y="3103211"/>
                  </a:lnTo>
                  <a:lnTo>
                    <a:pt x="5047488" y="3108960"/>
                  </a:lnTo>
                  <a:lnTo>
                    <a:pt x="73152" y="3108960"/>
                  </a:lnTo>
                  <a:lnTo>
                    <a:pt x="44678" y="3103211"/>
                  </a:lnTo>
                  <a:lnTo>
                    <a:pt x="21426" y="3087533"/>
                  </a:lnTo>
                  <a:lnTo>
                    <a:pt x="5748" y="3064281"/>
                  </a:lnTo>
                  <a:lnTo>
                    <a:pt x="0" y="3035808"/>
                  </a:lnTo>
                  <a:lnTo>
                    <a:pt x="0" y="73151"/>
                  </a:lnTo>
                  <a:close/>
                </a:path>
              </a:pathLst>
            </a:custGeom>
            <a:noFill/>
            <a:ln cap="flat" cmpd="sng" w="12700">
              <a:solidFill>
                <a:srgbClr val="D9E1E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60" name="Google Shape;460;p24"/>
            <p:cNvSpPr/>
            <p:nvPr/>
          </p:nvSpPr>
          <p:spPr>
            <a:xfrm>
              <a:off x="6126479" y="1737360"/>
              <a:ext cx="5120640" cy="201295"/>
            </a:xfrm>
            <a:custGeom>
              <a:rect b="b" l="l" r="r" t="t"/>
              <a:pathLst>
                <a:path extrusionOk="0" h="201294" w="5120640">
                  <a:moveTo>
                    <a:pt x="5120639" y="0"/>
                  </a:moveTo>
                  <a:lnTo>
                    <a:pt x="0" y="0"/>
                  </a:lnTo>
                  <a:lnTo>
                    <a:pt x="0" y="201167"/>
                  </a:lnTo>
                  <a:lnTo>
                    <a:pt x="5120639" y="201167"/>
                  </a:lnTo>
                  <a:lnTo>
                    <a:pt x="5120639" y="0"/>
                  </a:lnTo>
                  <a:close/>
                </a:path>
              </a:pathLst>
            </a:custGeom>
            <a:solidFill>
              <a:srgbClr val="2D6E94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61" name="Google Shape;461;p24"/>
            <p:cNvSpPr/>
            <p:nvPr/>
          </p:nvSpPr>
          <p:spPr>
            <a:xfrm>
              <a:off x="6126479" y="1737360"/>
              <a:ext cx="5120640" cy="201295"/>
            </a:xfrm>
            <a:custGeom>
              <a:rect b="b" l="l" r="r" t="t"/>
              <a:pathLst>
                <a:path extrusionOk="0" h="201294" w="5120640">
                  <a:moveTo>
                    <a:pt x="0" y="0"/>
                  </a:moveTo>
                  <a:lnTo>
                    <a:pt x="5120639" y="0"/>
                  </a:lnTo>
                  <a:lnTo>
                    <a:pt x="5120639" y="201167"/>
                  </a:lnTo>
                  <a:lnTo>
                    <a:pt x="0" y="201167"/>
                  </a:lnTo>
                  <a:lnTo>
                    <a:pt x="0" y="0"/>
                  </a:lnTo>
                  <a:close/>
                </a:path>
              </a:pathLst>
            </a:custGeom>
            <a:noFill/>
            <a:ln cap="flat" cmpd="sng" w="12700">
              <a:solidFill>
                <a:srgbClr val="2D6E9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62" name="Google Shape;462;p24"/>
          <p:cNvSpPr txBox="1"/>
          <p:nvPr/>
        </p:nvSpPr>
        <p:spPr>
          <a:xfrm>
            <a:off x="6369811" y="1971548"/>
            <a:ext cx="4605020" cy="264541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rgbClr val="1F2937"/>
                </a:solidFill>
                <a:latin typeface="Calibri"/>
                <a:ea typeface="Calibri"/>
                <a:cs typeface="Calibri"/>
                <a:sym typeface="Calibri"/>
              </a:rPr>
              <a:t>Before sharing code or a model, ask:</a:t>
            </a:r>
            <a:endParaRPr sz="1600"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marR="3114040" rtl="0" algn="l">
              <a:lnSpc>
                <a:spcPct val="100000"/>
              </a:lnSpc>
              <a:spcBef>
                <a:spcPts val="1430"/>
              </a:spcBef>
              <a:spcAft>
                <a:spcPts val="0"/>
              </a:spcAft>
              <a:buNone/>
            </a:pPr>
            <a:r>
              <a:rPr lang="en-US" sz="1800">
                <a:latin typeface="Calibri"/>
                <a:ea typeface="Calibri"/>
                <a:cs typeface="Calibri"/>
                <a:sym typeface="Calibri"/>
              </a:rPr>
              <a:t>Is it versioned? Is it licensed?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latin typeface="Calibri"/>
                <a:ea typeface="Calibri"/>
                <a:cs typeface="Calibri"/>
                <a:sym typeface="Calibri"/>
              </a:rPr>
              <a:t>Is it documented?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latin typeface="Calibri"/>
                <a:ea typeface="Calibri"/>
                <a:cs typeface="Calibri"/>
                <a:sym typeface="Calibri"/>
              </a:rPr>
              <a:t>Is it runnable or at least understandable?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marR="508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latin typeface="Calibri"/>
                <a:ea typeface="Calibri"/>
                <a:cs typeface="Calibri"/>
                <a:sym typeface="Calibri"/>
              </a:rPr>
              <a:t>Have sensitive files, credentials, and restricted data been excluded?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marR="156146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latin typeface="Calibri"/>
                <a:ea typeface="Calibri"/>
                <a:cs typeface="Calibri"/>
                <a:sym typeface="Calibri"/>
              </a:rPr>
              <a:t>Is there a stable citation point? Are the limitations clear?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3" name="Google Shape;463;p24"/>
          <p:cNvSpPr txBox="1"/>
          <p:nvPr/>
        </p:nvSpPr>
        <p:spPr>
          <a:xfrm>
            <a:off x="11783059" y="6378955"/>
            <a:ext cx="86995" cy="299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rgbClr val="797979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 sz="900"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rgbClr val="797979"/>
                </a:solidFill>
                <a:latin typeface="Calibri"/>
                <a:ea typeface="Calibri"/>
                <a:cs typeface="Calibri"/>
                <a:sym typeface="Calibri"/>
              </a:rPr>
              <a:t>6</a:t>
            </a:r>
            <a:endParaRPr sz="9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4" name="Google Shape;464;p24"/>
          <p:cNvSpPr txBox="1"/>
          <p:nvPr/>
        </p:nvSpPr>
        <p:spPr>
          <a:xfrm>
            <a:off x="901700" y="5722356"/>
            <a:ext cx="8737600" cy="299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latin typeface="Calibri"/>
                <a:ea typeface="Calibri"/>
                <a:cs typeface="Calibri"/>
                <a:sym typeface="Calibri"/>
              </a:rPr>
              <a:t>This is essentially a simplified version of what is called a ‘model card’ in machine learning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468" name="Shape 4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descr="$PPTXTitle" id="469" name="Google Shape;469;p25"/>
          <p:cNvSpPr txBox="1"/>
          <p:nvPr>
            <p:ph type="title"/>
          </p:nvPr>
        </p:nvSpPr>
        <p:spPr>
          <a:xfrm>
            <a:off x="581659" y="324103"/>
            <a:ext cx="7640955" cy="48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>
                <a:solidFill>
                  <a:srgbClr val="102239"/>
                </a:solidFill>
              </a:rPr>
              <a:t>Hands-on 3: Example Model Documentation</a:t>
            </a:r>
            <a:endParaRPr sz="3000"/>
          </a:p>
        </p:txBody>
      </p:sp>
      <p:sp>
        <p:nvSpPr>
          <p:cNvPr id="470" name="Google Shape;470;p25"/>
          <p:cNvSpPr txBox="1"/>
          <p:nvPr/>
        </p:nvSpPr>
        <p:spPr>
          <a:xfrm>
            <a:off x="627380" y="932179"/>
            <a:ext cx="3921760" cy="2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>
                <a:solidFill>
                  <a:srgbClr val="5B6978"/>
                </a:solidFill>
                <a:latin typeface="Calibri"/>
                <a:ea typeface="Calibri"/>
                <a:cs typeface="Calibri"/>
                <a:sym typeface="Calibri"/>
              </a:rPr>
              <a:t>Fictional model: Coffee Consumption Classifier</a:t>
            </a:r>
            <a:endParaRPr sz="1500"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71" name="Google Shape;471;p25"/>
          <p:cNvGrpSpPr/>
          <p:nvPr/>
        </p:nvGrpSpPr>
        <p:grpSpPr>
          <a:xfrm>
            <a:off x="594359" y="1325883"/>
            <a:ext cx="3676015" cy="988060"/>
            <a:chOff x="594359" y="1325883"/>
            <a:chExt cx="3676015" cy="988060"/>
          </a:xfrm>
        </p:grpSpPr>
        <p:sp>
          <p:nvSpPr>
            <p:cNvPr id="472" name="Google Shape;472;p25"/>
            <p:cNvSpPr/>
            <p:nvPr/>
          </p:nvSpPr>
          <p:spPr>
            <a:xfrm>
              <a:off x="594359" y="1325883"/>
              <a:ext cx="3676015" cy="988060"/>
            </a:xfrm>
            <a:custGeom>
              <a:rect b="b" l="l" r="r" t="t"/>
              <a:pathLst>
                <a:path extrusionOk="0" h="988060" w="3676015">
                  <a:moveTo>
                    <a:pt x="3511296" y="0"/>
                  </a:moveTo>
                  <a:lnTo>
                    <a:pt x="164592" y="0"/>
                  </a:lnTo>
                  <a:lnTo>
                    <a:pt x="120835" y="5879"/>
                  </a:lnTo>
                  <a:lnTo>
                    <a:pt x="81517" y="22470"/>
                  </a:lnTo>
                  <a:lnTo>
                    <a:pt x="48206" y="48206"/>
                  </a:lnTo>
                  <a:lnTo>
                    <a:pt x="22470" y="81517"/>
                  </a:lnTo>
                  <a:lnTo>
                    <a:pt x="5879" y="120835"/>
                  </a:lnTo>
                  <a:lnTo>
                    <a:pt x="0" y="164591"/>
                  </a:lnTo>
                  <a:lnTo>
                    <a:pt x="0" y="822947"/>
                  </a:lnTo>
                  <a:lnTo>
                    <a:pt x="5879" y="866705"/>
                  </a:lnTo>
                  <a:lnTo>
                    <a:pt x="22470" y="906025"/>
                  </a:lnTo>
                  <a:lnTo>
                    <a:pt x="48206" y="939339"/>
                  </a:lnTo>
                  <a:lnTo>
                    <a:pt x="81517" y="965078"/>
                  </a:lnTo>
                  <a:lnTo>
                    <a:pt x="120835" y="981672"/>
                  </a:lnTo>
                  <a:lnTo>
                    <a:pt x="164592" y="987551"/>
                  </a:lnTo>
                  <a:lnTo>
                    <a:pt x="3511296" y="987551"/>
                  </a:lnTo>
                  <a:lnTo>
                    <a:pt x="3555048" y="981672"/>
                  </a:lnTo>
                  <a:lnTo>
                    <a:pt x="3594365" y="965078"/>
                  </a:lnTo>
                  <a:lnTo>
                    <a:pt x="3627677" y="939339"/>
                  </a:lnTo>
                  <a:lnTo>
                    <a:pt x="3653414" y="906025"/>
                  </a:lnTo>
                  <a:lnTo>
                    <a:pt x="3670008" y="866705"/>
                  </a:lnTo>
                  <a:lnTo>
                    <a:pt x="3675888" y="822947"/>
                  </a:lnTo>
                  <a:lnTo>
                    <a:pt x="3675888" y="164591"/>
                  </a:lnTo>
                  <a:lnTo>
                    <a:pt x="3670008" y="120835"/>
                  </a:lnTo>
                  <a:lnTo>
                    <a:pt x="3653414" y="81517"/>
                  </a:lnTo>
                  <a:lnTo>
                    <a:pt x="3627677" y="48206"/>
                  </a:lnTo>
                  <a:lnTo>
                    <a:pt x="3594365" y="22470"/>
                  </a:lnTo>
                  <a:lnTo>
                    <a:pt x="3555048" y="5879"/>
                  </a:lnTo>
                  <a:lnTo>
                    <a:pt x="3511296" y="0"/>
                  </a:lnTo>
                  <a:close/>
                </a:path>
              </a:pathLst>
            </a:custGeom>
            <a:solidFill>
              <a:srgbClr val="E9F3FF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73" name="Google Shape;473;p25"/>
            <p:cNvSpPr/>
            <p:nvPr/>
          </p:nvSpPr>
          <p:spPr>
            <a:xfrm>
              <a:off x="594359" y="1325883"/>
              <a:ext cx="3676015" cy="988060"/>
            </a:xfrm>
            <a:custGeom>
              <a:rect b="b" l="l" r="r" t="t"/>
              <a:pathLst>
                <a:path extrusionOk="0" h="988060" w="3676015">
                  <a:moveTo>
                    <a:pt x="0" y="164591"/>
                  </a:moveTo>
                  <a:lnTo>
                    <a:pt x="5879" y="120835"/>
                  </a:lnTo>
                  <a:lnTo>
                    <a:pt x="22470" y="81517"/>
                  </a:lnTo>
                  <a:lnTo>
                    <a:pt x="48206" y="48206"/>
                  </a:lnTo>
                  <a:lnTo>
                    <a:pt x="81517" y="22470"/>
                  </a:lnTo>
                  <a:lnTo>
                    <a:pt x="120835" y="5879"/>
                  </a:lnTo>
                  <a:lnTo>
                    <a:pt x="164592" y="0"/>
                  </a:lnTo>
                  <a:lnTo>
                    <a:pt x="3511296" y="0"/>
                  </a:lnTo>
                  <a:lnTo>
                    <a:pt x="3555048" y="5879"/>
                  </a:lnTo>
                  <a:lnTo>
                    <a:pt x="3594365" y="22470"/>
                  </a:lnTo>
                  <a:lnTo>
                    <a:pt x="3627677" y="48206"/>
                  </a:lnTo>
                  <a:lnTo>
                    <a:pt x="3653414" y="81517"/>
                  </a:lnTo>
                  <a:lnTo>
                    <a:pt x="3670008" y="120835"/>
                  </a:lnTo>
                  <a:lnTo>
                    <a:pt x="3675888" y="164591"/>
                  </a:lnTo>
                  <a:lnTo>
                    <a:pt x="3675888" y="822947"/>
                  </a:lnTo>
                  <a:lnTo>
                    <a:pt x="3670008" y="866705"/>
                  </a:lnTo>
                  <a:lnTo>
                    <a:pt x="3653414" y="906025"/>
                  </a:lnTo>
                  <a:lnTo>
                    <a:pt x="3627677" y="939339"/>
                  </a:lnTo>
                  <a:lnTo>
                    <a:pt x="3594365" y="965078"/>
                  </a:lnTo>
                  <a:lnTo>
                    <a:pt x="3555048" y="981672"/>
                  </a:lnTo>
                  <a:lnTo>
                    <a:pt x="3511296" y="987551"/>
                  </a:lnTo>
                  <a:lnTo>
                    <a:pt x="164592" y="987551"/>
                  </a:lnTo>
                  <a:lnTo>
                    <a:pt x="120835" y="981672"/>
                  </a:lnTo>
                  <a:lnTo>
                    <a:pt x="81517" y="965078"/>
                  </a:lnTo>
                  <a:lnTo>
                    <a:pt x="48206" y="939339"/>
                  </a:lnTo>
                  <a:lnTo>
                    <a:pt x="22470" y="906025"/>
                  </a:lnTo>
                  <a:lnTo>
                    <a:pt x="5879" y="866705"/>
                  </a:lnTo>
                  <a:lnTo>
                    <a:pt x="0" y="822947"/>
                  </a:lnTo>
                  <a:lnTo>
                    <a:pt x="0" y="164591"/>
                  </a:lnTo>
                  <a:close/>
                </a:path>
              </a:pathLst>
            </a:custGeom>
            <a:noFill/>
            <a:ln cap="flat" cmpd="sng" w="12700">
              <a:solidFill>
                <a:srgbClr val="D2DCE6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74" name="Google Shape;474;p25"/>
            <p:cNvSpPr/>
            <p:nvPr/>
          </p:nvSpPr>
          <p:spPr>
            <a:xfrm>
              <a:off x="758951" y="1490471"/>
              <a:ext cx="311150" cy="311150"/>
            </a:xfrm>
            <a:custGeom>
              <a:rect b="b" l="l" r="r" t="t"/>
              <a:pathLst>
                <a:path extrusionOk="0" h="311150" w="311150">
                  <a:moveTo>
                    <a:pt x="155448" y="0"/>
                  </a:moveTo>
                  <a:lnTo>
                    <a:pt x="106314" y="7924"/>
                  </a:lnTo>
                  <a:lnTo>
                    <a:pt x="63642" y="29992"/>
                  </a:lnTo>
                  <a:lnTo>
                    <a:pt x="29992" y="63642"/>
                  </a:lnTo>
                  <a:lnTo>
                    <a:pt x="7924" y="106314"/>
                  </a:lnTo>
                  <a:lnTo>
                    <a:pt x="0" y="155448"/>
                  </a:lnTo>
                  <a:lnTo>
                    <a:pt x="7924" y="204581"/>
                  </a:lnTo>
                  <a:lnTo>
                    <a:pt x="29992" y="247253"/>
                  </a:lnTo>
                  <a:lnTo>
                    <a:pt x="63642" y="280903"/>
                  </a:lnTo>
                  <a:lnTo>
                    <a:pt x="106314" y="302971"/>
                  </a:lnTo>
                  <a:lnTo>
                    <a:pt x="155448" y="310896"/>
                  </a:lnTo>
                  <a:lnTo>
                    <a:pt x="204581" y="302971"/>
                  </a:lnTo>
                  <a:lnTo>
                    <a:pt x="247253" y="280903"/>
                  </a:lnTo>
                  <a:lnTo>
                    <a:pt x="280903" y="247253"/>
                  </a:lnTo>
                  <a:lnTo>
                    <a:pt x="302971" y="204581"/>
                  </a:lnTo>
                  <a:lnTo>
                    <a:pt x="310896" y="155448"/>
                  </a:lnTo>
                  <a:lnTo>
                    <a:pt x="302971" y="106314"/>
                  </a:lnTo>
                  <a:lnTo>
                    <a:pt x="280903" y="63642"/>
                  </a:lnTo>
                  <a:lnTo>
                    <a:pt x="247253" y="29992"/>
                  </a:lnTo>
                  <a:lnTo>
                    <a:pt x="204581" y="7924"/>
                  </a:lnTo>
                  <a:lnTo>
                    <a:pt x="155448" y="0"/>
                  </a:lnTo>
                  <a:close/>
                </a:path>
              </a:pathLst>
            </a:custGeom>
            <a:solidFill>
              <a:srgbClr val="1556A3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75" name="Google Shape;475;p25"/>
          <p:cNvSpPr txBox="1"/>
          <p:nvPr/>
        </p:nvSpPr>
        <p:spPr>
          <a:xfrm>
            <a:off x="861218" y="1529588"/>
            <a:ext cx="107314" cy="20827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6" name="Google Shape;476;p25"/>
          <p:cNvSpPr txBox="1"/>
          <p:nvPr/>
        </p:nvSpPr>
        <p:spPr>
          <a:xfrm>
            <a:off x="1240027" y="1392926"/>
            <a:ext cx="2698115" cy="57213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819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500">
                <a:solidFill>
                  <a:srgbClr val="1556A3"/>
                </a:solidFill>
                <a:latin typeface="Calibri"/>
                <a:ea typeface="Calibri"/>
                <a:cs typeface="Calibri"/>
                <a:sym typeface="Calibri"/>
              </a:rPr>
              <a:t>Version</a:t>
            </a:r>
            <a:endParaRPr sz="1500"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rtl="0" algn="l">
              <a:lnSpc>
                <a:spcPct val="100000"/>
              </a:lnSpc>
              <a:spcBef>
                <a:spcPts val="455"/>
              </a:spcBef>
              <a:spcAft>
                <a:spcPts val="0"/>
              </a:spcAft>
              <a:buNone/>
            </a:pPr>
            <a:r>
              <a:rPr lang="en-US" sz="1250">
                <a:solidFill>
                  <a:srgbClr val="181F2B"/>
                </a:solidFill>
                <a:latin typeface="Calibri"/>
                <a:ea typeface="Calibri"/>
                <a:cs typeface="Calibri"/>
                <a:sym typeface="Calibri"/>
              </a:rPr>
              <a:t>v1.0 — the documented model release.</a:t>
            </a:r>
            <a:endParaRPr sz="1250"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77" name="Google Shape;477;p25"/>
          <p:cNvGrpSpPr/>
          <p:nvPr/>
        </p:nvGrpSpPr>
        <p:grpSpPr>
          <a:xfrm>
            <a:off x="4581144" y="1325883"/>
            <a:ext cx="3676015" cy="988060"/>
            <a:chOff x="4581144" y="1325883"/>
            <a:chExt cx="3676015" cy="988060"/>
          </a:xfrm>
        </p:grpSpPr>
        <p:sp>
          <p:nvSpPr>
            <p:cNvPr id="478" name="Google Shape;478;p25"/>
            <p:cNvSpPr/>
            <p:nvPr/>
          </p:nvSpPr>
          <p:spPr>
            <a:xfrm>
              <a:off x="4581144" y="1325883"/>
              <a:ext cx="3676015" cy="988060"/>
            </a:xfrm>
            <a:custGeom>
              <a:rect b="b" l="l" r="r" t="t"/>
              <a:pathLst>
                <a:path extrusionOk="0" h="988060" w="3676015">
                  <a:moveTo>
                    <a:pt x="3511296" y="0"/>
                  </a:moveTo>
                  <a:lnTo>
                    <a:pt x="164592" y="0"/>
                  </a:lnTo>
                  <a:lnTo>
                    <a:pt x="120835" y="5879"/>
                  </a:lnTo>
                  <a:lnTo>
                    <a:pt x="81517" y="22470"/>
                  </a:lnTo>
                  <a:lnTo>
                    <a:pt x="48206" y="48206"/>
                  </a:lnTo>
                  <a:lnTo>
                    <a:pt x="22470" y="81517"/>
                  </a:lnTo>
                  <a:lnTo>
                    <a:pt x="5879" y="120835"/>
                  </a:lnTo>
                  <a:lnTo>
                    <a:pt x="0" y="164591"/>
                  </a:lnTo>
                  <a:lnTo>
                    <a:pt x="0" y="822947"/>
                  </a:lnTo>
                  <a:lnTo>
                    <a:pt x="5879" y="866705"/>
                  </a:lnTo>
                  <a:lnTo>
                    <a:pt x="22470" y="906025"/>
                  </a:lnTo>
                  <a:lnTo>
                    <a:pt x="48206" y="939339"/>
                  </a:lnTo>
                  <a:lnTo>
                    <a:pt x="81517" y="965078"/>
                  </a:lnTo>
                  <a:lnTo>
                    <a:pt x="120835" y="981672"/>
                  </a:lnTo>
                  <a:lnTo>
                    <a:pt x="164592" y="987551"/>
                  </a:lnTo>
                  <a:lnTo>
                    <a:pt x="3511296" y="987551"/>
                  </a:lnTo>
                  <a:lnTo>
                    <a:pt x="3555048" y="981672"/>
                  </a:lnTo>
                  <a:lnTo>
                    <a:pt x="3594365" y="965078"/>
                  </a:lnTo>
                  <a:lnTo>
                    <a:pt x="3627677" y="939339"/>
                  </a:lnTo>
                  <a:lnTo>
                    <a:pt x="3653414" y="906025"/>
                  </a:lnTo>
                  <a:lnTo>
                    <a:pt x="3670008" y="866705"/>
                  </a:lnTo>
                  <a:lnTo>
                    <a:pt x="3675888" y="822947"/>
                  </a:lnTo>
                  <a:lnTo>
                    <a:pt x="3675888" y="164591"/>
                  </a:lnTo>
                  <a:lnTo>
                    <a:pt x="3670008" y="120835"/>
                  </a:lnTo>
                  <a:lnTo>
                    <a:pt x="3653414" y="81517"/>
                  </a:lnTo>
                  <a:lnTo>
                    <a:pt x="3627677" y="48206"/>
                  </a:lnTo>
                  <a:lnTo>
                    <a:pt x="3594365" y="22470"/>
                  </a:lnTo>
                  <a:lnTo>
                    <a:pt x="3555048" y="5879"/>
                  </a:lnTo>
                  <a:lnTo>
                    <a:pt x="3511296" y="0"/>
                  </a:lnTo>
                  <a:close/>
                </a:path>
              </a:pathLst>
            </a:custGeom>
            <a:solidFill>
              <a:srgbClr val="E8F6E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79" name="Google Shape;479;p25"/>
            <p:cNvSpPr/>
            <p:nvPr/>
          </p:nvSpPr>
          <p:spPr>
            <a:xfrm>
              <a:off x="4581144" y="1325883"/>
              <a:ext cx="3676015" cy="988060"/>
            </a:xfrm>
            <a:custGeom>
              <a:rect b="b" l="l" r="r" t="t"/>
              <a:pathLst>
                <a:path extrusionOk="0" h="988060" w="3676015">
                  <a:moveTo>
                    <a:pt x="0" y="164591"/>
                  </a:moveTo>
                  <a:lnTo>
                    <a:pt x="5879" y="120835"/>
                  </a:lnTo>
                  <a:lnTo>
                    <a:pt x="22470" y="81517"/>
                  </a:lnTo>
                  <a:lnTo>
                    <a:pt x="48206" y="48206"/>
                  </a:lnTo>
                  <a:lnTo>
                    <a:pt x="81517" y="22470"/>
                  </a:lnTo>
                  <a:lnTo>
                    <a:pt x="120835" y="5879"/>
                  </a:lnTo>
                  <a:lnTo>
                    <a:pt x="164592" y="0"/>
                  </a:lnTo>
                  <a:lnTo>
                    <a:pt x="3511296" y="0"/>
                  </a:lnTo>
                  <a:lnTo>
                    <a:pt x="3555048" y="5879"/>
                  </a:lnTo>
                  <a:lnTo>
                    <a:pt x="3594365" y="22470"/>
                  </a:lnTo>
                  <a:lnTo>
                    <a:pt x="3627677" y="48206"/>
                  </a:lnTo>
                  <a:lnTo>
                    <a:pt x="3653414" y="81517"/>
                  </a:lnTo>
                  <a:lnTo>
                    <a:pt x="3670008" y="120835"/>
                  </a:lnTo>
                  <a:lnTo>
                    <a:pt x="3675888" y="164591"/>
                  </a:lnTo>
                  <a:lnTo>
                    <a:pt x="3675888" y="822947"/>
                  </a:lnTo>
                  <a:lnTo>
                    <a:pt x="3670008" y="866705"/>
                  </a:lnTo>
                  <a:lnTo>
                    <a:pt x="3653414" y="906025"/>
                  </a:lnTo>
                  <a:lnTo>
                    <a:pt x="3627677" y="939339"/>
                  </a:lnTo>
                  <a:lnTo>
                    <a:pt x="3594365" y="965078"/>
                  </a:lnTo>
                  <a:lnTo>
                    <a:pt x="3555048" y="981672"/>
                  </a:lnTo>
                  <a:lnTo>
                    <a:pt x="3511296" y="987551"/>
                  </a:lnTo>
                  <a:lnTo>
                    <a:pt x="164592" y="987551"/>
                  </a:lnTo>
                  <a:lnTo>
                    <a:pt x="120835" y="981672"/>
                  </a:lnTo>
                  <a:lnTo>
                    <a:pt x="81517" y="965078"/>
                  </a:lnTo>
                  <a:lnTo>
                    <a:pt x="48206" y="939339"/>
                  </a:lnTo>
                  <a:lnTo>
                    <a:pt x="22470" y="906025"/>
                  </a:lnTo>
                  <a:lnTo>
                    <a:pt x="5879" y="866705"/>
                  </a:lnTo>
                  <a:lnTo>
                    <a:pt x="0" y="822947"/>
                  </a:lnTo>
                  <a:lnTo>
                    <a:pt x="0" y="164591"/>
                  </a:lnTo>
                  <a:close/>
                </a:path>
              </a:pathLst>
            </a:custGeom>
            <a:noFill/>
            <a:ln cap="flat" cmpd="sng" w="12700">
              <a:solidFill>
                <a:srgbClr val="D2DCE6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80" name="Google Shape;480;p25"/>
            <p:cNvSpPr/>
            <p:nvPr/>
          </p:nvSpPr>
          <p:spPr>
            <a:xfrm>
              <a:off x="4745736" y="1490471"/>
              <a:ext cx="311150" cy="311150"/>
            </a:xfrm>
            <a:custGeom>
              <a:rect b="b" l="l" r="r" t="t"/>
              <a:pathLst>
                <a:path extrusionOk="0" h="311150" w="311150">
                  <a:moveTo>
                    <a:pt x="155448" y="0"/>
                  </a:moveTo>
                  <a:lnTo>
                    <a:pt x="106314" y="7924"/>
                  </a:lnTo>
                  <a:lnTo>
                    <a:pt x="63642" y="29992"/>
                  </a:lnTo>
                  <a:lnTo>
                    <a:pt x="29992" y="63642"/>
                  </a:lnTo>
                  <a:lnTo>
                    <a:pt x="7924" y="106314"/>
                  </a:lnTo>
                  <a:lnTo>
                    <a:pt x="0" y="155448"/>
                  </a:lnTo>
                  <a:lnTo>
                    <a:pt x="7924" y="204581"/>
                  </a:lnTo>
                  <a:lnTo>
                    <a:pt x="29992" y="247253"/>
                  </a:lnTo>
                  <a:lnTo>
                    <a:pt x="63642" y="280903"/>
                  </a:lnTo>
                  <a:lnTo>
                    <a:pt x="106314" y="302971"/>
                  </a:lnTo>
                  <a:lnTo>
                    <a:pt x="155448" y="310896"/>
                  </a:lnTo>
                  <a:lnTo>
                    <a:pt x="204581" y="302971"/>
                  </a:lnTo>
                  <a:lnTo>
                    <a:pt x="247253" y="280903"/>
                  </a:lnTo>
                  <a:lnTo>
                    <a:pt x="280903" y="247253"/>
                  </a:lnTo>
                  <a:lnTo>
                    <a:pt x="302971" y="204581"/>
                  </a:lnTo>
                  <a:lnTo>
                    <a:pt x="310896" y="155448"/>
                  </a:lnTo>
                  <a:lnTo>
                    <a:pt x="302971" y="106314"/>
                  </a:lnTo>
                  <a:lnTo>
                    <a:pt x="280903" y="63642"/>
                  </a:lnTo>
                  <a:lnTo>
                    <a:pt x="247253" y="29992"/>
                  </a:lnTo>
                  <a:lnTo>
                    <a:pt x="204581" y="7924"/>
                  </a:lnTo>
                  <a:lnTo>
                    <a:pt x="155448" y="0"/>
                  </a:lnTo>
                  <a:close/>
                </a:path>
              </a:pathLst>
            </a:custGeom>
            <a:solidFill>
              <a:srgbClr val="247C47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81" name="Google Shape;481;p25"/>
          <p:cNvSpPr txBox="1"/>
          <p:nvPr/>
        </p:nvSpPr>
        <p:spPr>
          <a:xfrm>
            <a:off x="4848002" y="1529588"/>
            <a:ext cx="107314" cy="20827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2" name="Google Shape;482;p25"/>
          <p:cNvSpPr txBox="1"/>
          <p:nvPr/>
        </p:nvSpPr>
        <p:spPr>
          <a:xfrm>
            <a:off x="5226811" y="1392926"/>
            <a:ext cx="2383155" cy="7715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819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500">
                <a:solidFill>
                  <a:srgbClr val="247C47"/>
                </a:solidFill>
                <a:latin typeface="Calibri"/>
                <a:ea typeface="Calibri"/>
                <a:cs typeface="Calibri"/>
                <a:sym typeface="Calibri"/>
              </a:rPr>
              <a:t>Purpose</a:t>
            </a:r>
            <a:endParaRPr sz="1500"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marR="5080" rtl="0" algn="l">
              <a:lnSpc>
                <a:spcPct val="104800"/>
              </a:lnSpc>
              <a:spcBef>
                <a:spcPts val="385"/>
              </a:spcBef>
              <a:spcAft>
                <a:spcPts val="0"/>
              </a:spcAft>
              <a:buNone/>
            </a:pPr>
            <a:r>
              <a:rPr lang="en-US" sz="1250">
                <a:solidFill>
                  <a:srgbClr val="181F2B"/>
                </a:solidFill>
                <a:latin typeface="Calibri"/>
                <a:ea typeface="Calibri"/>
                <a:cs typeface="Calibri"/>
                <a:sym typeface="Calibri"/>
              </a:rPr>
              <a:t>Predict high vs low coffee use from survey answers.</a:t>
            </a:r>
            <a:endParaRPr sz="1250"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83" name="Google Shape;483;p25"/>
          <p:cNvGrpSpPr/>
          <p:nvPr/>
        </p:nvGrpSpPr>
        <p:grpSpPr>
          <a:xfrm>
            <a:off x="8567928" y="1325883"/>
            <a:ext cx="3624579" cy="988060"/>
            <a:chOff x="8567928" y="1325883"/>
            <a:chExt cx="3624579" cy="988060"/>
          </a:xfrm>
        </p:grpSpPr>
        <p:sp>
          <p:nvSpPr>
            <p:cNvPr id="484" name="Google Shape;484;p25"/>
            <p:cNvSpPr/>
            <p:nvPr/>
          </p:nvSpPr>
          <p:spPr>
            <a:xfrm>
              <a:off x="8567928" y="1325883"/>
              <a:ext cx="3624579" cy="988060"/>
            </a:xfrm>
            <a:custGeom>
              <a:rect b="b" l="l" r="r" t="t"/>
              <a:pathLst>
                <a:path extrusionOk="0" h="988060" w="3624579">
                  <a:moveTo>
                    <a:pt x="3511296" y="0"/>
                  </a:moveTo>
                  <a:lnTo>
                    <a:pt x="164592" y="0"/>
                  </a:lnTo>
                  <a:lnTo>
                    <a:pt x="120835" y="5879"/>
                  </a:lnTo>
                  <a:lnTo>
                    <a:pt x="81517" y="22470"/>
                  </a:lnTo>
                  <a:lnTo>
                    <a:pt x="48206" y="48206"/>
                  </a:lnTo>
                  <a:lnTo>
                    <a:pt x="22470" y="81517"/>
                  </a:lnTo>
                  <a:lnTo>
                    <a:pt x="5879" y="120835"/>
                  </a:lnTo>
                  <a:lnTo>
                    <a:pt x="0" y="164591"/>
                  </a:lnTo>
                  <a:lnTo>
                    <a:pt x="0" y="822947"/>
                  </a:lnTo>
                  <a:lnTo>
                    <a:pt x="5879" y="866705"/>
                  </a:lnTo>
                  <a:lnTo>
                    <a:pt x="22470" y="906025"/>
                  </a:lnTo>
                  <a:lnTo>
                    <a:pt x="48206" y="939339"/>
                  </a:lnTo>
                  <a:lnTo>
                    <a:pt x="81517" y="965078"/>
                  </a:lnTo>
                  <a:lnTo>
                    <a:pt x="120835" y="981672"/>
                  </a:lnTo>
                  <a:lnTo>
                    <a:pt x="164592" y="987551"/>
                  </a:lnTo>
                  <a:lnTo>
                    <a:pt x="3511296" y="987551"/>
                  </a:lnTo>
                  <a:lnTo>
                    <a:pt x="3555048" y="981672"/>
                  </a:lnTo>
                  <a:lnTo>
                    <a:pt x="3594365" y="965078"/>
                  </a:lnTo>
                  <a:lnTo>
                    <a:pt x="3624072" y="942125"/>
                  </a:lnTo>
                  <a:lnTo>
                    <a:pt x="3624072" y="45420"/>
                  </a:lnTo>
                  <a:lnTo>
                    <a:pt x="3594365" y="22470"/>
                  </a:lnTo>
                  <a:lnTo>
                    <a:pt x="3555048" y="5879"/>
                  </a:lnTo>
                  <a:lnTo>
                    <a:pt x="3511296" y="0"/>
                  </a:lnTo>
                  <a:close/>
                </a:path>
              </a:pathLst>
            </a:custGeom>
            <a:solidFill>
              <a:srgbClr val="F4EEFF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85" name="Google Shape;485;p25"/>
            <p:cNvSpPr/>
            <p:nvPr/>
          </p:nvSpPr>
          <p:spPr>
            <a:xfrm>
              <a:off x="8567928" y="1325883"/>
              <a:ext cx="3624579" cy="988060"/>
            </a:xfrm>
            <a:custGeom>
              <a:rect b="b" l="l" r="r" t="t"/>
              <a:pathLst>
                <a:path extrusionOk="0" h="988060" w="3624579">
                  <a:moveTo>
                    <a:pt x="3624072" y="942125"/>
                  </a:moveTo>
                  <a:lnTo>
                    <a:pt x="3594365" y="965078"/>
                  </a:lnTo>
                  <a:lnTo>
                    <a:pt x="3555048" y="981672"/>
                  </a:lnTo>
                  <a:lnTo>
                    <a:pt x="3511296" y="987551"/>
                  </a:lnTo>
                  <a:lnTo>
                    <a:pt x="164592" y="987551"/>
                  </a:lnTo>
                  <a:lnTo>
                    <a:pt x="120835" y="981672"/>
                  </a:lnTo>
                  <a:lnTo>
                    <a:pt x="81517" y="965078"/>
                  </a:lnTo>
                  <a:lnTo>
                    <a:pt x="48206" y="939339"/>
                  </a:lnTo>
                  <a:lnTo>
                    <a:pt x="22470" y="906025"/>
                  </a:lnTo>
                  <a:lnTo>
                    <a:pt x="5879" y="866705"/>
                  </a:lnTo>
                  <a:lnTo>
                    <a:pt x="0" y="822947"/>
                  </a:lnTo>
                  <a:lnTo>
                    <a:pt x="0" y="164591"/>
                  </a:lnTo>
                  <a:lnTo>
                    <a:pt x="5879" y="120835"/>
                  </a:lnTo>
                  <a:lnTo>
                    <a:pt x="22470" y="81517"/>
                  </a:lnTo>
                  <a:lnTo>
                    <a:pt x="48206" y="48206"/>
                  </a:lnTo>
                  <a:lnTo>
                    <a:pt x="81517" y="22470"/>
                  </a:lnTo>
                  <a:lnTo>
                    <a:pt x="120835" y="5879"/>
                  </a:lnTo>
                  <a:lnTo>
                    <a:pt x="164592" y="0"/>
                  </a:lnTo>
                  <a:lnTo>
                    <a:pt x="3511296" y="0"/>
                  </a:lnTo>
                  <a:lnTo>
                    <a:pt x="3555048" y="5879"/>
                  </a:lnTo>
                  <a:lnTo>
                    <a:pt x="3594365" y="22470"/>
                  </a:lnTo>
                  <a:lnTo>
                    <a:pt x="3624072" y="45420"/>
                  </a:lnTo>
                </a:path>
              </a:pathLst>
            </a:custGeom>
            <a:noFill/>
            <a:ln cap="flat" cmpd="sng" w="12700">
              <a:solidFill>
                <a:srgbClr val="D2DCE6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86" name="Google Shape;486;p25"/>
            <p:cNvSpPr/>
            <p:nvPr/>
          </p:nvSpPr>
          <p:spPr>
            <a:xfrm>
              <a:off x="8732519" y="1490471"/>
              <a:ext cx="311150" cy="311150"/>
            </a:xfrm>
            <a:custGeom>
              <a:rect b="b" l="l" r="r" t="t"/>
              <a:pathLst>
                <a:path extrusionOk="0" h="311150" w="311150">
                  <a:moveTo>
                    <a:pt x="155448" y="0"/>
                  </a:moveTo>
                  <a:lnTo>
                    <a:pt x="106314" y="7924"/>
                  </a:lnTo>
                  <a:lnTo>
                    <a:pt x="63642" y="29992"/>
                  </a:lnTo>
                  <a:lnTo>
                    <a:pt x="29992" y="63642"/>
                  </a:lnTo>
                  <a:lnTo>
                    <a:pt x="7924" y="106314"/>
                  </a:lnTo>
                  <a:lnTo>
                    <a:pt x="0" y="155448"/>
                  </a:lnTo>
                  <a:lnTo>
                    <a:pt x="7924" y="204581"/>
                  </a:lnTo>
                  <a:lnTo>
                    <a:pt x="29992" y="247253"/>
                  </a:lnTo>
                  <a:lnTo>
                    <a:pt x="63642" y="280903"/>
                  </a:lnTo>
                  <a:lnTo>
                    <a:pt x="106314" y="302971"/>
                  </a:lnTo>
                  <a:lnTo>
                    <a:pt x="155448" y="310896"/>
                  </a:lnTo>
                  <a:lnTo>
                    <a:pt x="204581" y="302971"/>
                  </a:lnTo>
                  <a:lnTo>
                    <a:pt x="247253" y="280903"/>
                  </a:lnTo>
                  <a:lnTo>
                    <a:pt x="280903" y="247253"/>
                  </a:lnTo>
                  <a:lnTo>
                    <a:pt x="302971" y="204581"/>
                  </a:lnTo>
                  <a:lnTo>
                    <a:pt x="310896" y="155448"/>
                  </a:lnTo>
                  <a:lnTo>
                    <a:pt x="302971" y="106314"/>
                  </a:lnTo>
                  <a:lnTo>
                    <a:pt x="280903" y="63642"/>
                  </a:lnTo>
                  <a:lnTo>
                    <a:pt x="247253" y="29992"/>
                  </a:lnTo>
                  <a:lnTo>
                    <a:pt x="204581" y="7924"/>
                  </a:lnTo>
                  <a:lnTo>
                    <a:pt x="155448" y="0"/>
                  </a:lnTo>
                  <a:close/>
                </a:path>
              </a:pathLst>
            </a:custGeom>
            <a:solidFill>
              <a:srgbClr val="6949A4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87" name="Google Shape;487;p25"/>
          <p:cNvSpPr txBox="1"/>
          <p:nvPr/>
        </p:nvSpPr>
        <p:spPr>
          <a:xfrm>
            <a:off x="8834783" y="1529588"/>
            <a:ext cx="107314" cy="20827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8" name="Google Shape;488;p25"/>
          <p:cNvSpPr txBox="1"/>
          <p:nvPr/>
        </p:nvSpPr>
        <p:spPr>
          <a:xfrm>
            <a:off x="9213594" y="1392926"/>
            <a:ext cx="2755900" cy="7715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819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500">
                <a:solidFill>
                  <a:srgbClr val="6949A4"/>
                </a:solidFill>
                <a:latin typeface="Calibri"/>
                <a:ea typeface="Calibri"/>
                <a:cs typeface="Calibri"/>
                <a:sym typeface="Calibri"/>
              </a:rPr>
              <a:t>Intended use</a:t>
            </a:r>
            <a:endParaRPr sz="1500"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marR="5080" rtl="0" algn="l">
              <a:lnSpc>
                <a:spcPct val="104800"/>
              </a:lnSpc>
              <a:spcBef>
                <a:spcPts val="385"/>
              </a:spcBef>
              <a:spcAft>
                <a:spcPts val="0"/>
              </a:spcAft>
              <a:buNone/>
            </a:pPr>
            <a:r>
              <a:rPr lang="en-US" sz="1250">
                <a:solidFill>
                  <a:srgbClr val="181F2B"/>
                </a:solidFill>
                <a:latin typeface="Calibri"/>
                <a:ea typeface="Calibri"/>
                <a:cs typeface="Calibri"/>
                <a:sym typeface="Calibri"/>
              </a:rPr>
              <a:t>Teaching and research demonstration of a simple classifier.</a:t>
            </a:r>
            <a:endParaRPr sz="1250"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89" name="Google Shape;489;p25"/>
          <p:cNvGrpSpPr/>
          <p:nvPr/>
        </p:nvGrpSpPr>
        <p:grpSpPr>
          <a:xfrm>
            <a:off x="594359" y="2514603"/>
            <a:ext cx="3676015" cy="988060"/>
            <a:chOff x="594359" y="2514603"/>
            <a:chExt cx="3676015" cy="988060"/>
          </a:xfrm>
        </p:grpSpPr>
        <p:sp>
          <p:nvSpPr>
            <p:cNvPr id="490" name="Google Shape;490;p25"/>
            <p:cNvSpPr/>
            <p:nvPr/>
          </p:nvSpPr>
          <p:spPr>
            <a:xfrm>
              <a:off x="594359" y="2514603"/>
              <a:ext cx="3676015" cy="988060"/>
            </a:xfrm>
            <a:custGeom>
              <a:rect b="b" l="l" r="r" t="t"/>
              <a:pathLst>
                <a:path extrusionOk="0" h="988060" w="3676015">
                  <a:moveTo>
                    <a:pt x="3511296" y="0"/>
                  </a:moveTo>
                  <a:lnTo>
                    <a:pt x="164592" y="0"/>
                  </a:lnTo>
                  <a:lnTo>
                    <a:pt x="120835" y="5879"/>
                  </a:lnTo>
                  <a:lnTo>
                    <a:pt x="81517" y="22470"/>
                  </a:lnTo>
                  <a:lnTo>
                    <a:pt x="48206" y="48206"/>
                  </a:lnTo>
                  <a:lnTo>
                    <a:pt x="22470" y="81517"/>
                  </a:lnTo>
                  <a:lnTo>
                    <a:pt x="5879" y="120835"/>
                  </a:lnTo>
                  <a:lnTo>
                    <a:pt x="0" y="164591"/>
                  </a:lnTo>
                  <a:lnTo>
                    <a:pt x="0" y="822947"/>
                  </a:lnTo>
                  <a:lnTo>
                    <a:pt x="5879" y="866705"/>
                  </a:lnTo>
                  <a:lnTo>
                    <a:pt x="22470" y="906025"/>
                  </a:lnTo>
                  <a:lnTo>
                    <a:pt x="48206" y="939339"/>
                  </a:lnTo>
                  <a:lnTo>
                    <a:pt x="81517" y="965078"/>
                  </a:lnTo>
                  <a:lnTo>
                    <a:pt x="120835" y="981672"/>
                  </a:lnTo>
                  <a:lnTo>
                    <a:pt x="164592" y="987551"/>
                  </a:lnTo>
                  <a:lnTo>
                    <a:pt x="3511296" y="987551"/>
                  </a:lnTo>
                  <a:lnTo>
                    <a:pt x="3555048" y="981672"/>
                  </a:lnTo>
                  <a:lnTo>
                    <a:pt x="3594365" y="965078"/>
                  </a:lnTo>
                  <a:lnTo>
                    <a:pt x="3627677" y="939339"/>
                  </a:lnTo>
                  <a:lnTo>
                    <a:pt x="3653414" y="906025"/>
                  </a:lnTo>
                  <a:lnTo>
                    <a:pt x="3670008" y="866705"/>
                  </a:lnTo>
                  <a:lnTo>
                    <a:pt x="3675888" y="822947"/>
                  </a:lnTo>
                  <a:lnTo>
                    <a:pt x="3675888" y="164591"/>
                  </a:lnTo>
                  <a:lnTo>
                    <a:pt x="3670008" y="120835"/>
                  </a:lnTo>
                  <a:lnTo>
                    <a:pt x="3653414" y="81517"/>
                  </a:lnTo>
                  <a:lnTo>
                    <a:pt x="3627677" y="48206"/>
                  </a:lnTo>
                  <a:lnTo>
                    <a:pt x="3594365" y="22470"/>
                  </a:lnTo>
                  <a:lnTo>
                    <a:pt x="3555048" y="5879"/>
                  </a:lnTo>
                  <a:lnTo>
                    <a:pt x="3511296" y="0"/>
                  </a:lnTo>
                  <a:close/>
                </a:path>
              </a:pathLst>
            </a:custGeom>
            <a:solidFill>
              <a:srgbClr val="E9F3FF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91" name="Google Shape;491;p25"/>
            <p:cNvSpPr/>
            <p:nvPr/>
          </p:nvSpPr>
          <p:spPr>
            <a:xfrm>
              <a:off x="594359" y="2514603"/>
              <a:ext cx="3676015" cy="988060"/>
            </a:xfrm>
            <a:custGeom>
              <a:rect b="b" l="l" r="r" t="t"/>
              <a:pathLst>
                <a:path extrusionOk="0" h="988060" w="3676015">
                  <a:moveTo>
                    <a:pt x="0" y="164591"/>
                  </a:moveTo>
                  <a:lnTo>
                    <a:pt x="5879" y="120835"/>
                  </a:lnTo>
                  <a:lnTo>
                    <a:pt x="22470" y="81517"/>
                  </a:lnTo>
                  <a:lnTo>
                    <a:pt x="48206" y="48206"/>
                  </a:lnTo>
                  <a:lnTo>
                    <a:pt x="81517" y="22470"/>
                  </a:lnTo>
                  <a:lnTo>
                    <a:pt x="120835" y="5879"/>
                  </a:lnTo>
                  <a:lnTo>
                    <a:pt x="164592" y="0"/>
                  </a:lnTo>
                  <a:lnTo>
                    <a:pt x="3511296" y="0"/>
                  </a:lnTo>
                  <a:lnTo>
                    <a:pt x="3555048" y="5879"/>
                  </a:lnTo>
                  <a:lnTo>
                    <a:pt x="3594365" y="22470"/>
                  </a:lnTo>
                  <a:lnTo>
                    <a:pt x="3627677" y="48206"/>
                  </a:lnTo>
                  <a:lnTo>
                    <a:pt x="3653414" y="81517"/>
                  </a:lnTo>
                  <a:lnTo>
                    <a:pt x="3670008" y="120835"/>
                  </a:lnTo>
                  <a:lnTo>
                    <a:pt x="3675888" y="164591"/>
                  </a:lnTo>
                  <a:lnTo>
                    <a:pt x="3675888" y="822947"/>
                  </a:lnTo>
                  <a:lnTo>
                    <a:pt x="3670008" y="866705"/>
                  </a:lnTo>
                  <a:lnTo>
                    <a:pt x="3653414" y="906025"/>
                  </a:lnTo>
                  <a:lnTo>
                    <a:pt x="3627677" y="939339"/>
                  </a:lnTo>
                  <a:lnTo>
                    <a:pt x="3594365" y="965078"/>
                  </a:lnTo>
                  <a:lnTo>
                    <a:pt x="3555048" y="981672"/>
                  </a:lnTo>
                  <a:lnTo>
                    <a:pt x="3511296" y="987551"/>
                  </a:lnTo>
                  <a:lnTo>
                    <a:pt x="164592" y="987551"/>
                  </a:lnTo>
                  <a:lnTo>
                    <a:pt x="120835" y="981672"/>
                  </a:lnTo>
                  <a:lnTo>
                    <a:pt x="81517" y="965078"/>
                  </a:lnTo>
                  <a:lnTo>
                    <a:pt x="48206" y="939339"/>
                  </a:lnTo>
                  <a:lnTo>
                    <a:pt x="22470" y="906025"/>
                  </a:lnTo>
                  <a:lnTo>
                    <a:pt x="5879" y="866705"/>
                  </a:lnTo>
                  <a:lnTo>
                    <a:pt x="0" y="822947"/>
                  </a:lnTo>
                  <a:lnTo>
                    <a:pt x="0" y="164591"/>
                  </a:lnTo>
                  <a:close/>
                </a:path>
              </a:pathLst>
            </a:custGeom>
            <a:noFill/>
            <a:ln cap="flat" cmpd="sng" w="12700">
              <a:solidFill>
                <a:srgbClr val="D2DCE6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92" name="Google Shape;492;p25"/>
            <p:cNvSpPr/>
            <p:nvPr/>
          </p:nvSpPr>
          <p:spPr>
            <a:xfrm>
              <a:off x="758951" y="2679192"/>
              <a:ext cx="311150" cy="311150"/>
            </a:xfrm>
            <a:custGeom>
              <a:rect b="b" l="l" r="r" t="t"/>
              <a:pathLst>
                <a:path extrusionOk="0" h="311150" w="311150">
                  <a:moveTo>
                    <a:pt x="155448" y="0"/>
                  </a:moveTo>
                  <a:lnTo>
                    <a:pt x="106314" y="7924"/>
                  </a:lnTo>
                  <a:lnTo>
                    <a:pt x="63642" y="29992"/>
                  </a:lnTo>
                  <a:lnTo>
                    <a:pt x="29992" y="63642"/>
                  </a:lnTo>
                  <a:lnTo>
                    <a:pt x="7924" y="106314"/>
                  </a:lnTo>
                  <a:lnTo>
                    <a:pt x="0" y="155448"/>
                  </a:lnTo>
                  <a:lnTo>
                    <a:pt x="7924" y="204581"/>
                  </a:lnTo>
                  <a:lnTo>
                    <a:pt x="29992" y="247253"/>
                  </a:lnTo>
                  <a:lnTo>
                    <a:pt x="63642" y="280903"/>
                  </a:lnTo>
                  <a:lnTo>
                    <a:pt x="106314" y="302971"/>
                  </a:lnTo>
                  <a:lnTo>
                    <a:pt x="155448" y="310896"/>
                  </a:lnTo>
                  <a:lnTo>
                    <a:pt x="204581" y="302971"/>
                  </a:lnTo>
                  <a:lnTo>
                    <a:pt x="247253" y="280903"/>
                  </a:lnTo>
                  <a:lnTo>
                    <a:pt x="280903" y="247253"/>
                  </a:lnTo>
                  <a:lnTo>
                    <a:pt x="302971" y="204581"/>
                  </a:lnTo>
                  <a:lnTo>
                    <a:pt x="310896" y="155448"/>
                  </a:lnTo>
                  <a:lnTo>
                    <a:pt x="302971" y="106314"/>
                  </a:lnTo>
                  <a:lnTo>
                    <a:pt x="280903" y="63642"/>
                  </a:lnTo>
                  <a:lnTo>
                    <a:pt x="247253" y="29992"/>
                  </a:lnTo>
                  <a:lnTo>
                    <a:pt x="204581" y="7924"/>
                  </a:lnTo>
                  <a:lnTo>
                    <a:pt x="155448" y="0"/>
                  </a:lnTo>
                  <a:close/>
                </a:path>
              </a:pathLst>
            </a:custGeom>
            <a:solidFill>
              <a:srgbClr val="1556A3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93" name="Google Shape;493;p25"/>
          <p:cNvSpPr txBox="1"/>
          <p:nvPr/>
        </p:nvSpPr>
        <p:spPr>
          <a:xfrm>
            <a:off x="861218" y="2718308"/>
            <a:ext cx="107314" cy="20827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4" name="Google Shape;494;p25"/>
          <p:cNvSpPr txBox="1"/>
          <p:nvPr/>
        </p:nvSpPr>
        <p:spPr>
          <a:xfrm>
            <a:off x="1240027" y="2581646"/>
            <a:ext cx="2286000" cy="7715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819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500">
                <a:solidFill>
                  <a:srgbClr val="1556A3"/>
                </a:solidFill>
                <a:latin typeface="Calibri"/>
                <a:ea typeface="Calibri"/>
                <a:cs typeface="Calibri"/>
                <a:sym typeface="Calibri"/>
              </a:rPr>
              <a:t>Out-of-scope use</a:t>
            </a:r>
            <a:endParaRPr sz="1500"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marR="5080" rtl="0" algn="l">
              <a:lnSpc>
                <a:spcPct val="104800"/>
              </a:lnSpc>
              <a:spcBef>
                <a:spcPts val="385"/>
              </a:spcBef>
              <a:spcAft>
                <a:spcPts val="0"/>
              </a:spcAft>
              <a:buNone/>
            </a:pPr>
            <a:r>
              <a:rPr lang="en-US" sz="1250">
                <a:solidFill>
                  <a:srgbClr val="181F2B"/>
                </a:solidFill>
                <a:latin typeface="Calibri"/>
                <a:ea typeface="Calibri"/>
                <a:cs typeface="Calibri"/>
                <a:sym typeface="Calibri"/>
              </a:rPr>
              <a:t>Not for health advice, profiling, or decisions about individuals.</a:t>
            </a:r>
            <a:endParaRPr sz="1250"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95" name="Google Shape;495;p25"/>
          <p:cNvGrpSpPr/>
          <p:nvPr/>
        </p:nvGrpSpPr>
        <p:grpSpPr>
          <a:xfrm>
            <a:off x="4581144" y="2514603"/>
            <a:ext cx="3676015" cy="988060"/>
            <a:chOff x="4581144" y="2514603"/>
            <a:chExt cx="3676015" cy="988060"/>
          </a:xfrm>
        </p:grpSpPr>
        <p:sp>
          <p:nvSpPr>
            <p:cNvPr id="496" name="Google Shape;496;p25"/>
            <p:cNvSpPr/>
            <p:nvPr/>
          </p:nvSpPr>
          <p:spPr>
            <a:xfrm>
              <a:off x="4581144" y="2514603"/>
              <a:ext cx="3676015" cy="988060"/>
            </a:xfrm>
            <a:custGeom>
              <a:rect b="b" l="l" r="r" t="t"/>
              <a:pathLst>
                <a:path extrusionOk="0" h="988060" w="3676015">
                  <a:moveTo>
                    <a:pt x="3511296" y="0"/>
                  </a:moveTo>
                  <a:lnTo>
                    <a:pt x="164592" y="0"/>
                  </a:lnTo>
                  <a:lnTo>
                    <a:pt x="120835" y="5879"/>
                  </a:lnTo>
                  <a:lnTo>
                    <a:pt x="81517" y="22470"/>
                  </a:lnTo>
                  <a:lnTo>
                    <a:pt x="48206" y="48206"/>
                  </a:lnTo>
                  <a:lnTo>
                    <a:pt x="22470" y="81517"/>
                  </a:lnTo>
                  <a:lnTo>
                    <a:pt x="5879" y="120835"/>
                  </a:lnTo>
                  <a:lnTo>
                    <a:pt x="0" y="164591"/>
                  </a:lnTo>
                  <a:lnTo>
                    <a:pt x="0" y="822947"/>
                  </a:lnTo>
                  <a:lnTo>
                    <a:pt x="5879" y="866705"/>
                  </a:lnTo>
                  <a:lnTo>
                    <a:pt x="22470" y="906025"/>
                  </a:lnTo>
                  <a:lnTo>
                    <a:pt x="48206" y="939339"/>
                  </a:lnTo>
                  <a:lnTo>
                    <a:pt x="81517" y="965078"/>
                  </a:lnTo>
                  <a:lnTo>
                    <a:pt x="120835" y="981672"/>
                  </a:lnTo>
                  <a:lnTo>
                    <a:pt x="164592" y="987551"/>
                  </a:lnTo>
                  <a:lnTo>
                    <a:pt x="3511296" y="987551"/>
                  </a:lnTo>
                  <a:lnTo>
                    <a:pt x="3555048" y="981672"/>
                  </a:lnTo>
                  <a:lnTo>
                    <a:pt x="3594365" y="965078"/>
                  </a:lnTo>
                  <a:lnTo>
                    <a:pt x="3627677" y="939339"/>
                  </a:lnTo>
                  <a:lnTo>
                    <a:pt x="3653414" y="906025"/>
                  </a:lnTo>
                  <a:lnTo>
                    <a:pt x="3670008" y="866705"/>
                  </a:lnTo>
                  <a:lnTo>
                    <a:pt x="3675888" y="822947"/>
                  </a:lnTo>
                  <a:lnTo>
                    <a:pt x="3675888" y="164591"/>
                  </a:lnTo>
                  <a:lnTo>
                    <a:pt x="3670008" y="120835"/>
                  </a:lnTo>
                  <a:lnTo>
                    <a:pt x="3653414" y="81517"/>
                  </a:lnTo>
                  <a:lnTo>
                    <a:pt x="3627677" y="48206"/>
                  </a:lnTo>
                  <a:lnTo>
                    <a:pt x="3594365" y="22470"/>
                  </a:lnTo>
                  <a:lnTo>
                    <a:pt x="3555048" y="5879"/>
                  </a:lnTo>
                  <a:lnTo>
                    <a:pt x="3511296" y="0"/>
                  </a:lnTo>
                  <a:close/>
                </a:path>
              </a:pathLst>
            </a:custGeom>
            <a:solidFill>
              <a:srgbClr val="E8F6E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97" name="Google Shape;497;p25"/>
            <p:cNvSpPr/>
            <p:nvPr/>
          </p:nvSpPr>
          <p:spPr>
            <a:xfrm>
              <a:off x="4581144" y="2514603"/>
              <a:ext cx="3676015" cy="988060"/>
            </a:xfrm>
            <a:custGeom>
              <a:rect b="b" l="l" r="r" t="t"/>
              <a:pathLst>
                <a:path extrusionOk="0" h="988060" w="3676015">
                  <a:moveTo>
                    <a:pt x="0" y="164591"/>
                  </a:moveTo>
                  <a:lnTo>
                    <a:pt x="5879" y="120835"/>
                  </a:lnTo>
                  <a:lnTo>
                    <a:pt x="22470" y="81517"/>
                  </a:lnTo>
                  <a:lnTo>
                    <a:pt x="48206" y="48206"/>
                  </a:lnTo>
                  <a:lnTo>
                    <a:pt x="81517" y="22470"/>
                  </a:lnTo>
                  <a:lnTo>
                    <a:pt x="120835" y="5879"/>
                  </a:lnTo>
                  <a:lnTo>
                    <a:pt x="164592" y="0"/>
                  </a:lnTo>
                  <a:lnTo>
                    <a:pt x="3511296" y="0"/>
                  </a:lnTo>
                  <a:lnTo>
                    <a:pt x="3555048" y="5879"/>
                  </a:lnTo>
                  <a:lnTo>
                    <a:pt x="3594365" y="22470"/>
                  </a:lnTo>
                  <a:lnTo>
                    <a:pt x="3627677" y="48206"/>
                  </a:lnTo>
                  <a:lnTo>
                    <a:pt x="3653414" y="81517"/>
                  </a:lnTo>
                  <a:lnTo>
                    <a:pt x="3670008" y="120835"/>
                  </a:lnTo>
                  <a:lnTo>
                    <a:pt x="3675888" y="164591"/>
                  </a:lnTo>
                  <a:lnTo>
                    <a:pt x="3675888" y="822947"/>
                  </a:lnTo>
                  <a:lnTo>
                    <a:pt x="3670008" y="866705"/>
                  </a:lnTo>
                  <a:lnTo>
                    <a:pt x="3653414" y="906025"/>
                  </a:lnTo>
                  <a:lnTo>
                    <a:pt x="3627677" y="939339"/>
                  </a:lnTo>
                  <a:lnTo>
                    <a:pt x="3594365" y="965078"/>
                  </a:lnTo>
                  <a:lnTo>
                    <a:pt x="3555048" y="981672"/>
                  </a:lnTo>
                  <a:lnTo>
                    <a:pt x="3511296" y="987551"/>
                  </a:lnTo>
                  <a:lnTo>
                    <a:pt x="164592" y="987551"/>
                  </a:lnTo>
                  <a:lnTo>
                    <a:pt x="120835" y="981672"/>
                  </a:lnTo>
                  <a:lnTo>
                    <a:pt x="81517" y="965078"/>
                  </a:lnTo>
                  <a:lnTo>
                    <a:pt x="48206" y="939339"/>
                  </a:lnTo>
                  <a:lnTo>
                    <a:pt x="22470" y="906025"/>
                  </a:lnTo>
                  <a:lnTo>
                    <a:pt x="5879" y="866705"/>
                  </a:lnTo>
                  <a:lnTo>
                    <a:pt x="0" y="822947"/>
                  </a:lnTo>
                  <a:lnTo>
                    <a:pt x="0" y="164591"/>
                  </a:lnTo>
                  <a:close/>
                </a:path>
              </a:pathLst>
            </a:custGeom>
            <a:noFill/>
            <a:ln cap="flat" cmpd="sng" w="12700">
              <a:solidFill>
                <a:srgbClr val="D2DCE6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98" name="Google Shape;498;p25"/>
            <p:cNvSpPr/>
            <p:nvPr/>
          </p:nvSpPr>
          <p:spPr>
            <a:xfrm>
              <a:off x="4745736" y="2679192"/>
              <a:ext cx="311150" cy="311150"/>
            </a:xfrm>
            <a:custGeom>
              <a:rect b="b" l="l" r="r" t="t"/>
              <a:pathLst>
                <a:path extrusionOk="0" h="311150" w="311150">
                  <a:moveTo>
                    <a:pt x="155448" y="0"/>
                  </a:moveTo>
                  <a:lnTo>
                    <a:pt x="106314" y="7924"/>
                  </a:lnTo>
                  <a:lnTo>
                    <a:pt x="63642" y="29992"/>
                  </a:lnTo>
                  <a:lnTo>
                    <a:pt x="29992" y="63642"/>
                  </a:lnTo>
                  <a:lnTo>
                    <a:pt x="7924" y="106314"/>
                  </a:lnTo>
                  <a:lnTo>
                    <a:pt x="0" y="155448"/>
                  </a:lnTo>
                  <a:lnTo>
                    <a:pt x="7924" y="204581"/>
                  </a:lnTo>
                  <a:lnTo>
                    <a:pt x="29992" y="247253"/>
                  </a:lnTo>
                  <a:lnTo>
                    <a:pt x="63642" y="280903"/>
                  </a:lnTo>
                  <a:lnTo>
                    <a:pt x="106314" y="302971"/>
                  </a:lnTo>
                  <a:lnTo>
                    <a:pt x="155448" y="310896"/>
                  </a:lnTo>
                  <a:lnTo>
                    <a:pt x="204581" y="302971"/>
                  </a:lnTo>
                  <a:lnTo>
                    <a:pt x="247253" y="280903"/>
                  </a:lnTo>
                  <a:lnTo>
                    <a:pt x="280903" y="247253"/>
                  </a:lnTo>
                  <a:lnTo>
                    <a:pt x="302971" y="204581"/>
                  </a:lnTo>
                  <a:lnTo>
                    <a:pt x="310896" y="155448"/>
                  </a:lnTo>
                  <a:lnTo>
                    <a:pt x="302971" y="106314"/>
                  </a:lnTo>
                  <a:lnTo>
                    <a:pt x="280903" y="63642"/>
                  </a:lnTo>
                  <a:lnTo>
                    <a:pt x="247253" y="29992"/>
                  </a:lnTo>
                  <a:lnTo>
                    <a:pt x="204581" y="7924"/>
                  </a:lnTo>
                  <a:lnTo>
                    <a:pt x="155448" y="0"/>
                  </a:lnTo>
                  <a:close/>
                </a:path>
              </a:pathLst>
            </a:custGeom>
            <a:solidFill>
              <a:srgbClr val="247C47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99" name="Google Shape;499;p25"/>
          <p:cNvSpPr txBox="1"/>
          <p:nvPr/>
        </p:nvSpPr>
        <p:spPr>
          <a:xfrm>
            <a:off x="4848002" y="2718308"/>
            <a:ext cx="107314" cy="20827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0" name="Google Shape;500;p25"/>
          <p:cNvSpPr txBox="1"/>
          <p:nvPr/>
        </p:nvSpPr>
        <p:spPr>
          <a:xfrm>
            <a:off x="5226811" y="2581646"/>
            <a:ext cx="2521585" cy="7715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819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500">
                <a:solidFill>
                  <a:srgbClr val="247C47"/>
                </a:solidFill>
                <a:latin typeface="Calibri"/>
                <a:ea typeface="Calibri"/>
                <a:cs typeface="Calibri"/>
                <a:sym typeface="Calibri"/>
              </a:rPr>
              <a:t>Training/source data</a:t>
            </a:r>
            <a:endParaRPr sz="1500"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marR="5080" rtl="0" algn="l">
              <a:lnSpc>
                <a:spcPct val="104800"/>
              </a:lnSpc>
              <a:spcBef>
                <a:spcPts val="385"/>
              </a:spcBef>
              <a:spcAft>
                <a:spcPts val="0"/>
              </a:spcAft>
              <a:buNone/>
            </a:pPr>
            <a:r>
              <a:rPr lang="en-US" sz="1250">
                <a:solidFill>
                  <a:srgbClr val="181F2B"/>
                </a:solidFill>
                <a:latin typeface="Calibri"/>
                <a:ea typeface="Calibri"/>
                <a:cs typeface="Calibri"/>
                <a:sym typeface="Calibri"/>
              </a:rPr>
              <a:t>Campus survey of staff and students (n=200); no identifiers included.</a:t>
            </a:r>
            <a:endParaRPr sz="1250"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01" name="Google Shape;501;p25"/>
          <p:cNvGrpSpPr/>
          <p:nvPr/>
        </p:nvGrpSpPr>
        <p:grpSpPr>
          <a:xfrm>
            <a:off x="8567928" y="2514603"/>
            <a:ext cx="3624579" cy="988060"/>
            <a:chOff x="8567928" y="2514603"/>
            <a:chExt cx="3624579" cy="988060"/>
          </a:xfrm>
        </p:grpSpPr>
        <p:sp>
          <p:nvSpPr>
            <p:cNvPr id="502" name="Google Shape;502;p25"/>
            <p:cNvSpPr/>
            <p:nvPr/>
          </p:nvSpPr>
          <p:spPr>
            <a:xfrm>
              <a:off x="8567928" y="2514603"/>
              <a:ext cx="3624579" cy="988060"/>
            </a:xfrm>
            <a:custGeom>
              <a:rect b="b" l="l" r="r" t="t"/>
              <a:pathLst>
                <a:path extrusionOk="0" h="988060" w="3624579">
                  <a:moveTo>
                    <a:pt x="3511296" y="0"/>
                  </a:moveTo>
                  <a:lnTo>
                    <a:pt x="164592" y="0"/>
                  </a:lnTo>
                  <a:lnTo>
                    <a:pt x="120835" y="5879"/>
                  </a:lnTo>
                  <a:lnTo>
                    <a:pt x="81517" y="22470"/>
                  </a:lnTo>
                  <a:lnTo>
                    <a:pt x="48206" y="48206"/>
                  </a:lnTo>
                  <a:lnTo>
                    <a:pt x="22470" y="81517"/>
                  </a:lnTo>
                  <a:lnTo>
                    <a:pt x="5879" y="120835"/>
                  </a:lnTo>
                  <a:lnTo>
                    <a:pt x="0" y="164591"/>
                  </a:lnTo>
                  <a:lnTo>
                    <a:pt x="0" y="822947"/>
                  </a:lnTo>
                  <a:lnTo>
                    <a:pt x="5879" y="866705"/>
                  </a:lnTo>
                  <a:lnTo>
                    <a:pt x="22470" y="906025"/>
                  </a:lnTo>
                  <a:lnTo>
                    <a:pt x="48206" y="939339"/>
                  </a:lnTo>
                  <a:lnTo>
                    <a:pt x="81517" y="965078"/>
                  </a:lnTo>
                  <a:lnTo>
                    <a:pt x="120835" y="981672"/>
                  </a:lnTo>
                  <a:lnTo>
                    <a:pt x="164592" y="987551"/>
                  </a:lnTo>
                  <a:lnTo>
                    <a:pt x="3511296" y="987551"/>
                  </a:lnTo>
                  <a:lnTo>
                    <a:pt x="3555048" y="981672"/>
                  </a:lnTo>
                  <a:lnTo>
                    <a:pt x="3594365" y="965078"/>
                  </a:lnTo>
                  <a:lnTo>
                    <a:pt x="3624072" y="942125"/>
                  </a:lnTo>
                  <a:lnTo>
                    <a:pt x="3624072" y="45420"/>
                  </a:lnTo>
                  <a:lnTo>
                    <a:pt x="3594365" y="22470"/>
                  </a:lnTo>
                  <a:lnTo>
                    <a:pt x="3555048" y="5879"/>
                  </a:lnTo>
                  <a:lnTo>
                    <a:pt x="3511296" y="0"/>
                  </a:lnTo>
                  <a:close/>
                </a:path>
              </a:pathLst>
            </a:custGeom>
            <a:solidFill>
              <a:srgbClr val="F4EEFF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03" name="Google Shape;503;p25"/>
            <p:cNvSpPr/>
            <p:nvPr/>
          </p:nvSpPr>
          <p:spPr>
            <a:xfrm>
              <a:off x="8567928" y="2514603"/>
              <a:ext cx="3624579" cy="988060"/>
            </a:xfrm>
            <a:custGeom>
              <a:rect b="b" l="l" r="r" t="t"/>
              <a:pathLst>
                <a:path extrusionOk="0" h="988060" w="3624579">
                  <a:moveTo>
                    <a:pt x="3624072" y="942125"/>
                  </a:moveTo>
                  <a:lnTo>
                    <a:pt x="3594365" y="965078"/>
                  </a:lnTo>
                  <a:lnTo>
                    <a:pt x="3555048" y="981672"/>
                  </a:lnTo>
                  <a:lnTo>
                    <a:pt x="3511296" y="987551"/>
                  </a:lnTo>
                  <a:lnTo>
                    <a:pt x="164592" y="987551"/>
                  </a:lnTo>
                  <a:lnTo>
                    <a:pt x="120835" y="981672"/>
                  </a:lnTo>
                  <a:lnTo>
                    <a:pt x="81517" y="965078"/>
                  </a:lnTo>
                  <a:lnTo>
                    <a:pt x="48206" y="939339"/>
                  </a:lnTo>
                  <a:lnTo>
                    <a:pt x="22470" y="906025"/>
                  </a:lnTo>
                  <a:lnTo>
                    <a:pt x="5879" y="866705"/>
                  </a:lnTo>
                  <a:lnTo>
                    <a:pt x="0" y="822947"/>
                  </a:lnTo>
                  <a:lnTo>
                    <a:pt x="0" y="164591"/>
                  </a:lnTo>
                  <a:lnTo>
                    <a:pt x="5879" y="120835"/>
                  </a:lnTo>
                  <a:lnTo>
                    <a:pt x="22470" y="81517"/>
                  </a:lnTo>
                  <a:lnTo>
                    <a:pt x="48206" y="48206"/>
                  </a:lnTo>
                  <a:lnTo>
                    <a:pt x="81517" y="22470"/>
                  </a:lnTo>
                  <a:lnTo>
                    <a:pt x="120835" y="5879"/>
                  </a:lnTo>
                  <a:lnTo>
                    <a:pt x="164592" y="0"/>
                  </a:lnTo>
                  <a:lnTo>
                    <a:pt x="3511296" y="0"/>
                  </a:lnTo>
                  <a:lnTo>
                    <a:pt x="3555048" y="5879"/>
                  </a:lnTo>
                  <a:lnTo>
                    <a:pt x="3594365" y="22470"/>
                  </a:lnTo>
                  <a:lnTo>
                    <a:pt x="3624072" y="45420"/>
                  </a:lnTo>
                </a:path>
              </a:pathLst>
            </a:custGeom>
            <a:noFill/>
            <a:ln cap="flat" cmpd="sng" w="12700">
              <a:solidFill>
                <a:srgbClr val="D2DCE6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04" name="Google Shape;504;p25"/>
            <p:cNvSpPr/>
            <p:nvPr/>
          </p:nvSpPr>
          <p:spPr>
            <a:xfrm>
              <a:off x="8732519" y="2679192"/>
              <a:ext cx="311150" cy="311150"/>
            </a:xfrm>
            <a:custGeom>
              <a:rect b="b" l="l" r="r" t="t"/>
              <a:pathLst>
                <a:path extrusionOk="0" h="311150" w="311150">
                  <a:moveTo>
                    <a:pt x="155448" y="0"/>
                  </a:moveTo>
                  <a:lnTo>
                    <a:pt x="106314" y="7924"/>
                  </a:lnTo>
                  <a:lnTo>
                    <a:pt x="63642" y="29992"/>
                  </a:lnTo>
                  <a:lnTo>
                    <a:pt x="29992" y="63642"/>
                  </a:lnTo>
                  <a:lnTo>
                    <a:pt x="7924" y="106314"/>
                  </a:lnTo>
                  <a:lnTo>
                    <a:pt x="0" y="155448"/>
                  </a:lnTo>
                  <a:lnTo>
                    <a:pt x="7924" y="204581"/>
                  </a:lnTo>
                  <a:lnTo>
                    <a:pt x="29992" y="247253"/>
                  </a:lnTo>
                  <a:lnTo>
                    <a:pt x="63642" y="280903"/>
                  </a:lnTo>
                  <a:lnTo>
                    <a:pt x="106314" y="302971"/>
                  </a:lnTo>
                  <a:lnTo>
                    <a:pt x="155448" y="310896"/>
                  </a:lnTo>
                  <a:lnTo>
                    <a:pt x="204581" y="302971"/>
                  </a:lnTo>
                  <a:lnTo>
                    <a:pt x="247253" y="280903"/>
                  </a:lnTo>
                  <a:lnTo>
                    <a:pt x="280903" y="247253"/>
                  </a:lnTo>
                  <a:lnTo>
                    <a:pt x="302971" y="204581"/>
                  </a:lnTo>
                  <a:lnTo>
                    <a:pt x="310896" y="155448"/>
                  </a:lnTo>
                  <a:lnTo>
                    <a:pt x="302971" y="106314"/>
                  </a:lnTo>
                  <a:lnTo>
                    <a:pt x="280903" y="63642"/>
                  </a:lnTo>
                  <a:lnTo>
                    <a:pt x="247253" y="29992"/>
                  </a:lnTo>
                  <a:lnTo>
                    <a:pt x="204581" y="7924"/>
                  </a:lnTo>
                  <a:lnTo>
                    <a:pt x="155448" y="0"/>
                  </a:lnTo>
                  <a:close/>
                </a:path>
              </a:pathLst>
            </a:custGeom>
            <a:solidFill>
              <a:srgbClr val="6949A4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05" name="Google Shape;505;p25"/>
          <p:cNvSpPr txBox="1"/>
          <p:nvPr/>
        </p:nvSpPr>
        <p:spPr>
          <a:xfrm>
            <a:off x="8834783" y="2718308"/>
            <a:ext cx="107314" cy="20827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6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6" name="Google Shape;506;p25"/>
          <p:cNvSpPr txBox="1"/>
          <p:nvPr/>
        </p:nvSpPr>
        <p:spPr>
          <a:xfrm>
            <a:off x="9213594" y="2581646"/>
            <a:ext cx="2564130" cy="7715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819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500">
                <a:solidFill>
                  <a:srgbClr val="6949A4"/>
                </a:solidFill>
                <a:latin typeface="Calibri"/>
                <a:ea typeface="Calibri"/>
                <a:cs typeface="Calibri"/>
                <a:sym typeface="Calibri"/>
              </a:rPr>
              <a:t>Evaluation</a:t>
            </a:r>
            <a:endParaRPr sz="1500"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marR="5080" rtl="0" algn="l">
              <a:lnSpc>
                <a:spcPct val="104800"/>
              </a:lnSpc>
              <a:spcBef>
                <a:spcPts val="385"/>
              </a:spcBef>
              <a:spcAft>
                <a:spcPts val="0"/>
              </a:spcAft>
              <a:buNone/>
            </a:pPr>
            <a:r>
              <a:rPr lang="en-US" sz="1250">
                <a:solidFill>
                  <a:srgbClr val="181F2B"/>
                </a:solidFill>
                <a:latin typeface="Calibri"/>
                <a:ea typeface="Calibri"/>
                <a:cs typeface="Calibri"/>
                <a:sym typeface="Calibri"/>
              </a:rPr>
              <a:t>Tested on held-out survey responses; accuracy around 78%.</a:t>
            </a:r>
            <a:endParaRPr sz="1250"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07" name="Google Shape;507;p25"/>
          <p:cNvGrpSpPr/>
          <p:nvPr/>
        </p:nvGrpSpPr>
        <p:grpSpPr>
          <a:xfrm>
            <a:off x="594359" y="3703323"/>
            <a:ext cx="3676015" cy="988060"/>
            <a:chOff x="594359" y="3703323"/>
            <a:chExt cx="3676015" cy="988060"/>
          </a:xfrm>
        </p:grpSpPr>
        <p:sp>
          <p:nvSpPr>
            <p:cNvPr id="508" name="Google Shape;508;p25"/>
            <p:cNvSpPr/>
            <p:nvPr/>
          </p:nvSpPr>
          <p:spPr>
            <a:xfrm>
              <a:off x="594359" y="3703323"/>
              <a:ext cx="3676015" cy="988060"/>
            </a:xfrm>
            <a:custGeom>
              <a:rect b="b" l="l" r="r" t="t"/>
              <a:pathLst>
                <a:path extrusionOk="0" h="988060" w="3676015">
                  <a:moveTo>
                    <a:pt x="3511296" y="0"/>
                  </a:moveTo>
                  <a:lnTo>
                    <a:pt x="164592" y="0"/>
                  </a:lnTo>
                  <a:lnTo>
                    <a:pt x="120835" y="5879"/>
                  </a:lnTo>
                  <a:lnTo>
                    <a:pt x="81517" y="22470"/>
                  </a:lnTo>
                  <a:lnTo>
                    <a:pt x="48206" y="48206"/>
                  </a:lnTo>
                  <a:lnTo>
                    <a:pt x="22470" y="81517"/>
                  </a:lnTo>
                  <a:lnTo>
                    <a:pt x="5879" y="120835"/>
                  </a:lnTo>
                  <a:lnTo>
                    <a:pt x="0" y="164592"/>
                  </a:lnTo>
                  <a:lnTo>
                    <a:pt x="0" y="822947"/>
                  </a:lnTo>
                  <a:lnTo>
                    <a:pt x="5879" y="866705"/>
                  </a:lnTo>
                  <a:lnTo>
                    <a:pt x="22470" y="906025"/>
                  </a:lnTo>
                  <a:lnTo>
                    <a:pt x="48206" y="939339"/>
                  </a:lnTo>
                  <a:lnTo>
                    <a:pt x="81517" y="965078"/>
                  </a:lnTo>
                  <a:lnTo>
                    <a:pt x="120835" y="981672"/>
                  </a:lnTo>
                  <a:lnTo>
                    <a:pt x="164592" y="987552"/>
                  </a:lnTo>
                  <a:lnTo>
                    <a:pt x="3511296" y="987552"/>
                  </a:lnTo>
                  <a:lnTo>
                    <a:pt x="3555048" y="981672"/>
                  </a:lnTo>
                  <a:lnTo>
                    <a:pt x="3594365" y="965078"/>
                  </a:lnTo>
                  <a:lnTo>
                    <a:pt x="3627677" y="939339"/>
                  </a:lnTo>
                  <a:lnTo>
                    <a:pt x="3653414" y="906025"/>
                  </a:lnTo>
                  <a:lnTo>
                    <a:pt x="3670008" y="866705"/>
                  </a:lnTo>
                  <a:lnTo>
                    <a:pt x="3675888" y="822947"/>
                  </a:lnTo>
                  <a:lnTo>
                    <a:pt x="3675888" y="164592"/>
                  </a:lnTo>
                  <a:lnTo>
                    <a:pt x="3670008" y="120835"/>
                  </a:lnTo>
                  <a:lnTo>
                    <a:pt x="3653414" y="81517"/>
                  </a:lnTo>
                  <a:lnTo>
                    <a:pt x="3627677" y="48206"/>
                  </a:lnTo>
                  <a:lnTo>
                    <a:pt x="3594365" y="22470"/>
                  </a:lnTo>
                  <a:lnTo>
                    <a:pt x="3555048" y="5879"/>
                  </a:lnTo>
                  <a:lnTo>
                    <a:pt x="3511296" y="0"/>
                  </a:lnTo>
                  <a:close/>
                </a:path>
              </a:pathLst>
            </a:custGeom>
            <a:solidFill>
              <a:srgbClr val="E9F3FF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09" name="Google Shape;509;p25"/>
            <p:cNvSpPr/>
            <p:nvPr/>
          </p:nvSpPr>
          <p:spPr>
            <a:xfrm>
              <a:off x="594359" y="3703323"/>
              <a:ext cx="3676015" cy="988060"/>
            </a:xfrm>
            <a:custGeom>
              <a:rect b="b" l="l" r="r" t="t"/>
              <a:pathLst>
                <a:path extrusionOk="0" h="988060" w="3676015">
                  <a:moveTo>
                    <a:pt x="0" y="164592"/>
                  </a:moveTo>
                  <a:lnTo>
                    <a:pt x="5879" y="120835"/>
                  </a:lnTo>
                  <a:lnTo>
                    <a:pt x="22470" y="81517"/>
                  </a:lnTo>
                  <a:lnTo>
                    <a:pt x="48206" y="48206"/>
                  </a:lnTo>
                  <a:lnTo>
                    <a:pt x="81517" y="22470"/>
                  </a:lnTo>
                  <a:lnTo>
                    <a:pt x="120835" y="5879"/>
                  </a:lnTo>
                  <a:lnTo>
                    <a:pt x="164592" y="0"/>
                  </a:lnTo>
                  <a:lnTo>
                    <a:pt x="3511296" y="0"/>
                  </a:lnTo>
                  <a:lnTo>
                    <a:pt x="3555048" y="5879"/>
                  </a:lnTo>
                  <a:lnTo>
                    <a:pt x="3594365" y="22470"/>
                  </a:lnTo>
                  <a:lnTo>
                    <a:pt x="3627677" y="48206"/>
                  </a:lnTo>
                  <a:lnTo>
                    <a:pt x="3653414" y="81517"/>
                  </a:lnTo>
                  <a:lnTo>
                    <a:pt x="3670008" y="120835"/>
                  </a:lnTo>
                  <a:lnTo>
                    <a:pt x="3675888" y="164592"/>
                  </a:lnTo>
                  <a:lnTo>
                    <a:pt x="3675888" y="822947"/>
                  </a:lnTo>
                  <a:lnTo>
                    <a:pt x="3670008" y="866705"/>
                  </a:lnTo>
                  <a:lnTo>
                    <a:pt x="3653414" y="906025"/>
                  </a:lnTo>
                  <a:lnTo>
                    <a:pt x="3627677" y="939339"/>
                  </a:lnTo>
                  <a:lnTo>
                    <a:pt x="3594365" y="965078"/>
                  </a:lnTo>
                  <a:lnTo>
                    <a:pt x="3555048" y="981672"/>
                  </a:lnTo>
                  <a:lnTo>
                    <a:pt x="3511296" y="987552"/>
                  </a:lnTo>
                  <a:lnTo>
                    <a:pt x="164592" y="987552"/>
                  </a:lnTo>
                  <a:lnTo>
                    <a:pt x="120835" y="981672"/>
                  </a:lnTo>
                  <a:lnTo>
                    <a:pt x="81517" y="965078"/>
                  </a:lnTo>
                  <a:lnTo>
                    <a:pt x="48206" y="939339"/>
                  </a:lnTo>
                  <a:lnTo>
                    <a:pt x="22470" y="906025"/>
                  </a:lnTo>
                  <a:lnTo>
                    <a:pt x="5879" y="866705"/>
                  </a:lnTo>
                  <a:lnTo>
                    <a:pt x="0" y="822947"/>
                  </a:lnTo>
                  <a:lnTo>
                    <a:pt x="0" y="164592"/>
                  </a:lnTo>
                  <a:close/>
                </a:path>
              </a:pathLst>
            </a:custGeom>
            <a:noFill/>
            <a:ln cap="flat" cmpd="sng" w="12700">
              <a:solidFill>
                <a:srgbClr val="D2DCE6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0" name="Google Shape;510;p25"/>
            <p:cNvSpPr/>
            <p:nvPr/>
          </p:nvSpPr>
          <p:spPr>
            <a:xfrm>
              <a:off x="758951" y="3867910"/>
              <a:ext cx="311150" cy="311150"/>
            </a:xfrm>
            <a:custGeom>
              <a:rect b="b" l="l" r="r" t="t"/>
              <a:pathLst>
                <a:path extrusionOk="0" h="311150" w="311150">
                  <a:moveTo>
                    <a:pt x="155448" y="0"/>
                  </a:moveTo>
                  <a:lnTo>
                    <a:pt x="106314" y="7924"/>
                  </a:lnTo>
                  <a:lnTo>
                    <a:pt x="63642" y="29992"/>
                  </a:lnTo>
                  <a:lnTo>
                    <a:pt x="29992" y="63642"/>
                  </a:lnTo>
                  <a:lnTo>
                    <a:pt x="7924" y="106314"/>
                  </a:lnTo>
                  <a:lnTo>
                    <a:pt x="0" y="155448"/>
                  </a:lnTo>
                  <a:lnTo>
                    <a:pt x="7924" y="204581"/>
                  </a:lnTo>
                  <a:lnTo>
                    <a:pt x="29992" y="247253"/>
                  </a:lnTo>
                  <a:lnTo>
                    <a:pt x="63642" y="280903"/>
                  </a:lnTo>
                  <a:lnTo>
                    <a:pt x="106314" y="302971"/>
                  </a:lnTo>
                  <a:lnTo>
                    <a:pt x="155448" y="310896"/>
                  </a:lnTo>
                  <a:lnTo>
                    <a:pt x="204581" y="302971"/>
                  </a:lnTo>
                  <a:lnTo>
                    <a:pt x="247253" y="280903"/>
                  </a:lnTo>
                  <a:lnTo>
                    <a:pt x="280903" y="247253"/>
                  </a:lnTo>
                  <a:lnTo>
                    <a:pt x="302971" y="204581"/>
                  </a:lnTo>
                  <a:lnTo>
                    <a:pt x="310896" y="155448"/>
                  </a:lnTo>
                  <a:lnTo>
                    <a:pt x="302971" y="106314"/>
                  </a:lnTo>
                  <a:lnTo>
                    <a:pt x="280903" y="63642"/>
                  </a:lnTo>
                  <a:lnTo>
                    <a:pt x="247253" y="29992"/>
                  </a:lnTo>
                  <a:lnTo>
                    <a:pt x="204581" y="7924"/>
                  </a:lnTo>
                  <a:lnTo>
                    <a:pt x="155448" y="0"/>
                  </a:lnTo>
                  <a:close/>
                </a:path>
              </a:pathLst>
            </a:custGeom>
            <a:solidFill>
              <a:srgbClr val="1556A3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11" name="Google Shape;511;p25"/>
          <p:cNvSpPr txBox="1"/>
          <p:nvPr/>
        </p:nvSpPr>
        <p:spPr>
          <a:xfrm>
            <a:off x="861218" y="3907026"/>
            <a:ext cx="107314" cy="20827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7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2" name="Google Shape;512;p25"/>
          <p:cNvSpPr txBox="1"/>
          <p:nvPr/>
        </p:nvSpPr>
        <p:spPr>
          <a:xfrm>
            <a:off x="1240027" y="3770364"/>
            <a:ext cx="2583180" cy="7715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819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500">
                <a:solidFill>
                  <a:srgbClr val="1556A3"/>
                </a:solidFill>
                <a:latin typeface="Calibri"/>
                <a:ea typeface="Calibri"/>
                <a:cs typeface="Calibri"/>
                <a:sym typeface="Calibri"/>
              </a:rPr>
              <a:t>Limitations</a:t>
            </a:r>
            <a:endParaRPr sz="1500"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marR="5080" rtl="0" algn="l">
              <a:lnSpc>
                <a:spcPct val="104800"/>
              </a:lnSpc>
              <a:spcBef>
                <a:spcPts val="385"/>
              </a:spcBef>
              <a:spcAft>
                <a:spcPts val="0"/>
              </a:spcAft>
              <a:buNone/>
            </a:pPr>
            <a:r>
              <a:rPr lang="en-US" sz="1250">
                <a:solidFill>
                  <a:srgbClr val="181F2B"/>
                </a:solidFill>
                <a:latin typeface="Calibri"/>
                <a:ea typeface="Calibri"/>
                <a:cs typeface="Calibri"/>
                <a:sym typeface="Calibri"/>
              </a:rPr>
              <a:t>Small dataset, one university context, limited generalizability.</a:t>
            </a:r>
            <a:endParaRPr sz="1250"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13" name="Google Shape;513;p25"/>
          <p:cNvGrpSpPr/>
          <p:nvPr/>
        </p:nvGrpSpPr>
        <p:grpSpPr>
          <a:xfrm>
            <a:off x="4581144" y="3703323"/>
            <a:ext cx="3676015" cy="988060"/>
            <a:chOff x="4581144" y="3703323"/>
            <a:chExt cx="3676015" cy="988060"/>
          </a:xfrm>
        </p:grpSpPr>
        <p:sp>
          <p:nvSpPr>
            <p:cNvPr id="514" name="Google Shape;514;p25"/>
            <p:cNvSpPr/>
            <p:nvPr/>
          </p:nvSpPr>
          <p:spPr>
            <a:xfrm>
              <a:off x="4581144" y="3703323"/>
              <a:ext cx="3676015" cy="988060"/>
            </a:xfrm>
            <a:custGeom>
              <a:rect b="b" l="l" r="r" t="t"/>
              <a:pathLst>
                <a:path extrusionOk="0" h="988060" w="3676015">
                  <a:moveTo>
                    <a:pt x="3511296" y="0"/>
                  </a:moveTo>
                  <a:lnTo>
                    <a:pt x="164592" y="0"/>
                  </a:lnTo>
                  <a:lnTo>
                    <a:pt x="120835" y="5879"/>
                  </a:lnTo>
                  <a:lnTo>
                    <a:pt x="81517" y="22470"/>
                  </a:lnTo>
                  <a:lnTo>
                    <a:pt x="48206" y="48206"/>
                  </a:lnTo>
                  <a:lnTo>
                    <a:pt x="22470" y="81517"/>
                  </a:lnTo>
                  <a:lnTo>
                    <a:pt x="5879" y="120835"/>
                  </a:lnTo>
                  <a:lnTo>
                    <a:pt x="0" y="164592"/>
                  </a:lnTo>
                  <a:lnTo>
                    <a:pt x="0" y="822947"/>
                  </a:lnTo>
                  <a:lnTo>
                    <a:pt x="5879" y="866705"/>
                  </a:lnTo>
                  <a:lnTo>
                    <a:pt x="22470" y="906025"/>
                  </a:lnTo>
                  <a:lnTo>
                    <a:pt x="48206" y="939339"/>
                  </a:lnTo>
                  <a:lnTo>
                    <a:pt x="81517" y="965078"/>
                  </a:lnTo>
                  <a:lnTo>
                    <a:pt x="120835" y="981672"/>
                  </a:lnTo>
                  <a:lnTo>
                    <a:pt x="164592" y="987552"/>
                  </a:lnTo>
                  <a:lnTo>
                    <a:pt x="3511296" y="987552"/>
                  </a:lnTo>
                  <a:lnTo>
                    <a:pt x="3555048" y="981672"/>
                  </a:lnTo>
                  <a:lnTo>
                    <a:pt x="3594365" y="965078"/>
                  </a:lnTo>
                  <a:lnTo>
                    <a:pt x="3627677" y="939339"/>
                  </a:lnTo>
                  <a:lnTo>
                    <a:pt x="3653414" y="906025"/>
                  </a:lnTo>
                  <a:lnTo>
                    <a:pt x="3670008" y="866705"/>
                  </a:lnTo>
                  <a:lnTo>
                    <a:pt x="3675888" y="822947"/>
                  </a:lnTo>
                  <a:lnTo>
                    <a:pt x="3675888" y="164592"/>
                  </a:lnTo>
                  <a:lnTo>
                    <a:pt x="3670008" y="120835"/>
                  </a:lnTo>
                  <a:lnTo>
                    <a:pt x="3653414" y="81517"/>
                  </a:lnTo>
                  <a:lnTo>
                    <a:pt x="3627677" y="48206"/>
                  </a:lnTo>
                  <a:lnTo>
                    <a:pt x="3594365" y="22470"/>
                  </a:lnTo>
                  <a:lnTo>
                    <a:pt x="3555048" y="5879"/>
                  </a:lnTo>
                  <a:lnTo>
                    <a:pt x="3511296" y="0"/>
                  </a:lnTo>
                  <a:close/>
                </a:path>
              </a:pathLst>
            </a:custGeom>
            <a:solidFill>
              <a:srgbClr val="E8F6E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5" name="Google Shape;515;p25"/>
            <p:cNvSpPr/>
            <p:nvPr/>
          </p:nvSpPr>
          <p:spPr>
            <a:xfrm>
              <a:off x="4581144" y="3703323"/>
              <a:ext cx="3676015" cy="988060"/>
            </a:xfrm>
            <a:custGeom>
              <a:rect b="b" l="l" r="r" t="t"/>
              <a:pathLst>
                <a:path extrusionOk="0" h="988060" w="3676015">
                  <a:moveTo>
                    <a:pt x="0" y="164592"/>
                  </a:moveTo>
                  <a:lnTo>
                    <a:pt x="5879" y="120835"/>
                  </a:lnTo>
                  <a:lnTo>
                    <a:pt x="22470" y="81517"/>
                  </a:lnTo>
                  <a:lnTo>
                    <a:pt x="48206" y="48206"/>
                  </a:lnTo>
                  <a:lnTo>
                    <a:pt x="81517" y="22470"/>
                  </a:lnTo>
                  <a:lnTo>
                    <a:pt x="120835" y="5879"/>
                  </a:lnTo>
                  <a:lnTo>
                    <a:pt x="164592" y="0"/>
                  </a:lnTo>
                  <a:lnTo>
                    <a:pt x="3511296" y="0"/>
                  </a:lnTo>
                  <a:lnTo>
                    <a:pt x="3555048" y="5879"/>
                  </a:lnTo>
                  <a:lnTo>
                    <a:pt x="3594365" y="22470"/>
                  </a:lnTo>
                  <a:lnTo>
                    <a:pt x="3627677" y="48206"/>
                  </a:lnTo>
                  <a:lnTo>
                    <a:pt x="3653414" y="81517"/>
                  </a:lnTo>
                  <a:lnTo>
                    <a:pt x="3670008" y="120835"/>
                  </a:lnTo>
                  <a:lnTo>
                    <a:pt x="3675888" y="164592"/>
                  </a:lnTo>
                  <a:lnTo>
                    <a:pt x="3675888" y="822947"/>
                  </a:lnTo>
                  <a:lnTo>
                    <a:pt x="3670008" y="866705"/>
                  </a:lnTo>
                  <a:lnTo>
                    <a:pt x="3653414" y="906025"/>
                  </a:lnTo>
                  <a:lnTo>
                    <a:pt x="3627677" y="939339"/>
                  </a:lnTo>
                  <a:lnTo>
                    <a:pt x="3594365" y="965078"/>
                  </a:lnTo>
                  <a:lnTo>
                    <a:pt x="3555048" y="981672"/>
                  </a:lnTo>
                  <a:lnTo>
                    <a:pt x="3511296" y="987552"/>
                  </a:lnTo>
                  <a:lnTo>
                    <a:pt x="164592" y="987552"/>
                  </a:lnTo>
                  <a:lnTo>
                    <a:pt x="120835" y="981672"/>
                  </a:lnTo>
                  <a:lnTo>
                    <a:pt x="81517" y="965078"/>
                  </a:lnTo>
                  <a:lnTo>
                    <a:pt x="48206" y="939339"/>
                  </a:lnTo>
                  <a:lnTo>
                    <a:pt x="22470" y="906025"/>
                  </a:lnTo>
                  <a:lnTo>
                    <a:pt x="5879" y="866705"/>
                  </a:lnTo>
                  <a:lnTo>
                    <a:pt x="0" y="822947"/>
                  </a:lnTo>
                  <a:lnTo>
                    <a:pt x="0" y="164592"/>
                  </a:lnTo>
                  <a:close/>
                </a:path>
              </a:pathLst>
            </a:custGeom>
            <a:noFill/>
            <a:ln cap="flat" cmpd="sng" w="12700">
              <a:solidFill>
                <a:srgbClr val="D2DCE6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6" name="Google Shape;516;p25"/>
            <p:cNvSpPr/>
            <p:nvPr/>
          </p:nvSpPr>
          <p:spPr>
            <a:xfrm>
              <a:off x="4745736" y="3867910"/>
              <a:ext cx="311150" cy="311150"/>
            </a:xfrm>
            <a:custGeom>
              <a:rect b="b" l="l" r="r" t="t"/>
              <a:pathLst>
                <a:path extrusionOk="0" h="311150" w="311150">
                  <a:moveTo>
                    <a:pt x="155448" y="0"/>
                  </a:moveTo>
                  <a:lnTo>
                    <a:pt x="106314" y="7924"/>
                  </a:lnTo>
                  <a:lnTo>
                    <a:pt x="63642" y="29992"/>
                  </a:lnTo>
                  <a:lnTo>
                    <a:pt x="29992" y="63642"/>
                  </a:lnTo>
                  <a:lnTo>
                    <a:pt x="7924" y="106314"/>
                  </a:lnTo>
                  <a:lnTo>
                    <a:pt x="0" y="155448"/>
                  </a:lnTo>
                  <a:lnTo>
                    <a:pt x="7924" y="204581"/>
                  </a:lnTo>
                  <a:lnTo>
                    <a:pt x="29992" y="247253"/>
                  </a:lnTo>
                  <a:lnTo>
                    <a:pt x="63642" y="280903"/>
                  </a:lnTo>
                  <a:lnTo>
                    <a:pt x="106314" y="302971"/>
                  </a:lnTo>
                  <a:lnTo>
                    <a:pt x="155448" y="310896"/>
                  </a:lnTo>
                  <a:lnTo>
                    <a:pt x="204581" y="302971"/>
                  </a:lnTo>
                  <a:lnTo>
                    <a:pt x="247253" y="280903"/>
                  </a:lnTo>
                  <a:lnTo>
                    <a:pt x="280903" y="247253"/>
                  </a:lnTo>
                  <a:lnTo>
                    <a:pt x="302971" y="204581"/>
                  </a:lnTo>
                  <a:lnTo>
                    <a:pt x="310896" y="155448"/>
                  </a:lnTo>
                  <a:lnTo>
                    <a:pt x="302971" y="106314"/>
                  </a:lnTo>
                  <a:lnTo>
                    <a:pt x="280903" y="63642"/>
                  </a:lnTo>
                  <a:lnTo>
                    <a:pt x="247253" y="29992"/>
                  </a:lnTo>
                  <a:lnTo>
                    <a:pt x="204581" y="7924"/>
                  </a:lnTo>
                  <a:lnTo>
                    <a:pt x="155448" y="0"/>
                  </a:lnTo>
                  <a:close/>
                </a:path>
              </a:pathLst>
            </a:custGeom>
            <a:solidFill>
              <a:srgbClr val="247C47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17" name="Google Shape;517;p25"/>
          <p:cNvSpPr txBox="1"/>
          <p:nvPr/>
        </p:nvSpPr>
        <p:spPr>
          <a:xfrm>
            <a:off x="4848002" y="3907026"/>
            <a:ext cx="107314" cy="20827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8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8" name="Google Shape;518;p25"/>
          <p:cNvSpPr txBox="1"/>
          <p:nvPr/>
        </p:nvSpPr>
        <p:spPr>
          <a:xfrm>
            <a:off x="5226811" y="3770364"/>
            <a:ext cx="2331720" cy="7715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819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500">
                <a:solidFill>
                  <a:srgbClr val="247C47"/>
                </a:solidFill>
                <a:latin typeface="Calibri"/>
                <a:ea typeface="Calibri"/>
                <a:cs typeface="Calibri"/>
                <a:sym typeface="Calibri"/>
              </a:rPr>
              <a:t>License</a:t>
            </a:r>
            <a:endParaRPr sz="1500"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marR="5080" rtl="0" algn="l">
              <a:lnSpc>
                <a:spcPct val="104800"/>
              </a:lnSpc>
              <a:spcBef>
                <a:spcPts val="385"/>
              </a:spcBef>
              <a:spcAft>
                <a:spcPts val="0"/>
              </a:spcAft>
              <a:buNone/>
            </a:pPr>
            <a:r>
              <a:rPr lang="en-US" sz="1250">
                <a:solidFill>
                  <a:srgbClr val="181F2B"/>
                </a:solidFill>
                <a:latin typeface="Calibri"/>
                <a:ea typeface="Calibri"/>
                <a:cs typeface="Calibri"/>
                <a:sym typeface="Calibri"/>
              </a:rPr>
              <a:t>MIT License for example code and documentation.</a:t>
            </a:r>
            <a:endParaRPr sz="1250"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19" name="Google Shape;519;p25"/>
          <p:cNvGrpSpPr/>
          <p:nvPr/>
        </p:nvGrpSpPr>
        <p:grpSpPr>
          <a:xfrm>
            <a:off x="8567928" y="3703323"/>
            <a:ext cx="3624579" cy="988060"/>
            <a:chOff x="8567928" y="3703323"/>
            <a:chExt cx="3624579" cy="988060"/>
          </a:xfrm>
        </p:grpSpPr>
        <p:sp>
          <p:nvSpPr>
            <p:cNvPr id="520" name="Google Shape;520;p25"/>
            <p:cNvSpPr/>
            <p:nvPr/>
          </p:nvSpPr>
          <p:spPr>
            <a:xfrm>
              <a:off x="8567928" y="3703323"/>
              <a:ext cx="3624579" cy="988060"/>
            </a:xfrm>
            <a:custGeom>
              <a:rect b="b" l="l" r="r" t="t"/>
              <a:pathLst>
                <a:path extrusionOk="0" h="988060" w="3624579">
                  <a:moveTo>
                    <a:pt x="3511296" y="0"/>
                  </a:moveTo>
                  <a:lnTo>
                    <a:pt x="164592" y="0"/>
                  </a:lnTo>
                  <a:lnTo>
                    <a:pt x="120835" y="5879"/>
                  </a:lnTo>
                  <a:lnTo>
                    <a:pt x="81517" y="22470"/>
                  </a:lnTo>
                  <a:lnTo>
                    <a:pt x="48206" y="48206"/>
                  </a:lnTo>
                  <a:lnTo>
                    <a:pt x="22470" y="81517"/>
                  </a:lnTo>
                  <a:lnTo>
                    <a:pt x="5879" y="120835"/>
                  </a:lnTo>
                  <a:lnTo>
                    <a:pt x="0" y="164591"/>
                  </a:lnTo>
                  <a:lnTo>
                    <a:pt x="0" y="822947"/>
                  </a:lnTo>
                  <a:lnTo>
                    <a:pt x="5879" y="866705"/>
                  </a:lnTo>
                  <a:lnTo>
                    <a:pt x="22470" y="906025"/>
                  </a:lnTo>
                  <a:lnTo>
                    <a:pt x="48206" y="939339"/>
                  </a:lnTo>
                  <a:lnTo>
                    <a:pt x="81517" y="965078"/>
                  </a:lnTo>
                  <a:lnTo>
                    <a:pt x="120835" y="981672"/>
                  </a:lnTo>
                  <a:lnTo>
                    <a:pt x="164592" y="987551"/>
                  </a:lnTo>
                  <a:lnTo>
                    <a:pt x="3511296" y="987551"/>
                  </a:lnTo>
                  <a:lnTo>
                    <a:pt x="3555048" y="981672"/>
                  </a:lnTo>
                  <a:lnTo>
                    <a:pt x="3594365" y="965078"/>
                  </a:lnTo>
                  <a:lnTo>
                    <a:pt x="3624072" y="942125"/>
                  </a:lnTo>
                  <a:lnTo>
                    <a:pt x="3624072" y="45420"/>
                  </a:lnTo>
                  <a:lnTo>
                    <a:pt x="3594365" y="22470"/>
                  </a:lnTo>
                  <a:lnTo>
                    <a:pt x="3555048" y="5879"/>
                  </a:lnTo>
                  <a:lnTo>
                    <a:pt x="3511296" y="0"/>
                  </a:lnTo>
                  <a:close/>
                </a:path>
              </a:pathLst>
            </a:custGeom>
            <a:solidFill>
              <a:srgbClr val="F4EEFF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21" name="Google Shape;521;p25"/>
            <p:cNvSpPr/>
            <p:nvPr/>
          </p:nvSpPr>
          <p:spPr>
            <a:xfrm>
              <a:off x="8567928" y="3703323"/>
              <a:ext cx="3624579" cy="988060"/>
            </a:xfrm>
            <a:custGeom>
              <a:rect b="b" l="l" r="r" t="t"/>
              <a:pathLst>
                <a:path extrusionOk="0" h="988060" w="3624579">
                  <a:moveTo>
                    <a:pt x="3624072" y="942125"/>
                  </a:moveTo>
                  <a:lnTo>
                    <a:pt x="3594365" y="965078"/>
                  </a:lnTo>
                  <a:lnTo>
                    <a:pt x="3555048" y="981672"/>
                  </a:lnTo>
                  <a:lnTo>
                    <a:pt x="3511296" y="987551"/>
                  </a:lnTo>
                  <a:lnTo>
                    <a:pt x="164592" y="987551"/>
                  </a:lnTo>
                  <a:lnTo>
                    <a:pt x="120835" y="981672"/>
                  </a:lnTo>
                  <a:lnTo>
                    <a:pt x="81517" y="965078"/>
                  </a:lnTo>
                  <a:lnTo>
                    <a:pt x="48206" y="939339"/>
                  </a:lnTo>
                  <a:lnTo>
                    <a:pt x="22470" y="906025"/>
                  </a:lnTo>
                  <a:lnTo>
                    <a:pt x="5879" y="866705"/>
                  </a:lnTo>
                  <a:lnTo>
                    <a:pt x="0" y="822947"/>
                  </a:lnTo>
                  <a:lnTo>
                    <a:pt x="0" y="164591"/>
                  </a:lnTo>
                  <a:lnTo>
                    <a:pt x="5879" y="120835"/>
                  </a:lnTo>
                  <a:lnTo>
                    <a:pt x="22470" y="81517"/>
                  </a:lnTo>
                  <a:lnTo>
                    <a:pt x="48206" y="48206"/>
                  </a:lnTo>
                  <a:lnTo>
                    <a:pt x="81517" y="22470"/>
                  </a:lnTo>
                  <a:lnTo>
                    <a:pt x="120835" y="5879"/>
                  </a:lnTo>
                  <a:lnTo>
                    <a:pt x="164592" y="0"/>
                  </a:lnTo>
                  <a:lnTo>
                    <a:pt x="3511296" y="0"/>
                  </a:lnTo>
                  <a:lnTo>
                    <a:pt x="3555048" y="5879"/>
                  </a:lnTo>
                  <a:lnTo>
                    <a:pt x="3594365" y="22470"/>
                  </a:lnTo>
                  <a:lnTo>
                    <a:pt x="3624072" y="45420"/>
                  </a:lnTo>
                </a:path>
              </a:pathLst>
            </a:custGeom>
            <a:noFill/>
            <a:ln cap="flat" cmpd="sng" w="12700">
              <a:solidFill>
                <a:srgbClr val="D2DCE6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22" name="Google Shape;522;p25"/>
            <p:cNvSpPr/>
            <p:nvPr/>
          </p:nvSpPr>
          <p:spPr>
            <a:xfrm>
              <a:off x="8732519" y="3867910"/>
              <a:ext cx="311150" cy="311150"/>
            </a:xfrm>
            <a:custGeom>
              <a:rect b="b" l="l" r="r" t="t"/>
              <a:pathLst>
                <a:path extrusionOk="0" h="311150" w="311150">
                  <a:moveTo>
                    <a:pt x="155448" y="0"/>
                  </a:moveTo>
                  <a:lnTo>
                    <a:pt x="106314" y="7924"/>
                  </a:lnTo>
                  <a:lnTo>
                    <a:pt x="63642" y="29992"/>
                  </a:lnTo>
                  <a:lnTo>
                    <a:pt x="29992" y="63642"/>
                  </a:lnTo>
                  <a:lnTo>
                    <a:pt x="7924" y="106314"/>
                  </a:lnTo>
                  <a:lnTo>
                    <a:pt x="0" y="155448"/>
                  </a:lnTo>
                  <a:lnTo>
                    <a:pt x="7924" y="204581"/>
                  </a:lnTo>
                  <a:lnTo>
                    <a:pt x="29992" y="247253"/>
                  </a:lnTo>
                  <a:lnTo>
                    <a:pt x="63642" y="280903"/>
                  </a:lnTo>
                  <a:lnTo>
                    <a:pt x="106314" y="302971"/>
                  </a:lnTo>
                  <a:lnTo>
                    <a:pt x="155448" y="310896"/>
                  </a:lnTo>
                  <a:lnTo>
                    <a:pt x="204581" y="302971"/>
                  </a:lnTo>
                  <a:lnTo>
                    <a:pt x="247253" y="280903"/>
                  </a:lnTo>
                  <a:lnTo>
                    <a:pt x="280903" y="247253"/>
                  </a:lnTo>
                  <a:lnTo>
                    <a:pt x="302971" y="204581"/>
                  </a:lnTo>
                  <a:lnTo>
                    <a:pt x="310896" y="155448"/>
                  </a:lnTo>
                  <a:lnTo>
                    <a:pt x="302971" y="106314"/>
                  </a:lnTo>
                  <a:lnTo>
                    <a:pt x="280903" y="63642"/>
                  </a:lnTo>
                  <a:lnTo>
                    <a:pt x="247253" y="29992"/>
                  </a:lnTo>
                  <a:lnTo>
                    <a:pt x="204581" y="7924"/>
                  </a:lnTo>
                  <a:lnTo>
                    <a:pt x="155448" y="0"/>
                  </a:lnTo>
                  <a:close/>
                </a:path>
              </a:pathLst>
            </a:custGeom>
            <a:solidFill>
              <a:srgbClr val="6949A4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23" name="Google Shape;523;p25"/>
          <p:cNvSpPr txBox="1"/>
          <p:nvPr/>
        </p:nvSpPr>
        <p:spPr>
          <a:xfrm>
            <a:off x="8834783" y="3907026"/>
            <a:ext cx="107314" cy="20827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9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4" name="Google Shape;524;p25"/>
          <p:cNvSpPr txBox="1"/>
          <p:nvPr/>
        </p:nvSpPr>
        <p:spPr>
          <a:xfrm>
            <a:off x="9213594" y="3770364"/>
            <a:ext cx="2291080" cy="7715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819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500">
                <a:solidFill>
                  <a:srgbClr val="6949A4"/>
                </a:solidFill>
                <a:latin typeface="Calibri"/>
                <a:ea typeface="Calibri"/>
                <a:cs typeface="Calibri"/>
                <a:sym typeface="Calibri"/>
              </a:rPr>
              <a:t>How to use</a:t>
            </a:r>
            <a:endParaRPr sz="1500"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marR="5080" rtl="0" algn="l">
              <a:lnSpc>
                <a:spcPct val="104800"/>
              </a:lnSpc>
              <a:spcBef>
                <a:spcPts val="385"/>
              </a:spcBef>
              <a:spcAft>
                <a:spcPts val="0"/>
              </a:spcAft>
              <a:buNone/>
            </a:pPr>
            <a:r>
              <a:rPr lang="en-US" sz="1250">
                <a:solidFill>
                  <a:srgbClr val="181F2B"/>
                </a:solidFill>
                <a:latin typeface="Calibri"/>
                <a:ea typeface="Calibri"/>
                <a:cs typeface="Calibri"/>
                <a:sym typeface="Calibri"/>
              </a:rPr>
              <a:t>Run the prediction function in analysis.py with new survey data.</a:t>
            </a:r>
            <a:endParaRPr sz="125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528" name="Shape 5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" name="Google Shape;529;p26"/>
          <p:cNvSpPr txBox="1"/>
          <p:nvPr/>
        </p:nvSpPr>
        <p:spPr>
          <a:xfrm>
            <a:off x="3126739" y="3244359"/>
            <a:ext cx="3750945" cy="51371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http://bit.ly/4dnQYZq</a:t>
            </a:r>
            <a:endParaRPr sz="32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descr="$PPTXTitle" id="530" name="Google Shape;530;p26"/>
          <p:cNvSpPr txBox="1"/>
          <p:nvPr>
            <p:ph type="ctrTitle"/>
          </p:nvPr>
        </p:nvSpPr>
        <p:spPr>
          <a:xfrm>
            <a:off x="627380" y="645667"/>
            <a:ext cx="2177415" cy="39115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16314D"/>
                </a:solidFill>
              </a:rPr>
              <a:t>Link to exercises</a:t>
            </a:r>
            <a:endParaRPr sz="240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534" name="Shape 5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" name="Google Shape;535;p27"/>
          <p:cNvSpPr/>
          <p:nvPr/>
        </p:nvSpPr>
        <p:spPr>
          <a:xfrm>
            <a:off x="0" y="0"/>
            <a:ext cx="12161520" cy="299085"/>
          </a:xfrm>
          <a:custGeom>
            <a:rect b="b" l="l" r="r" t="t"/>
            <a:pathLst>
              <a:path extrusionOk="0" h="299085" w="12161520">
                <a:moveTo>
                  <a:pt x="12161354" y="0"/>
                </a:moveTo>
                <a:lnTo>
                  <a:pt x="0" y="0"/>
                </a:lnTo>
                <a:lnTo>
                  <a:pt x="0" y="298957"/>
                </a:lnTo>
                <a:lnTo>
                  <a:pt x="12161354" y="298957"/>
                </a:lnTo>
                <a:lnTo>
                  <a:pt x="12161354" y="0"/>
                </a:lnTo>
                <a:close/>
              </a:path>
            </a:pathLst>
          </a:custGeom>
          <a:solidFill>
            <a:srgbClr val="102C47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descr="$PPTXTitle" id="536" name="Google Shape;536;p27"/>
          <p:cNvSpPr txBox="1"/>
          <p:nvPr>
            <p:ph type="title"/>
          </p:nvPr>
        </p:nvSpPr>
        <p:spPr>
          <a:xfrm>
            <a:off x="581659" y="176729"/>
            <a:ext cx="9622790" cy="115321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386500">
            <a:spAutoFit/>
          </a:bodyPr>
          <a:lstStyle/>
          <a:p>
            <a:pPr indent="0" lvl="0" marL="1651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Take-home checklist</a:t>
            </a:r>
            <a:endParaRPr/>
          </a:p>
        </p:txBody>
      </p:sp>
      <p:grpSp>
        <p:nvGrpSpPr>
          <p:cNvPr id="537" name="Google Shape;537;p27"/>
          <p:cNvGrpSpPr/>
          <p:nvPr/>
        </p:nvGrpSpPr>
        <p:grpSpPr>
          <a:xfrm>
            <a:off x="1295543" y="1449298"/>
            <a:ext cx="9784080" cy="320675"/>
            <a:chOff x="1295543" y="1449298"/>
            <a:chExt cx="9784080" cy="320675"/>
          </a:xfrm>
        </p:grpSpPr>
        <p:sp>
          <p:nvSpPr>
            <p:cNvPr id="538" name="Google Shape;538;p27"/>
            <p:cNvSpPr/>
            <p:nvPr/>
          </p:nvSpPr>
          <p:spPr>
            <a:xfrm>
              <a:off x="1295543" y="1449298"/>
              <a:ext cx="9784080" cy="320675"/>
            </a:xfrm>
            <a:custGeom>
              <a:rect b="b" l="l" r="r" t="t"/>
              <a:pathLst>
                <a:path extrusionOk="0" h="320675" w="9784080">
                  <a:moveTo>
                    <a:pt x="9730727" y="0"/>
                  </a:moveTo>
                  <a:lnTo>
                    <a:pt x="53352" y="0"/>
                  </a:lnTo>
                  <a:lnTo>
                    <a:pt x="32586" y="4192"/>
                  </a:lnTo>
                  <a:lnTo>
                    <a:pt x="15627" y="15627"/>
                  </a:lnTo>
                  <a:lnTo>
                    <a:pt x="4192" y="32586"/>
                  </a:lnTo>
                  <a:lnTo>
                    <a:pt x="0" y="53352"/>
                  </a:lnTo>
                  <a:lnTo>
                    <a:pt x="0" y="266738"/>
                  </a:lnTo>
                  <a:lnTo>
                    <a:pt x="4192" y="287504"/>
                  </a:lnTo>
                  <a:lnTo>
                    <a:pt x="15627" y="304463"/>
                  </a:lnTo>
                  <a:lnTo>
                    <a:pt x="32586" y="315897"/>
                  </a:lnTo>
                  <a:lnTo>
                    <a:pt x="53352" y="320090"/>
                  </a:lnTo>
                  <a:lnTo>
                    <a:pt x="9730727" y="320090"/>
                  </a:lnTo>
                  <a:lnTo>
                    <a:pt x="9751493" y="315897"/>
                  </a:lnTo>
                  <a:lnTo>
                    <a:pt x="9768452" y="304463"/>
                  </a:lnTo>
                  <a:lnTo>
                    <a:pt x="9779887" y="287504"/>
                  </a:lnTo>
                  <a:lnTo>
                    <a:pt x="9784080" y="266738"/>
                  </a:lnTo>
                  <a:lnTo>
                    <a:pt x="9784080" y="53352"/>
                  </a:lnTo>
                  <a:lnTo>
                    <a:pt x="9779887" y="32586"/>
                  </a:lnTo>
                  <a:lnTo>
                    <a:pt x="9768452" y="15627"/>
                  </a:lnTo>
                  <a:lnTo>
                    <a:pt x="9751493" y="4192"/>
                  </a:lnTo>
                  <a:lnTo>
                    <a:pt x="9730727" y="0"/>
                  </a:lnTo>
                  <a:close/>
                </a:path>
              </a:pathLst>
            </a:custGeom>
            <a:solidFill>
              <a:srgbClr val="F4F8F9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39" name="Google Shape;539;p27"/>
            <p:cNvSpPr/>
            <p:nvPr/>
          </p:nvSpPr>
          <p:spPr>
            <a:xfrm>
              <a:off x="1295543" y="1449298"/>
              <a:ext cx="9784080" cy="320675"/>
            </a:xfrm>
            <a:custGeom>
              <a:rect b="b" l="l" r="r" t="t"/>
              <a:pathLst>
                <a:path extrusionOk="0" h="320675" w="9784080">
                  <a:moveTo>
                    <a:pt x="0" y="53352"/>
                  </a:moveTo>
                  <a:lnTo>
                    <a:pt x="4192" y="32586"/>
                  </a:lnTo>
                  <a:lnTo>
                    <a:pt x="15627" y="15627"/>
                  </a:lnTo>
                  <a:lnTo>
                    <a:pt x="32586" y="4192"/>
                  </a:lnTo>
                  <a:lnTo>
                    <a:pt x="53352" y="0"/>
                  </a:lnTo>
                  <a:lnTo>
                    <a:pt x="9730727" y="0"/>
                  </a:lnTo>
                  <a:lnTo>
                    <a:pt x="9751493" y="4192"/>
                  </a:lnTo>
                  <a:lnTo>
                    <a:pt x="9768452" y="15627"/>
                  </a:lnTo>
                  <a:lnTo>
                    <a:pt x="9779887" y="32586"/>
                  </a:lnTo>
                  <a:lnTo>
                    <a:pt x="9784080" y="53352"/>
                  </a:lnTo>
                  <a:lnTo>
                    <a:pt x="9784080" y="266738"/>
                  </a:lnTo>
                  <a:lnTo>
                    <a:pt x="9779887" y="287504"/>
                  </a:lnTo>
                  <a:lnTo>
                    <a:pt x="9768452" y="304463"/>
                  </a:lnTo>
                  <a:lnTo>
                    <a:pt x="9751493" y="315897"/>
                  </a:lnTo>
                  <a:lnTo>
                    <a:pt x="9730727" y="320090"/>
                  </a:lnTo>
                  <a:lnTo>
                    <a:pt x="53352" y="320090"/>
                  </a:lnTo>
                  <a:lnTo>
                    <a:pt x="32586" y="315897"/>
                  </a:lnTo>
                  <a:lnTo>
                    <a:pt x="15627" y="304463"/>
                  </a:lnTo>
                  <a:lnTo>
                    <a:pt x="4192" y="287504"/>
                  </a:lnTo>
                  <a:lnTo>
                    <a:pt x="0" y="266738"/>
                  </a:lnTo>
                  <a:lnTo>
                    <a:pt x="0" y="53352"/>
                  </a:lnTo>
                  <a:close/>
                </a:path>
              </a:pathLst>
            </a:custGeom>
            <a:noFill/>
            <a:ln cap="flat" cmpd="sng" w="9525">
              <a:solidFill>
                <a:srgbClr val="E1EBE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40" name="Google Shape;540;p27"/>
          <p:cNvGrpSpPr/>
          <p:nvPr/>
        </p:nvGrpSpPr>
        <p:grpSpPr>
          <a:xfrm>
            <a:off x="1295543" y="1952218"/>
            <a:ext cx="9784080" cy="320675"/>
            <a:chOff x="1295543" y="1952218"/>
            <a:chExt cx="9784080" cy="320675"/>
          </a:xfrm>
        </p:grpSpPr>
        <p:sp>
          <p:nvSpPr>
            <p:cNvPr id="541" name="Google Shape;541;p27"/>
            <p:cNvSpPr/>
            <p:nvPr/>
          </p:nvSpPr>
          <p:spPr>
            <a:xfrm>
              <a:off x="1295543" y="1952218"/>
              <a:ext cx="9784080" cy="320675"/>
            </a:xfrm>
            <a:custGeom>
              <a:rect b="b" l="l" r="r" t="t"/>
              <a:pathLst>
                <a:path extrusionOk="0" h="320675" w="9784080">
                  <a:moveTo>
                    <a:pt x="9730727" y="0"/>
                  </a:moveTo>
                  <a:lnTo>
                    <a:pt x="53352" y="0"/>
                  </a:lnTo>
                  <a:lnTo>
                    <a:pt x="32586" y="4192"/>
                  </a:lnTo>
                  <a:lnTo>
                    <a:pt x="15627" y="15627"/>
                  </a:lnTo>
                  <a:lnTo>
                    <a:pt x="4192" y="32586"/>
                  </a:lnTo>
                  <a:lnTo>
                    <a:pt x="0" y="53352"/>
                  </a:lnTo>
                  <a:lnTo>
                    <a:pt x="0" y="266738"/>
                  </a:lnTo>
                  <a:lnTo>
                    <a:pt x="4192" y="287504"/>
                  </a:lnTo>
                  <a:lnTo>
                    <a:pt x="15627" y="304463"/>
                  </a:lnTo>
                  <a:lnTo>
                    <a:pt x="32586" y="315897"/>
                  </a:lnTo>
                  <a:lnTo>
                    <a:pt x="53352" y="320090"/>
                  </a:lnTo>
                  <a:lnTo>
                    <a:pt x="9730727" y="320090"/>
                  </a:lnTo>
                  <a:lnTo>
                    <a:pt x="9751493" y="315897"/>
                  </a:lnTo>
                  <a:lnTo>
                    <a:pt x="9768452" y="304463"/>
                  </a:lnTo>
                  <a:lnTo>
                    <a:pt x="9779887" y="287504"/>
                  </a:lnTo>
                  <a:lnTo>
                    <a:pt x="9784080" y="266738"/>
                  </a:lnTo>
                  <a:lnTo>
                    <a:pt x="9784080" y="53352"/>
                  </a:lnTo>
                  <a:lnTo>
                    <a:pt x="9779887" y="32586"/>
                  </a:lnTo>
                  <a:lnTo>
                    <a:pt x="9768452" y="15627"/>
                  </a:lnTo>
                  <a:lnTo>
                    <a:pt x="9751493" y="4192"/>
                  </a:lnTo>
                  <a:lnTo>
                    <a:pt x="9730727" y="0"/>
                  </a:lnTo>
                  <a:close/>
                </a:path>
              </a:pathLst>
            </a:custGeom>
            <a:solidFill>
              <a:srgbClr val="F4F8F9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42" name="Google Shape;542;p27"/>
            <p:cNvSpPr/>
            <p:nvPr/>
          </p:nvSpPr>
          <p:spPr>
            <a:xfrm>
              <a:off x="1295543" y="1952218"/>
              <a:ext cx="9784080" cy="320675"/>
            </a:xfrm>
            <a:custGeom>
              <a:rect b="b" l="l" r="r" t="t"/>
              <a:pathLst>
                <a:path extrusionOk="0" h="320675" w="9784080">
                  <a:moveTo>
                    <a:pt x="0" y="53352"/>
                  </a:moveTo>
                  <a:lnTo>
                    <a:pt x="4192" y="32586"/>
                  </a:lnTo>
                  <a:lnTo>
                    <a:pt x="15627" y="15627"/>
                  </a:lnTo>
                  <a:lnTo>
                    <a:pt x="32586" y="4192"/>
                  </a:lnTo>
                  <a:lnTo>
                    <a:pt x="53352" y="0"/>
                  </a:lnTo>
                  <a:lnTo>
                    <a:pt x="9730727" y="0"/>
                  </a:lnTo>
                  <a:lnTo>
                    <a:pt x="9751493" y="4192"/>
                  </a:lnTo>
                  <a:lnTo>
                    <a:pt x="9768452" y="15627"/>
                  </a:lnTo>
                  <a:lnTo>
                    <a:pt x="9779887" y="32586"/>
                  </a:lnTo>
                  <a:lnTo>
                    <a:pt x="9784080" y="53352"/>
                  </a:lnTo>
                  <a:lnTo>
                    <a:pt x="9784080" y="266738"/>
                  </a:lnTo>
                  <a:lnTo>
                    <a:pt x="9779887" y="287504"/>
                  </a:lnTo>
                  <a:lnTo>
                    <a:pt x="9768452" y="304463"/>
                  </a:lnTo>
                  <a:lnTo>
                    <a:pt x="9751493" y="315897"/>
                  </a:lnTo>
                  <a:lnTo>
                    <a:pt x="9730727" y="320090"/>
                  </a:lnTo>
                  <a:lnTo>
                    <a:pt x="53352" y="320090"/>
                  </a:lnTo>
                  <a:lnTo>
                    <a:pt x="32586" y="315897"/>
                  </a:lnTo>
                  <a:lnTo>
                    <a:pt x="15627" y="304463"/>
                  </a:lnTo>
                  <a:lnTo>
                    <a:pt x="4192" y="287504"/>
                  </a:lnTo>
                  <a:lnTo>
                    <a:pt x="0" y="266738"/>
                  </a:lnTo>
                  <a:lnTo>
                    <a:pt x="0" y="53352"/>
                  </a:lnTo>
                  <a:close/>
                </a:path>
              </a:pathLst>
            </a:custGeom>
            <a:noFill/>
            <a:ln cap="flat" cmpd="sng" w="9525">
              <a:solidFill>
                <a:srgbClr val="E1EBE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43" name="Google Shape;543;p27"/>
          <p:cNvGrpSpPr/>
          <p:nvPr/>
        </p:nvGrpSpPr>
        <p:grpSpPr>
          <a:xfrm>
            <a:off x="1295543" y="2455138"/>
            <a:ext cx="9784080" cy="320675"/>
            <a:chOff x="1295543" y="2455138"/>
            <a:chExt cx="9784080" cy="320675"/>
          </a:xfrm>
        </p:grpSpPr>
        <p:sp>
          <p:nvSpPr>
            <p:cNvPr id="544" name="Google Shape;544;p27"/>
            <p:cNvSpPr/>
            <p:nvPr/>
          </p:nvSpPr>
          <p:spPr>
            <a:xfrm>
              <a:off x="1295543" y="2455138"/>
              <a:ext cx="9784080" cy="320675"/>
            </a:xfrm>
            <a:custGeom>
              <a:rect b="b" l="l" r="r" t="t"/>
              <a:pathLst>
                <a:path extrusionOk="0" h="320675" w="9784080">
                  <a:moveTo>
                    <a:pt x="9730727" y="0"/>
                  </a:moveTo>
                  <a:lnTo>
                    <a:pt x="53352" y="0"/>
                  </a:lnTo>
                  <a:lnTo>
                    <a:pt x="32586" y="4192"/>
                  </a:lnTo>
                  <a:lnTo>
                    <a:pt x="15627" y="15627"/>
                  </a:lnTo>
                  <a:lnTo>
                    <a:pt x="4192" y="32586"/>
                  </a:lnTo>
                  <a:lnTo>
                    <a:pt x="0" y="53352"/>
                  </a:lnTo>
                  <a:lnTo>
                    <a:pt x="0" y="266738"/>
                  </a:lnTo>
                  <a:lnTo>
                    <a:pt x="4192" y="287504"/>
                  </a:lnTo>
                  <a:lnTo>
                    <a:pt x="15627" y="304463"/>
                  </a:lnTo>
                  <a:lnTo>
                    <a:pt x="32586" y="315897"/>
                  </a:lnTo>
                  <a:lnTo>
                    <a:pt x="53352" y="320090"/>
                  </a:lnTo>
                  <a:lnTo>
                    <a:pt x="9730727" y="320090"/>
                  </a:lnTo>
                  <a:lnTo>
                    <a:pt x="9751493" y="315897"/>
                  </a:lnTo>
                  <a:lnTo>
                    <a:pt x="9768452" y="304463"/>
                  </a:lnTo>
                  <a:lnTo>
                    <a:pt x="9779887" y="287504"/>
                  </a:lnTo>
                  <a:lnTo>
                    <a:pt x="9784080" y="266738"/>
                  </a:lnTo>
                  <a:lnTo>
                    <a:pt x="9784080" y="53352"/>
                  </a:lnTo>
                  <a:lnTo>
                    <a:pt x="9779887" y="32586"/>
                  </a:lnTo>
                  <a:lnTo>
                    <a:pt x="9768452" y="15627"/>
                  </a:lnTo>
                  <a:lnTo>
                    <a:pt x="9751493" y="4192"/>
                  </a:lnTo>
                  <a:lnTo>
                    <a:pt x="9730727" y="0"/>
                  </a:lnTo>
                  <a:close/>
                </a:path>
              </a:pathLst>
            </a:custGeom>
            <a:solidFill>
              <a:srgbClr val="F4F8F9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45" name="Google Shape;545;p27"/>
            <p:cNvSpPr/>
            <p:nvPr/>
          </p:nvSpPr>
          <p:spPr>
            <a:xfrm>
              <a:off x="1295543" y="2455138"/>
              <a:ext cx="9784080" cy="320675"/>
            </a:xfrm>
            <a:custGeom>
              <a:rect b="b" l="l" r="r" t="t"/>
              <a:pathLst>
                <a:path extrusionOk="0" h="320675" w="9784080">
                  <a:moveTo>
                    <a:pt x="0" y="53352"/>
                  </a:moveTo>
                  <a:lnTo>
                    <a:pt x="4192" y="32586"/>
                  </a:lnTo>
                  <a:lnTo>
                    <a:pt x="15627" y="15627"/>
                  </a:lnTo>
                  <a:lnTo>
                    <a:pt x="32586" y="4192"/>
                  </a:lnTo>
                  <a:lnTo>
                    <a:pt x="53352" y="0"/>
                  </a:lnTo>
                  <a:lnTo>
                    <a:pt x="9730727" y="0"/>
                  </a:lnTo>
                  <a:lnTo>
                    <a:pt x="9751493" y="4192"/>
                  </a:lnTo>
                  <a:lnTo>
                    <a:pt x="9768452" y="15627"/>
                  </a:lnTo>
                  <a:lnTo>
                    <a:pt x="9779887" y="32586"/>
                  </a:lnTo>
                  <a:lnTo>
                    <a:pt x="9784080" y="53352"/>
                  </a:lnTo>
                  <a:lnTo>
                    <a:pt x="9784080" y="266738"/>
                  </a:lnTo>
                  <a:lnTo>
                    <a:pt x="9779887" y="287504"/>
                  </a:lnTo>
                  <a:lnTo>
                    <a:pt x="9768452" y="304463"/>
                  </a:lnTo>
                  <a:lnTo>
                    <a:pt x="9751493" y="315897"/>
                  </a:lnTo>
                  <a:lnTo>
                    <a:pt x="9730727" y="320090"/>
                  </a:lnTo>
                  <a:lnTo>
                    <a:pt x="53352" y="320090"/>
                  </a:lnTo>
                  <a:lnTo>
                    <a:pt x="32586" y="315897"/>
                  </a:lnTo>
                  <a:lnTo>
                    <a:pt x="15627" y="304463"/>
                  </a:lnTo>
                  <a:lnTo>
                    <a:pt x="4192" y="287504"/>
                  </a:lnTo>
                  <a:lnTo>
                    <a:pt x="0" y="266738"/>
                  </a:lnTo>
                  <a:lnTo>
                    <a:pt x="0" y="53352"/>
                  </a:lnTo>
                  <a:close/>
                </a:path>
              </a:pathLst>
            </a:custGeom>
            <a:noFill/>
            <a:ln cap="flat" cmpd="sng" w="9525">
              <a:solidFill>
                <a:srgbClr val="E1EBE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46" name="Google Shape;546;p27"/>
          <p:cNvGrpSpPr/>
          <p:nvPr/>
        </p:nvGrpSpPr>
        <p:grpSpPr>
          <a:xfrm>
            <a:off x="1265208" y="2976346"/>
            <a:ext cx="9784080" cy="320675"/>
            <a:chOff x="1265208" y="2976346"/>
            <a:chExt cx="9784080" cy="320675"/>
          </a:xfrm>
        </p:grpSpPr>
        <p:sp>
          <p:nvSpPr>
            <p:cNvPr id="547" name="Google Shape;547;p27"/>
            <p:cNvSpPr/>
            <p:nvPr/>
          </p:nvSpPr>
          <p:spPr>
            <a:xfrm>
              <a:off x="1265208" y="2976346"/>
              <a:ext cx="9784080" cy="320675"/>
            </a:xfrm>
            <a:custGeom>
              <a:rect b="b" l="l" r="r" t="t"/>
              <a:pathLst>
                <a:path extrusionOk="0" h="320675" w="9784080">
                  <a:moveTo>
                    <a:pt x="9730727" y="0"/>
                  </a:moveTo>
                  <a:lnTo>
                    <a:pt x="53352" y="0"/>
                  </a:lnTo>
                  <a:lnTo>
                    <a:pt x="32586" y="4192"/>
                  </a:lnTo>
                  <a:lnTo>
                    <a:pt x="15627" y="15627"/>
                  </a:lnTo>
                  <a:lnTo>
                    <a:pt x="4192" y="32586"/>
                  </a:lnTo>
                  <a:lnTo>
                    <a:pt x="0" y="53352"/>
                  </a:lnTo>
                  <a:lnTo>
                    <a:pt x="0" y="266738"/>
                  </a:lnTo>
                  <a:lnTo>
                    <a:pt x="4192" y="287504"/>
                  </a:lnTo>
                  <a:lnTo>
                    <a:pt x="15627" y="304463"/>
                  </a:lnTo>
                  <a:lnTo>
                    <a:pt x="32586" y="315897"/>
                  </a:lnTo>
                  <a:lnTo>
                    <a:pt x="53352" y="320090"/>
                  </a:lnTo>
                  <a:lnTo>
                    <a:pt x="9730727" y="320090"/>
                  </a:lnTo>
                  <a:lnTo>
                    <a:pt x="9751493" y="315897"/>
                  </a:lnTo>
                  <a:lnTo>
                    <a:pt x="9768452" y="304463"/>
                  </a:lnTo>
                  <a:lnTo>
                    <a:pt x="9779887" y="287504"/>
                  </a:lnTo>
                  <a:lnTo>
                    <a:pt x="9784080" y="266738"/>
                  </a:lnTo>
                  <a:lnTo>
                    <a:pt x="9784080" y="53352"/>
                  </a:lnTo>
                  <a:lnTo>
                    <a:pt x="9779887" y="32586"/>
                  </a:lnTo>
                  <a:lnTo>
                    <a:pt x="9768452" y="15627"/>
                  </a:lnTo>
                  <a:lnTo>
                    <a:pt x="9751493" y="4192"/>
                  </a:lnTo>
                  <a:lnTo>
                    <a:pt x="9730727" y="0"/>
                  </a:lnTo>
                  <a:close/>
                </a:path>
              </a:pathLst>
            </a:custGeom>
            <a:solidFill>
              <a:srgbClr val="F4F8F9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48" name="Google Shape;548;p27"/>
            <p:cNvSpPr/>
            <p:nvPr/>
          </p:nvSpPr>
          <p:spPr>
            <a:xfrm>
              <a:off x="1265208" y="2976346"/>
              <a:ext cx="9784080" cy="320675"/>
            </a:xfrm>
            <a:custGeom>
              <a:rect b="b" l="l" r="r" t="t"/>
              <a:pathLst>
                <a:path extrusionOk="0" h="320675" w="9784080">
                  <a:moveTo>
                    <a:pt x="0" y="53352"/>
                  </a:moveTo>
                  <a:lnTo>
                    <a:pt x="4192" y="32586"/>
                  </a:lnTo>
                  <a:lnTo>
                    <a:pt x="15627" y="15627"/>
                  </a:lnTo>
                  <a:lnTo>
                    <a:pt x="32586" y="4192"/>
                  </a:lnTo>
                  <a:lnTo>
                    <a:pt x="53352" y="0"/>
                  </a:lnTo>
                  <a:lnTo>
                    <a:pt x="9730727" y="0"/>
                  </a:lnTo>
                  <a:lnTo>
                    <a:pt x="9751493" y="4192"/>
                  </a:lnTo>
                  <a:lnTo>
                    <a:pt x="9768452" y="15627"/>
                  </a:lnTo>
                  <a:lnTo>
                    <a:pt x="9779887" y="32586"/>
                  </a:lnTo>
                  <a:lnTo>
                    <a:pt x="9784080" y="53352"/>
                  </a:lnTo>
                  <a:lnTo>
                    <a:pt x="9784080" y="266738"/>
                  </a:lnTo>
                  <a:lnTo>
                    <a:pt x="9779887" y="287504"/>
                  </a:lnTo>
                  <a:lnTo>
                    <a:pt x="9768452" y="304463"/>
                  </a:lnTo>
                  <a:lnTo>
                    <a:pt x="9751493" y="315897"/>
                  </a:lnTo>
                  <a:lnTo>
                    <a:pt x="9730727" y="320090"/>
                  </a:lnTo>
                  <a:lnTo>
                    <a:pt x="53352" y="320090"/>
                  </a:lnTo>
                  <a:lnTo>
                    <a:pt x="32586" y="315897"/>
                  </a:lnTo>
                  <a:lnTo>
                    <a:pt x="15627" y="304463"/>
                  </a:lnTo>
                  <a:lnTo>
                    <a:pt x="4192" y="287504"/>
                  </a:lnTo>
                  <a:lnTo>
                    <a:pt x="0" y="266738"/>
                  </a:lnTo>
                  <a:lnTo>
                    <a:pt x="0" y="53352"/>
                  </a:lnTo>
                  <a:close/>
                </a:path>
              </a:pathLst>
            </a:custGeom>
            <a:noFill/>
            <a:ln cap="flat" cmpd="sng" w="9525">
              <a:solidFill>
                <a:srgbClr val="E1EBE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49" name="Google Shape;549;p27"/>
          <p:cNvGrpSpPr/>
          <p:nvPr/>
        </p:nvGrpSpPr>
        <p:grpSpPr>
          <a:xfrm>
            <a:off x="1295543" y="3460978"/>
            <a:ext cx="9784080" cy="320675"/>
            <a:chOff x="1295543" y="3460978"/>
            <a:chExt cx="9784080" cy="320675"/>
          </a:xfrm>
        </p:grpSpPr>
        <p:sp>
          <p:nvSpPr>
            <p:cNvPr id="550" name="Google Shape;550;p27"/>
            <p:cNvSpPr/>
            <p:nvPr/>
          </p:nvSpPr>
          <p:spPr>
            <a:xfrm>
              <a:off x="1295543" y="3460978"/>
              <a:ext cx="9784080" cy="320675"/>
            </a:xfrm>
            <a:custGeom>
              <a:rect b="b" l="l" r="r" t="t"/>
              <a:pathLst>
                <a:path extrusionOk="0" h="320675" w="9784080">
                  <a:moveTo>
                    <a:pt x="9730727" y="0"/>
                  </a:moveTo>
                  <a:lnTo>
                    <a:pt x="53352" y="0"/>
                  </a:lnTo>
                  <a:lnTo>
                    <a:pt x="32586" y="4192"/>
                  </a:lnTo>
                  <a:lnTo>
                    <a:pt x="15627" y="15627"/>
                  </a:lnTo>
                  <a:lnTo>
                    <a:pt x="4192" y="32586"/>
                  </a:lnTo>
                  <a:lnTo>
                    <a:pt x="0" y="53352"/>
                  </a:lnTo>
                  <a:lnTo>
                    <a:pt x="0" y="266738"/>
                  </a:lnTo>
                  <a:lnTo>
                    <a:pt x="4192" y="287504"/>
                  </a:lnTo>
                  <a:lnTo>
                    <a:pt x="15627" y="304463"/>
                  </a:lnTo>
                  <a:lnTo>
                    <a:pt x="32586" y="315897"/>
                  </a:lnTo>
                  <a:lnTo>
                    <a:pt x="53352" y="320090"/>
                  </a:lnTo>
                  <a:lnTo>
                    <a:pt x="9730727" y="320090"/>
                  </a:lnTo>
                  <a:lnTo>
                    <a:pt x="9751493" y="315897"/>
                  </a:lnTo>
                  <a:lnTo>
                    <a:pt x="9768452" y="304463"/>
                  </a:lnTo>
                  <a:lnTo>
                    <a:pt x="9779887" y="287504"/>
                  </a:lnTo>
                  <a:lnTo>
                    <a:pt x="9784080" y="266738"/>
                  </a:lnTo>
                  <a:lnTo>
                    <a:pt x="9784080" y="53352"/>
                  </a:lnTo>
                  <a:lnTo>
                    <a:pt x="9779887" y="32586"/>
                  </a:lnTo>
                  <a:lnTo>
                    <a:pt x="9768452" y="15627"/>
                  </a:lnTo>
                  <a:lnTo>
                    <a:pt x="9751493" y="4192"/>
                  </a:lnTo>
                  <a:lnTo>
                    <a:pt x="9730727" y="0"/>
                  </a:lnTo>
                  <a:close/>
                </a:path>
              </a:pathLst>
            </a:custGeom>
            <a:solidFill>
              <a:srgbClr val="F4F8F9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51" name="Google Shape;551;p27"/>
            <p:cNvSpPr/>
            <p:nvPr/>
          </p:nvSpPr>
          <p:spPr>
            <a:xfrm>
              <a:off x="1295543" y="3460978"/>
              <a:ext cx="9784080" cy="320675"/>
            </a:xfrm>
            <a:custGeom>
              <a:rect b="b" l="l" r="r" t="t"/>
              <a:pathLst>
                <a:path extrusionOk="0" h="320675" w="9784080">
                  <a:moveTo>
                    <a:pt x="0" y="53352"/>
                  </a:moveTo>
                  <a:lnTo>
                    <a:pt x="4192" y="32586"/>
                  </a:lnTo>
                  <a:lnTo>
                    <a:pt x="15627" y="15627"/>
                  </a:lnTo>
                  <a:lnTo>
                    <a:pt x="32586" y="4192"/>
                  </a:lnTo>
                  <a:lnTo>
                    <a:pt x="53352" y="0"/>
                  </a:lnTo>
                  <a:lnTo>
                    <a:pt x="9730727" y="0"/>
                  </a:lnTo>
                  <a:lnTo>
                    <a:pt x="9751493" y="4192"/>
                  </a:lnTo>
                  <a:lnTo>
                    <a:pt x="9768452" y="15627"/>
                  </a:lnTo>
                  <a:lnTo>
                    <a:pt x="9779887" y="32586"/>
                  </a:lnTo>
                  <a:lnTo>
                    <a:pt x="9784080" y="53352"/>
                  </a:lnTo>
                  <a:lnTo>
                    <a:pt x="9784080" y="266738"/>
                  </a:lnTo>
                  <a:lnTo>
                    <a:pt x="9779887" y="287504"/>
                  </a:lnTo>
                  <a:lnTo>
                    <a:pt x="9768452" y="304463"/>
                  </a:lnTo>
                  <a:lnTo>
                    <a:pt x="9751493" y="315897"/>
                  </a:lnTo>
                  <a:lnTo>
                    <a:pt x="9730727" y="320090"/>
                  </a:lnTo>
                  <a:lnTo>
                    <a:pt x="53352" y="320090"/>
                  </a:lnTo>
                  <a:lnTo>
                    <a:pt x="32586" y="315897"/>
                  </a:lnTo>
                  <a:lnTo>
                    <a:pt x="15627" y="304463"/>
                  </a:lnTo>
                  <a:lnTo>
                    <a:pt x="4192" y="287504"/>
                  </a:lnTo>
                  <a:lnTo>
                    <a:pt x="0" y="266738"/>
                  </a:lnTo>
                  <a:lnTo>
                    <a:pt x="0" y="53352"/>
                  </a:lnTo>
                  <a:close/>
                </a:path>
              </a:pathLst>
            </a:custGeom>
            <a:noFill/>
            <a:ln cap="flat" cmpd="sng" w="9525">
              <a:solidFill>
                <a:srgbClr val="E1EBE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52" name="Google Shape;552;p27"/>
          <p:cNvGrpSpPr/>
          <p:nvPr/>
        </p:nvGrpSpPr>
        <p:grpSpPr>
          <a:xfrm>
            <a:off x="1295543" y="3963898"/>
            <a:ext cx="9784080" cy="320675"/>
            <a:chOff x="1295543" y="3963898"/>
            <a:chExt cx="9784080" cy="320675"/>
          </a:xfrm>
        </p:grpSpPr>
        <p:sp>
          <p:nvSpPr>
            <p:cNvPr id="553" name="Google Shape;553;p27"/>
            <p:cNvSpPr/>
            <p:nvPr/>
          </p:nvSpPr>
          <p:spPr>
            <a:xfrm>
              <a:off x="1295543" y="3963898"/>
              <a:ext cx="9784080" cy="320675"/>
            </a:xfrm>
            <a:custGeom>
              <a:rect b="b" l="l" r="r" t="t"/>
              <a:pathLst>
                <a:path extrusionOk="0" h="320675" w="9784080">
                  <a:moveTo>
                    <a:pt x="9730727" y="0"/>
                  </a:moveTo>
                  <a:lnTo>
                    <a:pt x="53352" y="0"/>
                  </a:lnTo>
                  <a:lnTo>
                    <a:pt x="32586" y="4192"/>
                  </a:lnTo>
                  <a:lnTo>
                    <a:pt x="15627" y="15627"/>
                  </a:lnTo>
                  <a:lnTo>
                    <a:pt x="4192" y="32586"/>
                  </a:lnTo>
                  <a:lnTo>
                    <a:pt x="0" y="53352"/>
                  </a:lnTo>
                  <a:lnTo>
                    <a:pt x="0" y="266738"/>
                  </a:lnTo>
                  <a:lnTo>
                    <a:pt x="4192" y="287504"/>
                  </a:lnTo>
                  <a:lnTo>
                    <a:pt x="15627" y="304463"/>
                  </a:lnTo>
                  <a:lnTo>
                    <a:pt x="32586" y="315897"/>
                  </a:lnTo>
                  <a:lnTo>
                    <a:pt x="53352" y="320090"/>
                  </a:lnTo>
                  <a:lnTo>
                    <a:pt x="9730727" y="320090"/>
                  </a:lnTo>
                  <a:lnTo>
                    <a:pt x="9751493" y="315897"/>
                  </a:lnTo>
                  <a:lnTo>
                    <a:pt x="9768452" y="304463"/>
                  </a:lnTo>
                  <a:lnTo>
                    <a:pt x="9779887" y="287504"/>
                  </a:lnTo>
                  <a:lnTo>
                    <a:pt x="9784080" y="266738"/>
                  </a:lnTo>
                  <a:lnTo>
                    <a:pt x="9784080" y="53352"/>
                  </a:lnTo>
                  <a:lnTo>
                    <a:pt x="9779887" y="32586"/>
                  </a:lnTo>
                  <a:lnTo>
                    <a:pt x="9768452" y="15627"/>
                  </a:lnTo>
                  <a:lnTo>
                    <a:pt x="9751493" y="4192"/>
                  </a:lnTo>
                  <a:lnTo>
                    <a:pt x="9730727" y="0"/>
                  </a:lnTo>
                  <a:close/>
                </a:path>
              </a:pathLst>
            </a:custGeom>
            <a:solidFill>
              <a:srgbClr val="F4F8F9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54" name="Google Shape;554;p27"/>
            <p:cNvSpPr/>
            <p:nvPr/>
          </p:nvSpPr>
          <p:spPr>
            <a:xfrm>
              <a:off x="1295543" y="3963898"/>
              <a:ext cx="9784080" cy="320675"/>
            </a:xfrm>
            <a:custGeom>
              <a:rect b="b" l="l" r="r" t="t"/>
              <a:pathLst>
                <a:path extrusionOk="0" h="320675" w="9784080">
                  <a:moveTo>
                    <a:pt x="0" y="53352"/>
                  </a:moveTo>
                  <a:lnTo>
                    <a:pt x="4192" y="32586"/>
                  </a:lnTo>
                  <a:lnTo>
                    <a:pt x="15627" y="15627"/>
                  </a:lnTo>
                  <a:lnTo>
                    <a:pt x="32586" y="4192"/>
                  </a:lnTo>
                  <a:lnTo>
                    <a:pt x="53352" y="0"/>
                  </a:lnTo>
                  <a:lnTo>
                    <a:pt x="9730727" y="0"/>
                  </a:lnTo>
                  <a:lnTo>
                    <a:pt x="9751493" y="4192"/>
                  </a:lnTo>
                  <a:lnTo>
                    <a:pt x="9768452" y="15627"/>
                  </a:lnTo>
                  <a:lnTo>
                    <a:pt x="9779887" y="32586"/>
                  </a:lnTo>
                  <a:lnTo>
                    <a:pt x="9784080" y="53352"/>
                  </a:lnTo>
                  <a:lnTo>
                    <a:pt x="9784080" y="266738"/>
                  </a:lnTo>
                  <a:lnTo>
                    <a:pt x="9779887" y="287504"/>
                  </a:lnTo>
                  <a:lnTo>
                    <a:pt x="9768452" y="304463"/>
                  </a:lnTo>
                  <a:lnTo>
                    <a:pt x="9751493" y="315897"/>
                  </a:lnTo>
                  <a:lnTo>
                    <a:pt x="9730727" y="320090"/>
                  </a:lnTo>
                  <a:lnTo>
                    <a:pt x="53352" y="320090"/>
                  </a:lnTo>
                  <a:lnTo>
                    <a:pt x="32586" y="315897"/>
                  </a:lnTo>
                  <a:lnTo>
                    <a:pt x="15627" y="304463"/>
                  </a:lnTo>
                  <a:lnTo>
                    <a:pt x="4192" y="287504"/>
                  </a:lnTo>
                  <a:lnTo>
                    <a:pt x="0" y="266738"/>
                  </a:lnTo>
                  <a:lnTo>
                    <a:pt x="0" y="53352"/>
                  </a:lnTo>
                  <a:close/>
                </a:path>
              </a:pathLst>
            </a:custGeom>
            <a:noFill/>
            <a:ln cap="flat" cmpd="sng" w="9525">
              <a:solidFill>
                <a:srgbClr val="E1EBE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55" name="Google Shape;555;p27"/>
          <p:cNvSpPr txBox="1"/>
          <p:nvPr/>
        </p:nvSpPr>
        <p:spPr>
          <a:xfrm>
            <a:off x="1280835" y="1467103"/>
            <a:ext cx="9783300" cy="2777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4762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222C37"/>
                </a:solidFill>
                <a:latin typeface="Calibri"/>
                <a:ea typeface="Calibri"/>
                <a:cs typeface="Calibri"/>
                <a:sym typeface="Calibri"/>
              </a:rPr>
              <a:t>Versioned → track changes (Git)</a:t>
            </a:r>
            <a:endParaRPr sz="1400">
              <a:solidFill>
                <a:srgbClr val="222C37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762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22C37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762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00">
              <a:solidFill>
                <a:srgbClr val="222C37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3200400" marR="3141980" rtl="0" algn="ctr">
              <a:lnSpc>
                <a:spcPct val="2357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latin typeface="Calibri"/>
                <a:ea typeface="Calibri"/>
                <a:cs typeface="Calibri"/>
                <a:sym typeface="Calibri"/>
              </a:rPr>
              <a:t>Documented → README + model description Licensed → clear reuse conditions</a:t>
            </a:r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indent="0" lvl="0" marL="3056255" marR="3061970" rtl="0" algn="ctr">
              <a:lnSpc>
                <a:spcPct val="231400"/>
              </a:lnSpc>
              <a:spcBef>
                <a:spcPts val="215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222C37"/>
                </a:solidFill>
                <a:latin typeface="Calibri"/>
                <a:ea typeface="Calibri"/>
                <a:cs typeface="Calibri"/>
                <a:sym typeface="Calibri"/>
              </a:rPr>
              <a:t>Runnable → dependencies + simple instructions Citable → release or DOI (e.g. Zenodo) </a:t>
            </a:r>
            <a:r>
              <a:rPr lang="en-US" sz="1400">
                <a:latin typeface="Calibri"/>
                <a:ea typeface="Calibri"/>
                <a:cs typeface="Calibri"/>
                <a:sym typeface="Calibri"/>
              </a:rPr>
              <a:t>Responsible → no sensitive or restricted data</a:t>
            </a:r>
            <a:endParaRPr sz="14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6" name="Google Shape;556;p27"/>
          <p:cNvSpPr txBox="1"/>
          <p:nvPr/>
        </p:nvSpPr>
        <p:spPr>
          <a:xfrm>
            <a:off x="1374283" y="4738277"/>
            <a:ext cx="9689465" cy="574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marR="508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latin typeface="Calibri"/>
                <a:ea typeface="Calibri"/>
                <a:cs typeface="Calibri"/>
                <a:sym typeface="Calibri"/>
              </a:rPr>
              <a:t>Open Science is not about sharing everything — it’s about sharing enough for others to understand, run, and reuse your work.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3"/>
          <p:cNvSpPr/>
          <p:nvPr/>
        </p:nvSpPr>
        <p:spPr>
          <a:xfrm>
            <a:off x="0" y="0"/>
            <a:ext cx="12192000" cy="228600"/>
          </a:xfrm>
          <a:custGeom>
            <a:rect b="b" l="l" r="r" t="t"/>
            <a:pathLst>
              <a:path extrusionOk="0" h="228600" w="12192000">
                <a:moveTo>
                  <a:pt x="12191695" y="0"/>
                </a:moveTo>
                <a:lnTo>
                  <a:pt x="0" y="0"/>
                </a:lnTo>
                <a:lnTo>
                  <a:pt x="0" y="228600"/>
                </a:lnTo>
                <a:lnTo>
                  <a:pt x="12191695" y="228600"/>
                </a:lnTo>
                <a:lnTo>
                  <a:pt x="12191695" y="0"/>
                </a:lnTo>
                <a:close/>
              </a:path>
            </a:pathLst>
          </a:custGeom>
          <a:solidFill>
            <a:srgbClr val="102C47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3"/>
          <p:cNvSpPr txBox="1"/>
          <p:nvPr/>
        </p:nvSpPr>
        <p:spPr>
          <a:xfrm>
            <a:off x="764540" y="467359"/>
            <a:ext cx="2164080" cy="939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0412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1E375A"/>
                </a:solidFill>
                <a:latin typeface="Calibri"/>
                <a:ea typeface="Calibri"/>
                <a:cs typeface="Calibri"/>
                <a:sym typeface="Calibri"/>
              </a:rPr>
              <a:t>Session outline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5F6E7C"/>
                </a:solidFill>
                <a:latin typeface="Calibri"/>
                <a:ea typeface="Calibri"/>
                <a:cs typeface="Calibri"/>
                <a:sym typeface="Calibri"/>
              </a:rPr>
              <a:t>60 minutes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" name="Google Shape;69;p3"/>
          <p:cNvSpPr/>
          <p:nvPr/>
        </p:nvSpPr>
        <p:spPr>
          <a:xfrm>
            <a:off x="822960" y="1463041"/>
            <a:ext cx="384175" cy="292735"/>
          </a:xfrm>
          <a:custGeom>
            <a:rect b="b" l="l" r="r" t="t"/>
            <a:pathLst>
              <a:path extrusionOk="0" h="292735" w="384175">
                <a:moveTo>
                  <a:pt x="335280" y="0"/>
                </a:moveTo>
                <a:lnTo>
                  <a:pt x="48768" y="0"/>
                </a:lnTo>
                <a:lnTo>
                  <a:pt x="29784" y="3832"/>
                </a:lnTo>
                <a:lnTo>
                  <a:pt x="14282" y="14282"/>
                </a:lnTo>
                <a:lnTo>
                  <a:pt x="3832" y="29784"/>
                </a:lnTo>
                <a:lnTo>
                  <a:pt x="0" y="48767"/>
                </a:lnTo>
                <a:lnTo>
                  <a:pt x="0" y="243839"/>
                </a:lnTo>
                <a:lnTo>
                  <a:pt x="3832" y="262823"/>
                </a:lnTo>
                <a:lnTo>
                  <a:pt x="14282" y="278325"/>
                </a:lnTo>
                <a:lnTo>
                  <a:pt x="29784" y="288775"/>
                </a:lnTo>
                <a:lnTo>
                  <a:pt x="48768" y="292607"/>
                </a:lnTo>
                <a:lnTo>
                  <a:pt x="335280" y="292607"/>
                </a:lnTo>
                <a:lnTo>
                  <a:pt x="354263" y="288775"/>
                </a:lnTo>
                <a:lnTo>
                  <a:pt x="369765" y="278325"/>
                </a:lnTo>
                <a:lnTo>
                  <a:pt x="380215" y="262823"/>
                </a:lnTo>
                <a:lnTo>
                  <a:pt x="384048" y="243839"/>
                </a:lnTo>
                <a:lnTo>
                  <a:pt x="384048" y="48767"/>
                </a:lnTo>
                <a:lnTo>
                  <a:pt x="380215" y="29784"/>
                </a:lnTo>
                <a:lnTo>
                  <a:pt x="369765" y="14282"/>
                </a:lnTo>
                <a:lnTo>
                  <a:pt x="354263" y="3832"/>
                </a:lnTo>
                <a:lnTo>
                  <a:pt x="335280" y="0"/>
                </a:lnTo>
                <a:close/>
              </a:path>
            </a:pathLst>
          </a:custGeom>
          <a:solidFill>
            <a:srgbClr val="2C708E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70" name="Google Shape;70;p3"/>
          <p:cNvGrpSpPr/>
          <p:nvPr/>
        </p:nvGrpSpPr>
        <p:grpSpPr>
          <a:xfrm>
            <a:off x="1325880" y="1463043"/>
            <a:ext cx="9784080" cy="292735"/>
            <a:chOff x="1325880" y="1463043"/>
            <a:chExt cx="9784080" cy="292735"/>
          </a:xfrm>
        </p:grpSpPr>
        <p:sp>
          <p:nvSpPr>
            <p:cNvPr id="71" name="Google Shape;71;p3"/>
            <p:cNvSpPr/>
            <p:nvPr/>
          </p:nvSpPr>
          <p:spPr>
            <a:xfrm>
              <a:off x="1325880" y="1463043"/>
              <a:ext cx="9784080" cy="292735"/>
            </a:xfrm>
            <a:custGeom>
              <a:rect b="b" l="l" r="r" t="t"/>
              <a:pathLst>
                <a:path extrusionOk="0" h="292735" w="9784080">
                  <a:moveTo>
                    <a:pt x="9735312" y="0"/>
                  </a:moveTo>
                  <a:lnTo>
                    <a:pt x="48768" y="0"/>
                  </a:lnTo>
                  <a:lnTo>
                    <a:pt x="29784" y="3832"/>
                  </a:lnTo>
                  <a:lnTo>
                    <a:pt x="14282" y="14282"/>
                  </a:lnTo>
                  <a:lnTo>
                    <a:pt x="3832" y="29784"/>
                  </a:lnTo>
                  <a:lnTo>
                    <a:pt x="0" y="48767"/>
                  </a:lnTo>
                  <a:lnTo>
                    <a:pt x="0" y="243827"/>
                  </a:lnTo>
                  <a:lnTo>
                    <a:pt x="3832" y="262813"/>
                  </a:lnTo>
                  <a:lnTo>
                    <a:pt x="14282" y="278318"/>
                  </a:lnTo>
                  <a:lnTo>
                    <a:pt x="29784" y="288773"/>
                  </a:lnTo>
                  <a:lnTo>
                    <a:pt x="48768" y="292607"/>
                  </a:lnTo>
                  <a:lnTo>
                    <a:pt x="9735312" y="292607"/>
                  </a:lnTo>
                  <a:lnTo>
                    <a:pt x="9754295" y="288773"/>
                  </a:lnTo>
                  <a:lnTo>
                    <a:pt x="9769797" y="278318"/>
                  </a:lnTo>
                  <a:lnTo>
                    <a:pt x="9780247" y="262813"/>
                  </a:lnTo>
                  <a:lnTo>
                    <a:pt x="9784080" y="243827"/>
                  </a:lnTo>
                  <a:lnTo>
                    <a:pt x="9784080" y="48767"/>
                  </a:lnTo>
                  <a:lnTo>
                    <a:pt x="9780247" y="29784"/>
                  </a:lnTo>
                  <a:lnTo>
                    <a:pt x="9769797" y="14282"/>
                  </a:lnTo>
                  <a:lnTo>
                    <a:pt x="9754295" y="3832"/>
                  </a:lnTo>
                  <a:lnTo>
                    <a:pt x="9735312" y="0"/>
                  </a:lnTo>
                  <a:close/>
                </a:path>
              </a:pathLst>
            </a:custGeom>
            <a:solidFill>
              <a:srgbClr val="F4F8F9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" name="Google Shape;72;p3"/>
            <p:cNvSpPr/>
            <p:nvPr/>
          </p:nvSpPr>
          <p:spPr>
            <a:xfrm>
              <a:off x="1325880" y="1463043"/>
              <a:ext cx="9784080" cy="292735"/>
            </a:xfrm>
            <a:custGeom>
              <a:rect b="b" l="l" r="r" t="t"/>
              <a:pathLst>
                <a:path extrusionOk="0" h="292735" w="9784080">
                  <a:moveTo>
                    <a:pt x="0" y="48767"/>
                  </a:moveTo>
                  <a:lnTo>
                    <a:pt x="3832" y="29784"/>
                  </a:lnTo>
                  <a:lnTo>
                    <a:pt x="14282" y="14282"/>
                  </a:lnTo>
                  <a:lnTo>
                    <a:pt x="29784" y="3832"/>
                  </a:lnTo>
                  <a:lnTo>
                    <a:pt x="48768" y="0"/>
                  </a:lnTo>
                  <a:lnTo>
                    <a:pt x="9735312" y="0"/>
                  </a:lnTo>
                  <a:lnTo>
                    <a:pt x="9754295" y="3832"/>
                  </a:lnTo>
                  <a:lnTo>
                    <a:pt x="9769797" y="14282"/>
                  </a:lnTo>
                  <a:lnTo>
                    <a:pt x="9780247" y="29784"/>
                  </a:lnTo>
                  <a:lnTo>
                    <a:pt x="9784080" y="48767"/>
                  </a:lnTo>
                  <a:lnTo>
                    <a:pt x="9784080" y="243827"/>
                  </a:lnTo>
                  <a:lnTo>
                    <a:pt x="9780247" y="262813"/>
                  </a:lnTo>
                  <a:lnTo>
                    <a:pt x="9769797" y="278318"/>
                  </a:lnTo>
                  <a:lnTo>
                    <a:pt x="9754295" y="288773"/>
                  </a:lnTo>
                  <a:lnTo>
                    <a:pt x="9735312" y="292607"/>
                  </a:lnTo>
                  <a:lnTo>
                    <a:pt x="48768" y="292607"/>
                  </a:lnTo>
                  <a:lnTo>
                    <a:pt x="29784" y="288773"/>
                  </a:lnTo>
                  <a:lnTo>
                    <a:pt x="14282" y="278318"/>
                  </a:lnTo>
                  <a:lnTo>
                    <a:pt x="3832" y="262813"/>
                  </a:lnTo>
                  <a:lnTo>
                    <a:pt x="0" y="243827"/>
                  </a:lnTo>
                  <a:lnTo>
                    <a:pt x="0" y="48767"/>
                  </a:lnTo>
                  <a:close/>
                </a:path>
              </a:pathLst>
            </a:custGeom>
            <a:noFill/>
            <a:ln cap="flat" cmpd="sng" w="9525">
              <a:solidFill>
                <a:srgbClr val="E1EBE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3" name="Google Shape;73;p3"/>
          <p:cNvSpPr txBox="1"/>
          <p:nvPr/>
        </p:nvSpPr>
        <p:spPr>
          <a:xfrm>
            <a:off x="4950396" y="1381759"/>
            <a:ext cx="2553970" cy="3911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222C37"/>
                </a:solidFill>
                <a:latin typeface="Calibri"/>
                <a:ea typeface="Calibri"/>
                <a:cs typeface="Calibri"/>
                <a:sym typeface="Calibri"/>
              </a:rPr>
              <a:t>Learning outcomes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" name="Google Shape;74;p3"/>
          <p:cNvSpPr/>
          <p:nvPr/>
        </p:nvSpPr>
        <p:spPr>
          <a:xfrm>
            <a:off x="822960" y="1965960"/>
            <a:ext cx="384175" cy="292735"/>
          </a:xfrm>
          <a:custGeom>
            <a:rect b="b" l="l" r="r" t="t"/>
            <a:pathLst>
              <a:path extrusionOk="0" h="292735" w="384175">
                <a:moveTo>
                  <a:pt x="335280" y="0"/>
                </a:moveTo>
                <a:lnTo>
                  <a:pt x="48768" y="0"/>
                </a:lnTo>
                <a:lnTo>
                  <a:pt x="29784" y="3832"/>
                </a:lnTo>
                <a:lnTo>
                  <a:pt x="14282" y="14282"/>
                </a:lnTo>
                <a:lnTo>
                  <a:pt x="3832" y="29784"/>
                </a:lnTo>
                <a:lnTo>
                  <a:pt x="0" y="48767"/>
                </a:lnTo>
                <a:lnTo>
                  <a:pt x="0" y="243839"/>
                </a:lnTo>
                <a:lnTo>
                  <a:pt x="3832" y="262823"/>
                </a:lnTo>
                <a:lnTo>
                  <a:pt x="14282" y="278325"/>
                </a:lnTo>
                <a:lnTo>
                  <a:pt x="29784" y="288775"/>
                </a:lnTo>
                <a:lnTo>
                  <a:pt x="48768" y="292607"/>
                </a:lnTo>
                <a:lnTo>
                  <a:pt x="335280" y="292607"/>
                </a:lnTo>
                <a:lnTo>
                  <a:pt x="354263" y="288775"/>
                </a:lnTo>
                <a:lnTo>
                  <a:pt x="369765" y="278325"/>
                </a:lnTo>
                <a:lnTo>
                  <a:pt x="380215" y="262823"/>
                </a:lnTo>
                <a:lnTo>
                  <a:pt x="384048" y="243839"/>
                </a:lnTo>
                <a:lnTo>
                  <a:pt x="384048" y="48767"/>
                </a:lnTo>
                <a:lnTo>
                  <a:pt x="380215" y="29784"/>
                </a:lnTo>
                <a:lnTo>
                  <a:pt x="369765" y="14282"/>
                </a:lnTo>
                <a:lnTo>
                  <a:pt x="354263" y="3832"/>
                </a:lnTo>
                <a:lnTo>
                  <a:pt x="335280" y="0"/>
                </a:lnTo>
                <a:close/>
              </a:path>
            </a:pathLst>
          </a:custGeom>
          <a:solidFill>
            <a:srgbClr val="2C708E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75" name="Google Shape;75;p3"/>
          <p:cNvGrpSpPr/>
          <p:nvPr/>
        </p:nvGrpSpPr>
        <p:grpSpPr>
          <a:xfrm>
            <a:off x="1325880" y="1965963"/>
            <a:ext cx="9784080" cy="292735"/>
            <a:chOff x="1325880" y="1965963"/>
            <a:chExt cx="9784080" cy="292735"/>
          </a:xfrm>
        </p:grpSpPr>
        <p:sp>
          <p:nvSpPr>
            <p:cNvPr id="76" name="Google Shape;76;p3"/>
            <p:cNvSpPr/>
            <p:nvPr/>
          </p:nvSpPr>
          <p:spPr>
            <a:xfrm>
              <a:off x="1325880" y="1965963"/>
              <a:ext cx="9784080" cy="292735"/>
            </a:xfrm>
            <a:custGeom>
              <a:rect b="b" l="l" r="r" t="t"/>
              <a:pathLst>
                <a:path extrusionOk="0" h="292735" w="9784080">
                  <a:moveTo>
                    <a:pt x="9735312" y="0"/>
                  </a:moveTo>
                  <a:lnTo>
                    <a:pt x="48768" y="0"/>
                  </a:lnTo>
                  <a:lnTo>
                    <a:pt x="29784" y="3832"/>
                  </a:lnTo>
                  <a:lnTo>
                    <a:pt x="14282" y="14282"/>
                  </a:lnTo>
                  <a:lnTo>
                    <a:pt x="3832" y="29784"/>
                  </a:lnTo>
                  <a:lnTo>
                    <a:pt x="0" y="48767"/>
                  </a:lnTo>
                  <a:lnTo>
                    <a:pt x="0" y="243827"/>
                  </a:lnTo>
                  <a:lnTo>
                    <a:pt x="3832" y="262813"/>
                  </a:lnTo>
                  <a:lnTo>
                    <a:pt x="14282" y="278318"/>
                  </a:lnTo>
                  <a:lnTo>
                    <a:pt x="29784" y="288773"/>
                  </a:lnTo>
                  <a:lnTo>
                    <a:pt x="48768" y="292607"/>
                  </a:lnTo>
                  <a:lnTo>
                    <a:pt x="9735312" y="292607"/>
                  </a:lnTo>
                  <a:lnTo>
                    <a:pt x="9754295" y="288773"/>
                  </a:lnTo>
                  <a:lnTo>
                    <a:pt x="9769797" y="278318"/>
                  </a:lnTo>
                  <a:lnTo>
                    <a:pt x="9780247" y="262813"/>
                  </a:lnTo>
                  <a:lnTo>
                    <a:pt x="9784080" y="243827"/>
                  </a:lnTo>
                  <a:lnTo>
                    <a:pt x="9784080" y="48767"/>
                  </a:lnTo>
                  <a:lnTo>
                    <a:pt x="9780247" y="29784"/>
                  </a:lnTo>
                  <a:lnTo>
                    <a:pt x="9769797" y="14282"/>
                  </a:lnTo>
                  <a:lnTo>
                    <a:pt x="9754295" y="3832"/>
                  </a:lnTo>
                  <a:lnTo>
                    <a:pt x="9735312" y="0"/>
                  </a:lnTo>
                  <a:close/>
                </a:path>
              </a:pathLst>
            </a:custGeom>
            <a:solidFill>
              <a:srgbClr val="F4F8F9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7" name="Google Shape;77;p3"/>
            <p:cNvSpPr/>
            <p:nvPr/>
          </p:nvSpPr>
          <p:spPr>
            <a:xfrm>
              <a:off x="1325880" y="1965963"/>
              <a:ext cx="9784080" cy="292735"/>
            </a:xfrm>
            <a:custGeom>
              <a:rect b="b" l="l" r="r" t="t"/>
              <a:pathLst>
                <a:path extrusionOk="0" h="292735" w="9784080">
                  <a:moveTo>
                    <a:pt x="0" y="48767"/>
                  </a:moveTo>
                  <a:lnTo>
                    <a:pt x="3832" y="29784"/>
                  </a:lnTo>
                  <a:lnTo>
                    <a:pt x="14282" y="14282"/>
                  </a:lnTo>
                  <a:lnTo>
                    <a:pt x="29784" y="3832"/>
                  </a:lnTo>
                  <a:lnTo>
                    <a:pt x="48768" y="0"/>
                  </a:lnTo>
                  <a:lnTo>
                    <a:pt x="9735312" y="0"/>
                  </a:lnTo>
                  <a:lnTo>
                    <a:pt x="9754295" y="3832"/>
                  </a:lnTo>
                  <a:lnTo>
                    <a:pt x="9769797" y="14282"/>
                  </a:lnTo>
                  <a:lnTo>
                    <a:pt x="9780247" y="29784"/>
                  </a:lnTo>
                  <a:lnTo>
                    <a:pt x="9784080" y="48767"/>
                  </a:lnTo>
                  <a:lnTo>
                    <a:pt x="9784080" y="243827"/>
                  </a:lnTo>
                  <a:lnTo>
                    <a:pt x="9780247" y="262813"/>
                  </a:lnTo>
                  <a:lnTo>
                    <a:pt x="9769797" y="278318"/>
                  </a:lnTo>
                  <a:lnTo>
                    <a:pt x="9754295" y="288773"/>
                  </a:lnTo>
                  <a:lnTo>
                    <a:pt x="9735312" y="292607"/>
                  </a:lnTo>
                  <a:lnTo>
                    <a:pt x="48768" y="292607"/>
                  </a:lnTo>
                  <a:lnTo>
                    <a:pt x="29784" y="288773"/>
                  </a:lnTo>
                  <a:lnTo>
                    <a:pt x="14282" y="278318"/>
                  </a:lnTo>
                  <a:lnTo>
                    <a:pt x="3832" y="262813"/>
                  </a:lnTo>
                  <a:lnTo>
                    <a:pt x="0" y="243827"/>
                  </a:lnTo>
                  <a:lnTo>
                    <a:pt x="0" y="48767"/>
                  </a:lnTo>
                  <a:close/>
                </a:path>
              </a:pathLst>
            </a:custGeom>
            <a:noFill/>
            <a:ln cap="flat" cmpd="sng" w="9525">
              <a:solidFill>
                <a:srgbClr val="E1EBE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8" name="Google Shape;78;p3"/>
          <p:cNvSpPr txBox="1"/>
          <p:nvPr/>
        </p:nvSpPr>
        <p:spPr>
          <a:xfrm>
            <a:off x="3923220" y="1884679"/>
            <a:ext cx="4606925" cy="3911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222C37"/>
                </a:solidFill>
                <a:latin typeface="Calibri"/>
                <a:ea typeface="Calibri"/>
                <a:cs typeface="Calibri"/>
                <a:sym typeface="Calibri"/>
              </a:rPr>
              <a:t>Why open code and models matter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" name="Google Shape;79;p3"/>
          <p:cNvSpPr/>
          <p:nvPr/>
        </p:nvSpPr>
        <p:spPr>
          <a:xfrm>
            <a:off x="822960" y="2468881"/>
            <a:ext cx="384175" cy="292735"/>
          </a:xfrm>
          <a:custGeom>
            <a:rect b="b" l="l" r="r" t="t"/>
            <a:pathLst>
              <a:path extrusionOk="0" h="292735" w="384175">
                <a:moveTo>
                  <a:pt x="335280" y="0"/>
                </a:moveTo>
                <a:lnTo>
                  <a:pt x="48768" y="0"/>
                </a:lnTo>
                <a:lnTo>
                  <a:pt x="29784" y="3832"/>
                </a:lnTo>
                <a:lnTo>
                  <a:pt x="14282" y="14282"/>
                </a:lnTo>
                <a:lnTo>
                  <a:pt x="3832" y="29784"/>
                </a:lnTo>
                <a:lnTo>
                  <a:pt x="0" y="48767"/>
                </a:lnTo>
                <a:lnTo>
                  <a:pt x="0" y="243839"/>
                </a:lnTo>
                <a:lnTo>
                  <a:pt x="3832" y="262823"/>
                </a:lnTo>
                <a:lnTo>
                  <a:pt x="14282" y="278325"/>
                </a:lnTo>
                <a:lnTo>
                  <a:pt x="29784" y="288775"/>
                </a:lnTo>
                <a:lnTo>
                  <a:pt x="48768" y="292607"/>
                </a:lnTo>
                <a:lnTo>
                  <a:pt x="335280" y="292607"/>
                </a:lnTo>
                <a:lnTo>
                  <a:pt x="354263" y="288775"/>
                </a:lnTo>
                <a:lnTo>
                  <a:pt x="369765" y="278325"/>
                </a:lnTo>
                <a:lnTo>
                  <a:pt x="380215" y="262823"/>
                </a:lnTo>
                <a:lnTo>
                  <a:pt x="384048" y="243839"/>
                </a:lnTo>
                <a:lnTo>
                  <a:pt x="384048" y="48767"/>
                </a:lnTo>
                <a:lnTo>
                  <a:pt x="380215" y="29784"/>
                </a:lnTo>
                <a:lnTo>
                  <a:pt x="369765" y="14282"/>
                </a:lnTo>
                <a:lnTo>
                  <a:pt x="354263" y="3832"/>
                </a:lnTo>
                <a:lnTo>
                  <a:pt x="335280" y="0"/>
                </a:lnTo>
                <a:close/>
              </a:path>
            </a:pathLst>
          </a:custGeom>
          <a:solidFill>
            <a:srgbClr val="2C708E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0" name="Google Shape;80;p3"/>
          <p:cNvGrpSpPr/>
          <p:nvPr/>
        </p:nvGrpSpPr>
        <p:grpSpPr>
          <a:xfrm>
            <a:off x="1325880" y="2468883"/>
            <a:ext cx="9784080" cy="292735"/>
            <a:chOff x="1325880" y="2468883"/>
            <a:chExt cx="9784080" cy="292735"/>
          </a:xfrm>
        </p:grpSpPr>
        <p:sp>
          <p:nvSpPr>
            <p:cNvPr id="81" name="Google Shape;81;p3"/>
            <p:cNvSpPr/>
            <p:nvPr/>
          </p:nvSpPr>
          <p:spPr>
            <a:xfrm>
              <a:off x="1325880" y="2468883"/>
              <a:ext cx="9784080" cy="292735"/>
            </a:xfrm>
            <a:custGeom>
              <a:rect b="b" l="l" r="r" t="t"/>
              <a:pathLst>
                <a:path extrusionOk="0" h="292735" w="9784080">
                  <a:moveTo>
                    <a:pt x="9735312" y="0"/>
                  </a:moveTo>
                  <a:lnTo>
                    <a:pt x="48768" y="0"/>
                  </a:lnTo>
                  <a:lnTo>
                    <a:pt x="29784" y="3832"/>
                  </a:lnTo>
                  <a:lnTo>
                    <a:pt x="14282" y="14282"/>
                  </a:lnTo>
                  <a:lnTo>
                    <a:pt x="3832" y="29784"/>
                  </a:lnTo>
                  <a:lnTo>
                    <a:pt x="0" y="48767"/>
                  </a:lnTo>
                  <a:lnTo>
                    <a:pt x="0" y="243827"/>
                  </a:lnTo>
                  <a:lnTo>
                    <a:pt x="3832" y="262813"/>
                  </a:lnTo>
                  <a:lnTo>
                    <a:pt x="14282" y="278318"/>
                  </a:lnTo>
                  <a:lnTo>
                    <a:pt x="29784" y="288773"/>
                  </a:lnTo>
                  <a:lnTo>
                    <a:pt x="48768" y="292607"/>
                  </a:lnTo>
                  <a:lnTo>
                    <a:pt x="9735312" y="292607"/>
                  </a:lnTo>
                  <a:lnTo>
                    <a:pt x="9754295" y="288773"/>
                  </a:lnTo>
                  <a:lnTo>
                    <a:pt x="9769797" y="278318"/>
                  </a:lnTo>
                  <a:lnTo>
                    <a:pt x="9780247" y="262813"/>
                  </a:lnTo>
                  <a:lnTo>
                    <a:pt x="9784080" y="243827"/>
                  </a:lnTo>
                  <a:lnTo>
                    <a:pt x="9784080" y="48767"/>
                  </a:lnTo>
                  <a:lnTo>
                    <a:pt x="9780247" y="29784"/>
                  </a:lnTo>
                  <a:lnTo>
                    <a:pt x="9769797" y="14282"/>
                  </a:lnTo>
                  <a:lnTo>
                    <a:pt x="9754295" y="3832"/>
                  </a:lnTo>
                  <a:lnTo>
                    <a:pt x="9735312" y="0"/>
                  </a:lnTo>
                  <a:close/>
                </a:path>
              </a:pathLst>
            </a:custGeom>
            <a:solidFill>
              <a:srgbClr val="F4F8F9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" name="Google Shape;82;p3"/>
            <p:cNvSpPr/>
            <p:nvPr/>
          </p:nvSpPr>
          <p:spPr>
            <a:xfrm>
              <a:off x="1325880" y="2468883"/>
              <a:ext cx="9784080" cy="292735"/>
            </a:xfrm>
            <a:custGeom>
              <a:rect b="b" l="l" r="r" t="t"/>
              <a:pathLst>
                <a:path extrusionOk="0" h="292735" w="9784080">
                  <a:moveTo>
                    <a:pt x="0" y="48767"/>
                  </a:moveTo>
                  <a:lnTo>
                    <a:pt x="3832" y="29784"/>
                  </a:lnTo>
                  <a:lnTo>
                    <a:pt x="14282" y="14282"/>
                  </a:lnTo>
                  <a:lnTo>
                    <a:pt x="29784" y="3832"/>
                  </a:lnTo>
                  <a:lnTo>
                    <a:pt x="48768" y="0"/>
                  </a:lnTo>
                  <a:lnTo>
                    <a:pt x="9735312" y="0"/>
                  </a:lnTo>
                  <a:lnTo>
                    <a:pt x="9754295" y="3832"/>
                  </a:lnTo>
                  <a:lnTo>
                    <a:pt x="9769797" y="14282"/>
                  </a:lnTo>
                  <a:lnTo>
                    <a:pt x="9780247" y="29784"/>
                  </a:lnTo>
                  <a:lnTo>
                    <a:pt x="9784080" y="48767"/>
                  </a:lnTo>
                  <a:lnTo>
                    <a:pt x="9784080" y="243827"/>
                  </a:lnTo>
                  <a:lnTo>
                    <a:pt x="9780247" y="262813"/>
                  </a:lnTo>
                  <a:lnTo>
                    <a:pt x="9769797" y="278318"/>
                  </a:lnTo>
                  <a:lnTo>
                    <a:pt x="9754295" y="288773"/>
                  </a:lnTo>
                  <a:lnTo>
                    <a:pt x="9735312" y="292607"/>
                  </a:lnTo>
                  <a:lnTo>
                    <a:pt x="48768" y="292607"/>
                  </a:lnTo>
                  <a:lnTo>
                    <a:pt x="29784" y="288773"/>
                  </a:lnTo>
                  <a:lnTo>
                    <a:pt x="14282" y="278318"/>
                  </a:lnTo>
                  <a:lnTo>
                    <a:pt x="3832" y="262813"/>
                  </a:lnTo>
                  <a:lnTo>
                    <a:pt x="0" y="243827"/>
                  </a:lnTo>
                  <a:lnTo>
                    <a:pt x="0" y="48767"/>
                  </a:lnTo>
                  <a:close/>
                </a:path>
              </a:pathLst>
            </a:custGeom>
            <a:noFill/>
            <a:ln cap="flat" cmpd="sng" w="9525">
              <a:solidFill>
                <a:srgbClr val="E1EBE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3" name="Google Shape;83;p3"/>
          <p:cNvSpPr txBox="1"/>
          <p:nvPr/>
        </p:nvSpPr>
        <p:spPr>
          <a:xfrm>
            <a:off x="3368484" y="2387600"/>
            <a:ext cx="5716905" cy="3911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222C37"/>
                </a:solidFill>
                <a:latin typeface="Calibri"/>
                <a:ea typeface="Calibri"/>
                <a:cs typeface="Calibri"/>
                <a:sym typeface="Calibri"/>
              </a:rPr>
              <a:t>Concepts: code, models, licensing, citation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" name="Google Shape;84;p3"/>
          <p:cNvSpPr/>
          <p:nvPr/>
        </p:nvSpPr>
        <p:spPr>
          <a:xfrm>
            <a:off x="822960" y="2971801"/>
            <a:ext cx="384175" cy="292735"/>
          </a:xfrm>
          <a:custGeom>
            <a:rect b="b" l="l" r="r" t="t"/>
            <a:pathLst>
              <a:path extrusionOk="0" h="292735" w="384175">
                <a:moveTo>
                  <a:pt x="335280" y="0"/>
                </a:moveTo>
                <a:lnTo>
                  <a:pt x="48768" y="0"/>
                </a:lnTo>
                <a:lnTo>
                  <a:pt x="29784" y="3832"/>
                </a:lnTo>
                <a:lnTo>
                  <a:pt x="14282" y="14282"/>
                </a:lnTo>
                <a:lnTo>
                  <a:pt x="3832" y="29784"/>
                </a:lnTo>
                <a:lnTo>
                  <a:pt x="0" y="48767"/>
                </a:lnTo>
                <a:lnTo>
                  <a:pt x="0" y="243839"/>
                </a:lnTo>
                <a:lnTo>
                  <a:pt x="3832" y="262823"/>
                </a:lnTo>
                <a:lnTo>
                  <a:pt x="14282" y="278325"/>
                </a:lnTo>
                <a:lnTo>
                  <a:pt x="29784" y="288775"/>
                </a:lnTo>
                <a:lnTo>
                  <a:pt x="48768" y="292607"/>
                </a:lnTo>
                <a:lnTo>
                  <a:pt x="335280" y="292607"/>
                </a:lnTo>
                <a:lnTo>
                  <a:pt x="354263" y="288775"/>
                </a:lnTo>
                <a:lnTo>
                  <a:pt x="369765" y="278325"/>
                </a:lnTo>
                <a:lnTo>
                  <a:pt x="380215" y="262823"/>
                </a:lnTo>
                <a:lnTo>
                  <a:pt x="384048" y="243839"/>
                </a:lnTo>
                <a:lnTo>
                  <a:pt x="384048" y="48767"/>
                </a:lnTo>
                <a:lnTo>
                  <a:pt x="380215" y="29784"/>
                </a:lnTo>
                <a:lnTo>
                  <a:pt x="369765" y="14282"/>
                </a:lnTo>
                <a:lnTo>
                  <a:pt x="354263" y="3832"/>
                </a:lnTo>
                <a:lnTo>
                  <a:pt x="335280" y="0"/>
                </a:lnTo>
                <a:close/>
              </a:path>
            </a:pathLst>
          </a:custGeom>
          <a:solidFill>
            <a:srgbClr val="2C708E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5" name="Google Shape;85;p3"/>
          <p:cNvGrpSpPr/>
          <p:nvPr/>
        </p:nvGrpSpPr>
        <p:grpSpPr>
          <a:xfrm>
            <a:off x="1325880" y="2971803"/>
            <a:ext cx="9784080" cy="292735"/>
            <a:chOff x="1325880" y="2971803"/>
            <a:chExt cx="9784080" cy="292735"/>
          </a:xfrm>
        </p:grpSpPr>
        <p:sp>
          <p:nvSpPr>
            <p:cNvPr id="86" name="Google Shape;86;p3"/>
            <p:cNvSpPr/>
            <p:nvPr/>
          </p:nvSpPr>
          <p:spPr>
            <a:xfrm>
              <a:off x="1325880" y="2971803"/>
              <a:ext cx="9784080" cy="292735"/>
            </a:xfrm>
            <a:custGeom>
              <a:rect b="b" l="l" r="r" t="t"/>
              <a:pathLst>
                <a:path extrusionOk="0" h="292735" w="9784080">
                  <a:moveTo>
                    <a:pt x="9735312" y="0"/>
                  </a:moveTo>
                  <a:lnTo>
                    <a:pt x="48768" y="0"/>
                  </a:lnTo>
                  <a:lnTo>
                    <a:pt x="29784" y="3832"/>
                  </a:lnTo>
                  <a:lnTo>
                    <a:pt x="14282" y="14282"/>
                  </a:lnTo>
                  <a:lnTo>
                    <a:pt x="3832" y="29784"/>
                  </a:lnTo>
                  <a:lnTo>
                    <a:pt x="0" y="48767"/>
                  </a:lnTo>
                  <a:lnTo>
                    <a:pt x="0" y="243827"/>
                  </a:lnTo>
                  <a:lnTo>
                    <a:pt x="3832" y="262813"/>
                  </a:lnTo>
                  <a:lnTo>
                    <a:pt x="14282" y="278318"/>
                  </a:lnTo>
                  <a:lnTo>
                    <a:pt x="29784" y="288773"/>
                  </a:lnTo>
                  <a:lnTo>
                    <a:pt x="48768" y="292607"/>
                  </a:lnTo>
                  <a:lnTo>
                    <a:pt x="9735312" y="292607"/>
                  </a:lnTo>
                  <a:lnTo>
                    <a:pt x="9754295" y="288773"/>
                  </a:lnTo>
                  <a:lnTo>
                    <a:pt x="9769797" y="278318"/>
                  </a:lnTo>
                  <a:lnTo>
                    <a:pt x="9780247" y="262813"/>
                  </a:lnTo>
                  <a:lnTo>
                    <a:pt x="9784080" y="243827"/>
                  </a:lnTo>
                  <a:lnTo>
                    <a:pt x="9784080" y="48767"/>
                  </a:lnTo>
                  <a:lnTo>
                    <a:pt x="9780247" y="29784"/>
                  </a:lnTo>
                  <a:lnTo>
                    <a:pt x="9769797" y="14282"/>
                  </a:lnTo>
                  <a:lnTo>
                    <a:pt x="9754295" y="3832"/>
                  </a:lnTo>
                  <a:lnTo>
                    <a:pt x="9735312" y="0"/>
                  </a:lnTo>
                  <a:close/>
                </a:path>
              </a:pathLst>
            </a:custGeom>
            <a:solidFill>
              <a:srgbClr val="F4F8F9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3"/>
            <p:cNvSpPr/>
            <p:nvPr/>
          </p:nvSpPr>
          <p:spPr>
            <a:xfrm>
              <a:off x="1325880" y="2971803"/>
              <a:ext cx="9784080" cy="292735"/>
            </a:xfrm>
            <a:custGeom>
              <a:rect b="b" l="l" r="r" t="t"/>
              <a:pathLst>
                <a:path extrusionOk="0" h="292735" w="9784080">
                  <a:moveTo>
                    <a:pt x="0" y="48767"/>
                  </a:moveTo>
                  <a:lnTo>
                    <a:pt x="3832" y="29784"/>
                  </a:lnTo>
                  <a:lnTo>
                    <a:pt x="14282" y="14282"/>
                  </a:lnTo>
                  <a:lnTo>
                    <a:pt x="29784" y="3832"/>
                  </a:lnTo>
                  <a:lnTo>
                    <a:pt x="48768" y="0"/>
                  </a:lnTo>
                  <a:lnTo>
                    <a:pt x="9735312" y="0"/>
                  </a:lnTo>
                  <a:lnTo>
                    <a:pt x="9754295" y="3832"/>
                  </a:lnTo>
                  <a:lnTo>
                    <a:pt x="9769797" y="14282"/>
                  </a:lnTo>
                  <a:lnTo>
                    <a:pt x="9780247" y="29784"/>
                  </a:lnTo>
                  <a:lnTo>
                    <a:pt x="9784080" y="48767"/>
                  </a:lnTo>
                  <a:lnTo>
                    <a:pt x="9784080" y="243827"/>
                  </a:lnTo>
                  <a:lnTo>
                    <a:pt x="9780247" y="262813"/>
                  </a:lnTo>
                  <a:lnTo>
                    <a:pt x="9769797" y="278318"/>
                  </a:lnTo>
                  <a:lnTo>
                    <a:pt x="9754295" y="288773"/>
                  </a:lnTo>
                  <a:lnTo>
                    <a:pt x="9735312" y="292607"/>
                  </a:lnTo>
                  <a:lnTo>
                    <a:pt x="48768" y="292607"/>
                  </a:lnTo>
                  <a:lnTo>
                    <a:pt x="29784" y="288773"/>
                  </a:lnTo>
                  <a:lnTo>
                    <a:pt x="14282" y="278318"/>
                  </a:lnTo>
                  <a:lnTo>
                    <a:pt x="3832" y="262813"/>
                  </a:lnTo>
                  <a:lnTo>
                    <a:pt x="0" y="243827"/>
                  </a:lnTo>
                  <a:lnTo>
                    <a:pt x="0" y="48767"/>
                  </a:lnTo>
                  <a:close/>
                </a:path>
              </a:pathLst>
            </a:custGeom>
            <a:noFill/>
            <a:ln cap="flat" cmpd="sng" w="9525">
              <a:solidFill>
                <a:srgbClr val="E1EBE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8" name="Google Shape;88;p3"/>
          <p:cNvSpPr txBox="1"/>
          <p:nvPr/>
        </p:nvSpPr>
        <p:spPr>
          <a:xfrm>
            <a:off x="4718748" y="2890520"/>
            <a:ext cx="3016250" cy="3911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222C37"/>
                </a:solidFill>
                <a:latin typeface="Calibri"/>
                <a:ea typeface="Calibri"/>
                <a:cs typeface="Calibri"/>
                <a:sym typeface="Calibri"/>
              </a:rPr>
              <a:t>Hands-on 1: Git basics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3"/>
          <p:cNvSpPr/>
          <p:nvPr/>
        </p:nvSpPr>
        <p:spPr>
          <a:xfrm>
            <a:off x="822960" y="3474721"/>
            <a:ext cx="384175" cy="292735"/>
          </a:xfrm>
          <a:custGeom>
            <a:rect b="b" l="l" r="r" t="t"/>
            <a:pathLst>
              <a:path extrusionOk="0" h="292735" w="384175">
                <a:moveTo>
                  <a:pt x="335280" y="0"/>
                </a:moveTo>
                <a:lnTo>
                  <a:pt x="48768" y="0"/>
                </a:lnTo>
                <a:lnTo>
                  <a:pt x="29784" y="3832"/>
                </a:lnTo>
                <a:lnTo>
                  <a:pt x="14282" y="14282"/>
                </a:lnTo>
                <a:lnTo>
                  <a:pt x="3832" y="29784"/>
                </a:lnTo>
                <a:lnTo>
                  <a:pt x="0" y="48767"/>
                </a:lnTo>
                <a:lnTo>
                  <a:pt x="0" y="243839"/>
                </a:lnTo>
                <a:lnTo>
                  <a:pt x="3832" y="262823"/>
                </a:lnTo>
                <a:lnTo>
                  <a:pt x="14282" y="278325"/>
                </a:lnTo>
                <a:lnTo>
                  <a:pt x="29784" y="288775"/>
                </a:lnTo>
                <a:lnTo>
                  <a:pt x="48768" y="292607"/>
                </a:lnTo>
                <a:lnTo>
                  <a:pt x="335280" y="292607"/>
                </a:lnTo>
                <a:lnTo>
                  <a:pt x="354263" y="288775"/>
                </a:lnTo>
                <a:lnTo>
                  <a:pt x="369765" y="278325"/>
                </a:lnTo>
                <a:lnTo>
                  <a:pt x="380215" y="262823"/>
                </a:lnTo>
                <a:lnTo>
                  <a:pt x="384048" y="243839"/>
                </a:lnTo>
                <a:lnTo>
                  <a:pt x="384048" y="48767"/>
                </a:lnTo>
                <a:lnTo>
                  <a:pt x="380215" y="29784"/>
                </a:lnTo>
                <a:lnTo>
                  <a:pt x="369765" y="14282"/>
                </a:lnTo>
                <a:lnTo>
                  <a:pt x="354263" y="3832"/>
                </a:lnTo>
                <a:lnTo>
                  <a:pt x="335280" y="0"/>
                </a:lnTo>
                <a:close/>
              </a:path>
            </a:pathLst>
          </a:custGeom>
          <a:solidFill>
            <a:srgbClr val="2C708E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90" name="Google Shape;90;p3"/>
          <p:cNvGrpSpPr/>
          <p:nvPr/>
        </p:nvGrpSpPr>
        <p:grpSpPr>
          <a:xfrm>
            <a:off x="1325880" y="3474723"/>
            <a:ext cx="9784080" cy="292735"/>
            <a:chOff x="1325880" y="3474723"/>
            <a:chExt cx="9784080" cy="292735"/>
          </a:xfrm>
        </p:grpSpPr>
        <p:sp>
          <p:nvSpPr>
            <p:cNvPr id="91" name="Google Shape;91;p3"/>
            <p:cNvSpPr/>
            <p:nvPr/>
          </p:nvSpPr>
          <p:spPr>
            <a:xfrm>
              <a:off x="1325880" y="3474723"/>
              <a:ext cx="9784080" cy="292735"/>
            </a:xfrm>
            <a:custGeom>
              <a:rect b="b" l="l" r="r" t="t"/>
              <a:pathLst>
                <a:path extrusionOk="0" h="292735" w="9784080">
                  <a:moveTo>
                    <a:pt x="9735312" y="0"/>
                  </a:moveTo>
                  <a:lnTo>
                    <a:pt x="48768" y="0"/>
                  </a:lnTo>
                  <a:lnTo>
                    <a:pt x="29784" y="3832"/>
                  </a:lnTo>
                  <a:lnTo>
                    <a:pt x="14282" y="14282"/>
                  </a:lnTo>
                  <a:lnTo>
                    <a:pt x="3832" y="29784"/>
                  </a:lnTo>
                  <a:lnTo>
                    <a:pt x="0" y="48767"/>
                  </a:lnTo>
                  <a:lnTo>
                    <a:pt x="0" y="243827"/>
                  </a:lnTo>
                  <a:lnTo>
                    <a:pt x="3832" y="262813"/>
                  </a:lnTo>
                  <a:lnTo>
                    <a:pt x="14282" y="278318"/>
                  </a:lnTo>
                  <a:lnTo>
                    <a:pt x="29784" y="288773"/>
                  </a:lnTo>
                  <a:lnTo>
                    <a:pt x="48768" y="292607"/>
                  </a:lnTo>
                  <a:lnTo>
                    <a:pt x="9735312" y="292607"/>
                  </a:lnTo>
                  <a:lnTo>
                    <a:pt x="9754295" y="288773"/>
                  </a:lnTo>
                  <a:lnTo>
                    <a:pt x="9769797" y="278318"/>
                  </a:lnTo>
                  <a:lnTo>
                    <a:pt x="9780247" y="262813"/>
                  </a:lnTo>
                  <a:lnTo>
                    <a:pt x="9784080" y="243827"/>
                  </a:lnTo>
                  <a:lnTo>
                    <a:pt x="9784080" y="48767"/>
                  </a:lnTo>
                  <a:lnTo>
                    <a:pt x="9780247" y="29784"/>
                  </a:lnTo>
                  <a:lnTo>
                    <a:pt x="9769797" y="14282"/>
                  </a:lnTo>
                  <a:lnTo>
                    <a:pt x="9754295" y="3832"/>
                  </a:lnTo>
                  <a:lnTo>
                    <a:pt x="9735312" y="0"/>
                  </a:lnTo>
                  <a:close/>
                </a:path>
              </a:pathLst>
            </a:custGeom>
            <a:solidFill>
              <a:srgbClr val="F4F8F9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2" name="Google Shape;92;p3"/>
            <p:cNvSpPr/>
            <p:nvPr/>
          </p:nvSpPr>
          <p:spPr>
            <a:xfrm>
              <a:off x="1325880" y="3474723"/>
              <a:ext cx="9784080" cy="292735"/>
            </a:xfrm>
            <a:custGeom>
              <a:rect b="b" l="l" r="r" t="t"/>
              <a:pathLst>
                <a:path extrusionOk="0" h="292735" w="9784080">
                  <a:moveTo>
                    <a:pt x="0" y="48767"/>
                  </a:moveTo>
                  <a:lnTo>
                    <a:pt x="3832" y="29784"/>
                  </a:lnTo>
                  <a:lnTo>
                    <a:pt x="14282" y="14282"/>
                  </a:lnTo>
                  <a:lnTo>
                    <a:pt x="29784" y="3832"/>
                  </a:lnTo>
                  <a:lnTo>
                    <a:pt x="48768" y="0"/>
                  </a:lnTo>
                  <a:lnTo>
                    <a:pt x="9735312" y="0"/>
                  </a:lnTo>
                  <a:lnTo>
                    <a:pt x="9754295" y="3832"/>
                  </a:lnTo>
                  <a:lnTo>
                    <a:pt x="9769797" y="14282"/>
                  </a:lnTo>
                  <a:lnTo>
                    <a:pt x="9780247" y="29784"/>
                  </a:lnTo>
                  <a:lnTo>
                    <a:pt x="9784080" y="48767"/>
                  </a:lnTo>
                  <a:lnTo>
                    <a:pt x="9784080" y="243827"/>
                  </a:lnTo>
                  <a:lnTo>
                    <a:pt x="9780247" y="262813"/>
                  </a:lnTo>
                  <a:lnTo>
                    <a:pt x="9769797" y="278318"/>
                  </a:lnTo>
                  <a:lnTo>
                    <a:pt x="9754295" y="288773"/>
                  </a:lnTo>
                  <a:lnTo>
                    <a:pt x="9735312" y="292607"/>
                  </a:lnTo>
                  <a:lnTo>
                    <a:pt x="48768" y="292607"/>
                  </a:lnTo>
                  <a:lnTo>
                    <a:pt x="29784" y="288773"/>
                  </a:lnTo>
                  <a:lnTo>
                    <a:pt x="14282" y="278318"/>
                  </a:lnTo>
                  <a:lnTo>
                    <a:pt x="3832" y="262813"/>
                  </a:lnTo>
                  <a:lnTo>
                    <a:pt x="0" y="243827"/>
                  </a:lnTo>
                  <a:lnTo>
                    <a:pt x="0" y="48767"/>
                  </a:lnTo>
                  <a:close/>
                </a:path>
              </a:pathLst>
            </a:custGeom>
            <a:noFill/>
            <a:ln cap="flat" cmpd="sng" w="9525">
              <a:solidFill>
                <a:srgbClr val="E1EBE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3" name="Google Shape;93;p3"/>
          <p:cNvSpPr txBox="1"/>
          <p:nvPr/>
        </p:nvSpPr>
        <p:spPr>
          <a:xfrm>
            <a:off x="3278600" y="3393440"/>
            <a:ext cx="5898515" cy="3911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222C37"/>
                </a:solidFill>
                <a:latin typeface="Calibri"/>
                <a:ea typeface="Calibri"/>
                <a:cs typeface="Calibri"/>
                <a:sym typeface="Calibri"/>
              </a:rPr>
              <a:t>Hands-on 2: README and reusable pipelines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3"/>
          <p:cNvSpPr/>
          <p:nvPr/>
        </p:nvSpPr>
        <p:spPr>
          <a:xfrm>
            <a:off x="822960" y="3977638"/>
            <a:ext cx="384175" cy="292735"/>
          </a:xfrm>
          <a:custGeom>
            <a:rect b="b" l="l" r="r" t="t"/>
            <a:pathLst>
              <a:path extrusionOk="0" h="292735" w="384175">
                <a:moveTo>
                  <a:pt x="335280" y="0"/>
                </a:moveTo>
                <a:lnTo>
                  <a:pt x="48768" y="0"/>
                </a:lnTo>
                <a:lnTo>
                  <a:pt x="29784" y="3832"/>
                </a:lnTo>
                <a:lnTo>
                  <a:pt x="14282" y="14282"/>
                </a:lnTo>
                <a:lnTo>
                  <a:pt x="3832" y="29784"/>
                </a:lnTo>
                <a:lnTo>
                  <a:pt x="0" y="48768"/>
                </a:lnTo>
                <a:lnTo>
                  <a:pt x="0" y="243840"/>
                </a:lnTo>
                <a:lnTo>
                  <a:pt x="3832" y="262823"/>
                </a:lnTo>
                <a:lnTo>
                  <a:pt x="14282" y="278325"/>
                </a:lnTo>
                <a:lnTo>
                  <a:pt x="29784" y="288775"/>
                </a:lnTo>
                <a:lnTo>
                  <a:pt x="48768" y="292608"/>
                </a:lnTo>
                <a:lnTo>
                  <a:pt x="335280" y="292608"/>
                </a:lnTo>
                <a:lnTo>
                  <a:pt x="354263" y="288775"/>
                </a:lnTo>
                <a:lnTo>
                  <a:pt x="369765" y="278325"/>
                </a:lnTo>
                <a:lnTo>
                  <a:pt x="380215" y="262823"/>
                </a:lnTo>
                <a:lnTo>
                  <a:pt x="384048" y="243840"/>
                </a:lnTo>
                <a:lnTo>
                  <a:pt x="384048" y="48768"/>
                </a:lnTo>
                <a:lnTo>
                  <a:pt x="380215" y="29784"/>
                </a:lnTo>
                <a:lnTo>
                  <a:pt x="369765" y="14282"/>
                </a:lnTo>
                <a:lnTo>
                  <a:pt x="354263" y="3832"/>
                </a:lnTo>
                <a:lnTo>
                  <a:pt x="335280" y="0"/>
                </a:lnTo>
                <a:close/>
              </a:path>
            </a:pathLst>
          </a:custGeom>
          <a:solidFill>
            <a:srgbClr val="2C708E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95" name="Google Shape;95;p3"/>
          <p:cNvGrpSpPr/>
          <p:nvPr/>
        </p:nvGrpSpPr>
        <p:grpSpPr>
          <a:xfrm>
            <a:off x="1325880" y="3977642"/>
            <a:ext cx="9784080" cy="292735"/>
            <a:chOff x="1325880" y="3977642"/>
            <a:chExt cx="9784080" cy="292735"/>
          </a:xfrm>
        </p:grpSpPr>
        <p:sp>
          <p:nvSpPr>
            <p:cNvPr id="96" name="Google Shape;96;p3"/>
            <p:cNvSpPr/>
            <p:nvPr/>
          </p:nvSpPr>
          <p:spPr>
            <a:xfrm>
              <a:off x="1325880" y="3977642"/>
              <a:ext cx="9784080" cy="292735"/>
            </a:xfrm>
            <a:custGeom>
              <a:rect b="b" l="l" r="r" t="t"/>
              <a:pathLst>
                <a:path extrusionOk="0" h="292735" w="9784080">
                  <a:moveTo>
                    <a:pt x="9735312" y="0"/>
                  </a:moveTo>
                  <a:lnTo>
                    <a:pt x="48768" y="0"/>
                  </a:lnTo>
                  <a:lnTo>
                    <a:pt x="29784" y="3832"/>
                  </a:lnTo>
                  <a:lnTo>
                    <a:pt x="14282" y="14282"/>
                  </a:lnTo>
                  <a:lnTo>
                    <a:pt x="3832" y="29784"/>
                  </a:lnTo>
                  <a:lnTo>
                    <a:pt x="0" y="48768"/>
                  </a:lnTo>
                  <a:lnTo>
                    <a:pt x="0" y="243827"/>
                  </a:lnTo>
                  <a:lnTo>
                    <a:pt x="3832" y="262813"/>
                  </a:lnTo>
                  <a:lnTo>
                    <a:pt x="14282" y="278318"/>
                  </a:lnTo>
                  <a:lnTo>
                    <a:pt x="29784" y="288773"/>
                  </a:lnTo>
                  <a:lnTo>
                    <a:pt x="48768" y="292608"/>
                  </a:lnTo>
                  <a:lnTo>
                    <a:pt x="9735312" y="292608"/>
                  </a:lnTo>
                  <a:lnTo>
                    <a:pt x="9754295" y="288773"/>
                  </a:lnTo>
                  <a:lnTo>
                    <a:pt x="9769797" y="278318"/>
                  </a:lnTo>
                  <a:lnTo>
                    <a:pt x="9780247" y="262813"/>
                  </a:lnTo>
                  <a:lnTo>
                    <a:pt x="9784080" y="243827"/>
                  </a:lnTo>
                  <a:lnTo>
                    <a:pt x="9784080" y="48768"/>
                  </a:lnTo>
                  <a:lnTo>
                    <a:pt x="9780247" y="29784"/>
                  </a:lnTo>
                  <a:lnTo>
                    <a:pt x="9769797" y="14282"/>
                  </a:lnTo>
                  <a:lnTo>
                    <a:pt x="9754295" y="3832"/>
                  </a:lnTo>
                  <a:lnTo>
                    <a:pt x="9735312" y="0"/>
                  </a:lnTo>
                  <a:close/>
                </a:path>
              </a:pathLst>
            </a:custGeom>
            <a:solidFill>
              <a:srgbClr val="F4F8F9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7" name="Google Shape;97;p3"/>
            <p:cNvSpPr/>
            <p:nvPr/>
          </p:nvSpPr>
          <p:spPr>
            <a:xfrm>
              <a:off x="1325880" y="3977642"/>
              <a:ext cx="9784080" cy="292735"/>
            </a:xfrm>
            <a:custGeom>
              <a:rect b="b" l="l" r="r" t="t"/>
              <a:pathLst>
                <a:path extrusionOk="0" h="292735" w="9784080">
                  <a:moveTo>
                    <a:pt x="0" y="48768"/>
                  </a:moveTo>
                  <a:lnTo>
                    <a:pt x="3832" y="29784"/>
                  </a:lnTo>
                  <a:lnTo>
                    <a:pt x="14282" y="14282"/>
                  </a:lnTo>
                  <a:lnTo>
                    <a:pt x="29784" y="3832"/>
                  </a:lnTo>
                  <a:lnTo>
                    <a:pt x="48768" y="0"/>
                  </a:lnTo>
                  <a:lnTo>
                    <a:pt x="9735312" y="0"/>
                  </a:lnTo>
                  <a:lnTo>
                    <a:pt x="9754295" y="3832"/>
                  </a:lnTo>
                  <a:lnTo>
                    <a:pt x="9769797" y="14282"/>
                  </a:lnTo>
                  <a:lnTo>
                    <a:pt x="9780247" y="29784"/>
                  </a:lnTo>
                  <a:lnTo>
                    <a:pt x="9784080" y="48768"/>
                  </a:lnTo>
                  <a:lnTo>
                    <a:pt x="9784080" y="243827"/>
                  </a:lnTo>
                  <a:lnTo>
                    <a:pt x="9780247" y="262813"/>
                  </a:lnTo>
                  <a:lnTo>
                    <a:pt x="9769797" y="278318"/>
                  </a:lnTo>
                  <a:lnTo>
                    <a:pt x="9754295" y="288773"/>
                  </a:lnTo>
                  <a:lnTo>
                    <a:pt x="9735312" y="292608"/>
                  </a:lnTo>
                  <a:lnTo>
                    <a:pt x="48768" y="292608"/>
                  </a:lnTo>
                  <a:lnTo>
                    <a:pt x="29784" y="288773"/>
                  </a:lnTo>
                  <a:lnTo>
                    <a:pt x="14282" y="278318"/>
                  </a:lnTo>
                  <a:lnTo>
                    <a:pt x="3832" y="262813"/>
                  </a:lnTo>
                  <a:lnTo>
                    <a:pt x="0" y="243827"/>
                  </a:lnTo>
                  <a:lnTo>
                    <a:pt x="0" y="48768"/>
                  </a:lnTo>
                  <a:close/>
                </a:path>
              </a:pathLst>
            </a:custGeom>
            <a:noFill/>
            <a:ln cap="flat" cmpd="sng" w="9525">
              <a:solidFill>
                <a:srgbClr val="E1EBE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8" name="Google Shape;98;p3"/>
          <p:cNvSpPr txBox="1"/>
          <p:nvPr/>
        </p:nvSpPr>
        <p:spPr>
          <a:xfrm>
            <a:off x="3912552" y="3896358"/>
            <a:ext cx="4627245" cy="3911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222C37"/>
                </a:solidFill>
                <a:latin typeface="Calibri"/>
                <a:ea typeface="Calibri"/>
                <a:cs typeface="Calibri"/>
                <a:sym typeface="Calibri"/>
              </a:rPr>
              <a:t>Hands-on 3: model documentation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3"/>
          <p:cNvSpPr/>
          <p:nvPr/>
        </p:nvSpPr>
        <p:spPr>
          <a:xfrm>
            <a:off x="822960" y="4480559"/>
            <a:ext cx="384175" cy="292735"/>
          </a:xfrm>
          <a:custGeom>
            <a:rect b="b" l="l" r="r" t="t"/>
            <a:pathLst>
              <a:path extrusionOk="0" h="292735" w="384175">
                <a:moveTo>
                  <a:pt x="335280" y="0"/>
                </a:moveTo>
                <a:lnTo>
                  <a:pt x="48768" y="0"/>
                </a:lnTo>
                <a:lnTo>
                  <a:pt x="29784" y="3832"/>
                </a:lnTo>
                <a:lnTo>
                  <a:pt x="14282" y="14282"/>
                </a:lnTo>
                <a:lnTo>
                  <a:pt x="3832" y="29784"/>
                </a:lnTo>
                <a:lnTo>
                  <a:pt x="0" y="48768"/>
                </a:lnTo>
                <a:lnTo>
                  <a:pt x="0" y="243840"/>
                </a:lnTo>
                <a:lnTo>
                  <a:pt x="3832" y="262823"/>
                </a:lnTo>
                <a:lnTo>
                  <a:pt x="14282" y="278325"/>
                </a:lnTo>
                <a:lnTo>
                  <a:pt x="29784" y="288775"/>
                </a:lnTo>
                <a:lnTo>
                  <a:pt x="48768" y="292608"/>
                </a:lnTo>
                <a:lnTo>
                  <a:pt x="335280" y="292608"/>
                </a:lnTo>
                <a:lnTo>
                  <a:pt x="354263" y="288775"/>
                </a:lnTo>
                <a:lnTo>
                  <a:pt x="369765" y="278325"/>
                </a:lnTo>
                <a:lnTo>
                  <a:pt x="380215" y="262823"/>
                </a:lnTo>
                <a:lnTo>
                  <a:pt x="384048" y="243840"/>
                </a:lnTo>
                <a:lnTo>
                  <a:pt x="384048" y="48768"/>
                </a:lnTo>
                <a:lnTo>
                  <a:pt x="380215" y="29784"/>
                </a:lnTo>
                <a:lnTo>
                  <a:pt x="369765" y="14282"/>
                </a:lnTo>
                <a:lnTo>
                  <a:pt x="354263" y="3832"/>
                </a:lnTo>
                <a:lnTo>
                  <a:pt x="335280" y="0"/>
                </a:lnTo>
                <a:close/>
              </a:path>
            </a:pathLst>
          </a:custGeom>
          <a:solidFill>
            <a:srgbClr val="2C708E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3"/>
          <p:cNvSpPr txBox="1"/>
          <p:nvPr/>
        </p:nvSpPr>
        <p:spPr>
          <a:xfrm>
            <a:off x="915983" y="1253743"/>
            <a:ext cx="188595" cy="3545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4985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rtl="0" algn="l">
              <a:lnSpc>
                <a:spcPct val="100000"/>
              </a:lnSpc>
              <a:spcBef>
                <a:spcPts val="108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rtl="0" algn="l">
              <a:lnSpc>
                <a:spcPct val="100000"/>
              </a:lnSpc>
              <a:spcBef>
                <a:spcPts val="108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rtl="0" algn="l">
              <a:lnSpc>
                <a:spcPct val="100000"/>
              </a:lnSpc>
              <a:spcBef>
                <a:spcPts val="108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rtl="0" algn="l">
              <a:lnSpc>
                <a:spcPct val="100000"/>
              </a:lnSpc>
              <a:spcBef>
                <a:spcPts val="108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rtl="0" algn="l">
              <a:lnSpc>
                <a:spcPct val="100000"/>
              </a:lnSpc>
              <a:spcBef>
                <a:spcPts val="108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6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rtl="0" algn="l">
              <a:lnSpc>
                <a:spcPct val="100000"/>
              </a:lnSpc>
              <a:spcBef>
                <a:spcPts val="108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7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01" name="Google Shape;101;p3"/>
          <p:cNvGrpSpPr/>
          <p:nvPr/>
        </p:nvGrpSpPr>
        <p:grpSpPr>
          <a:xfrm>
            <a:off x="1325880" y="4480562"/>
            <a:ext cx="9784080" cy="292735"/>
            <a:chOff x="1325880" y="4480562"/>
            <a:chExt cx="9784080" cy="292735"/>
          </a:xfrm>
        </p:grpSpPr>
        <p:sp>
          <p:nvSpPr>
            <p:cNvPr id="102" name="Google Shape;102;p3"/>
            <p:cNvSpPr/>
            <p:nvPr/>
          </p:nvSpPr>
          <p:spPr>
            <a:xfrm>
              <a:off x="1325880" y="4480562"/>
              <a:ext cx="9784080" cy="292735"/>
            </a:xfrm>
            <a:custGeom>
              <a:rect b="b" l="l" r="r" t="t"/>
              <a:pathLst>
                <a:path extrusionOk="0" h="292735" w="9784080">
                  <a:moveTo>
                    <a:pt x="9735312" y="0"/>
                  </a:moveTo>
                  <a:lnTo>
                    <a:pt x="48768" y="0"/>
                  </a:lnTo>
                  <a:lnTo>
                    <a:pt x="29784" y="3832"/>
                  </a:lnTo>
                  <a:lnTo>
                    <a:pt x="14282" y="14282"/>
                  </a:lnTo>
                  <a:lnTo>
                    <a:pt x="3832" y="29784"/>
                  </a:lnTo>
                  <a:lnTo>
                    <a:pt x="0" y="48767"/>
                  </a:lnTo>
                  <a:lnTo>
                    <a:pt x="0" y="243827"/>
                  </a:lnTo>
                  <a:lnTo>
                    <a:pt x="3832" y="262813"/>
                  </a:lnTo>
                  <a:lnTo>
                    <a:pt x="14282" y="278318"/>
                  </a:lnTo>
                  <a:lnTo>
                    <a:pt x="29784" y="288773"/>
                  </a:lnTo>
                  <a:lnTo>
                    <a:pt x="48768" y="292607"/>
                  </a:lnTo>
                  <a:lnTo>
                    <a:pt x="9735312" y="292607"/>
                  </a:lnTo>
                  <a:lnTo>
                    <a:pt x="9754295" y="288773"/>
                  </a:lnTo>
                  <a:lnTo>
                    <a:pt x="9769797" y="278318"/>
                  </a:lnTo>
                  <a:lnTo>
                    <a:pt x="9780247" y="262813"/>
                  </a:lnTo>
                  <a:lnTo>
                    <a:pt x="9784080" y="243827"/>
                  </a:lnTo>
                  <a:lnTo>
                    <a:pt x="9784080" y="48767"/>
                  </a:lnTo>
                  <a:lnTo>
                    <a:pt x="9780247" y="29784"/>
                  </a:lnTo>
                  <a:lnTo>
                    <a:pt x="9769797" y="14282"/>
                  </a:lnTo>
                  <a:lnTo>
                    <a:pt x="9754295" y="3832"/>
                  </a:lnTo>
                  <a:lnTo>
                    <a:pt x="9735312" y="0"/>
                  </a:lnTo>
                  <a:close/>
                </a:path>
              </a:pathLst>
            </a:custGeom>
            <a:solidFill>
              <a:srgbClr val="F4F8F9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3" name="Google Shape;103;p3"/>
            <p:cNvSpPr/>
            <p:nvPr/>
          </p:nvSpPr>
          <p:spPr>
            <a:xfrm>
              <a:off x="1325880" y="4480562"/>
              <a:ext cx="9784080" cy="292735"/>
            </a:xfrm>
            <a:custGeom>
              <a:rect b="b" l="l" r="r" t="t"/>
              <a:pathLst>
                <a:path extrusionOk="0" h="292735" w="9784080">
                  <a:moveTo>
                    <a:pt x="0" y="48767"/>
                  </a:moveTo>
                  <a:lnTo>
                    <a:pt x="3832" y="29784"/>
                  </a:lnTo>
                  <a:lnTo>
                    <a:pt x="14282" y="14282"/>
                  </a:lnTo>
                  <a:lnTo>
                    <a:pt x="29784" y="3832"/>
                  </a:lnTo>
                  <a:lnTo>
                    <a:pt x="48768" y="0"/>
                  </a:lnTo>
                  <a:lnTo>
                    <a:pt x="9735312" y="0"/>
                  </a:lnTo>
                  <a:lnTo>
                    <a:pt x="9754295" y="3832"/>
                  </a:lnTo>
                  <a:lnTo>
                    <a:pt x="9769797" y="14282"/>
                  </a:lnTo>
                  <a:lnTo>
                    <a:pt x="9780247" y="29784"/>
                  </a:lnTo>
                  <a:lnTo>
                    <a:pt x="9784080" y="48767"/>
                  </a:lnTo>
                  <a:lnTo>
                    <a:pt x="9784080" y="243827"/>
                  </a:lnTo>
                  <a:lnTo>
                    <a:pt x="9780247" y="262813"/>
                  </a:lnTo>
                  <a:lnTo>
                    <a:pt x="9769797" y="278318"/>
                  </a:lnTo>
                  <a:lnTo>
                    <a:pt x="9754295" y="288773"/>
                  </a:lnTo>
                  <a:lnTo>
                    <a:pt x="9735312" y="292607"/>
                  </a:lnTo>
                  <a:lnTo>
                    <a:pt x="48768" y="292607"/>
                  </a:lnTo>
                  <a:lnTo>
                    <a:pt x="29784" y="288773"/>
                  </a:lnTo>
                  <a:lnTo>
                    <a:pt x="14282" y="278318"/>
                  </a:lnTo>
                  <a:lnTo>
                    <a:pt x="3832" y="262813"/>
                  </a:lnTo>
                  <a:lnTo>
                    <a:pt x="0" y="243827"/>
                  </a:lnTo>
                  <a:lnTo>
                    <a:pt x="0" y="48767"/>
                  </a:lnTo>
                  <a:close/>
                </a:path>
              </a:pathLst>
            </a:custGeom>
            <a:noFill/>
            <a:ln cap="flat" cmpd="sng" w="9525">
              <a:solidFill>
                <a:srgbClr val="E1EBE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4" name="Google Shape;104;p3"/>
          <p:cNvSpPr txBox="1"/>
          <p:nvPr/>
        </p:nvSpPr>
        <p:spPr>
          <a:xfrm>
            <a:off x="5015928" y="4399278"/>
            <a:ext cx="2421255" cy="3911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222C37"/>
                </a:solidFill>
                <a:latin typeface="Calibri"/>
                <a:ea typeface="Calibri"/>
                <a:cs typeface="Calibri"/>
                <a:sym typeface="Calibri"/>
              </a:rPr>
              <a:t>Wrap-up checklist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descr="$PPTXTitle" id="109" name="Google Shape;109;p4"/>
          <p:cNvSpPr txBox="1"/>
          <p:nvPr>
            <p:ph type="title"/>
          </p:nvPr>
        </p:nvSpPr>
        <p:spPr>
          <a:xfrm>
            <a:off x="581659" y="176729"/>
            <a:ext cx="9622790" cy="115321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58100">
            <a:spAutoFit/>
          </a:bodyPr>
          <a:lstStyle/>
          <a:p>
            <a:pPr indent="0" lvl="0" marL="104139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Hands-on work</a:t>
            </a:r>
            <a:endParaRPr/>
          </a:p>
          <a:p>
            <a:pPr indent="0" lvl="0" marL="131445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b="0" lang="en-US" sz="1400">
                <a:solidFill>
                  <a:srgbClr val="5F6E7C"/>
                </a:solidFill>
                <a:latin typeface="Calibri"/>
                <a:ea typeface="Calibri"/>
                <a:cs typeface="Calibri"/>
                <a:sym typeface="Calibri"/>
              </a:rPr>
              <a:t>Three practical skills to take away</a:t>
            </a:r>
            <a:endParaRPr sz="1400"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10" name="Google Shape;110;p4"/>
          <p:cNvGrpSpPr/>
          <p:nvPr/>
        </p:nvGrpSpPr>
        <p:grpSpPr>
          <a:xfrm>
            <a:off x="777240" y="1417318"/>
            <a:ext cx="3154680" cy="3291840"/>
            <a:chOff x="777240" y="1417318"/>
            <a:chExt cx="3154680" cy="3291840"/>
          </a:xfrm>
        </p:grpSpPr>
        <p:sp>
          <p:nvSpPr>
            <p:cNvPr id="111" name="Google Shape;111;p4"/>
            <p:cNvSpPr/>
            <p:nvPr/>
          </p:nvSpPr>
          <p:spPr>
            <a:xfrm>
              <a:off x="777240" y="1417318"/>
              <a:ext cx="3154680" cy="3291840"/>
            </a:xfrm>
            <a:custGeom>
              <a:rect b="b" l="l" r="r" t="t"/>
              <a:pathLst>
                <a:path extrusionOk="0" h="3291840" w="3154679">
                  <a:moveTo>
                    <a:pt x="2628887" y="0"/>
                  </a:moveTo>
                  <a:lnTo>
                    <a:pt x="525792" y="0"/>
                  </a:lnTo>
                  <a:lnTo>
                    <a:pt x="477935" y="2148"/>
                  </a:lnTo>
                  <a:lnTo>
                    <a:pt x="431281" y="8471"/>
                  </a:lnTo>
                  <a:lnTo>
                    <a:pt x="386016" y="18781"/>
                  </a:lnTo>
                  <a:lnTo>
                    <a:pt x="342327" y="32895"/>
                  </a:lnTo>
                  <a:lnTo>
                    <a:pt x="300398" y="50625"/>
                  </a:lnTo>
                  <a:lnTo>
                    <a:pt x="260415" y="71786"/>
                  </a:lnTo>
                  <a:lnTo>
                    <a:pt x="222565" y="96193"/>
                  </a:lnTo>
                  <a:lnTo>
                    <a:pt x="187031" y="123660"/>
                  </a:lnTo>
                  <a:lnTo>
                    <a:pt x="154001" y="154001"/>
                  </a:lnTo>
                  <a:lnTo>
                    <a:pt x="123660" y="187031"/>
                  </a:lnTo>
                  <a:lnTo>
                    <a:pt x="96193" y="222565"/>
                  </a:lnTo>
                  <a:lnTo>
                    <a:pt x="71786" y="260415"/>
                  </a:lnTo>
                  <a:lnTo>
                    <a:pt x="50625" y="300398"/>
                  </a:lnTo>
                  <a:lnTo>
                    <a:pt x="32895" y="342327"/>
                  </a:lnTo>
                  <a:lnTo>
                    <a:pt x="18781" y="386016"/>
                  </a:lnTo>
                  <a:lnTo>
                    <a:pt x="8471" y="431281"/>
                  </a:lnTo>
                  <a:lnTo>
                    <a:pt x="2148" y="477935"/>
                  </a:lnTo>
                  <a:lnTo>
                    <a:pt x="0" y="525792"/>
                  </a:lnTo>
                  <a:lnTo>
                    <a:pt x="0" y="2766047"/>
                  </a:lnTo>
                  <a:lnTo>
                    <a:pt x="2148" y="2813904"/>
                  </a:lnTo>
                  <a:lnTo>
                    <a:pt x="8471" y="2860558"/>
                  </a:lnTo>
                  <a:lnTo>
                    <a:pt x="18781" y="2905823"/>
                  </a:lnTo>
                  <a:lnTo>
                    <a:pt x="32895" y="2949512"/>
                  </a:lnTo>
                  <a:lnTo>
                    <a:pt x="50625" y="2991441"/>
                  </a:lnTo>
                  <a:lnTo>
                    <a:pt x="71786" y="3031424"/>
                  </a:lnTo>
                  <a:lnTo>
                    <a:pt x="96193" y="3069274"/>
                  </a:lnTo>
                  <a:lnTo>
                    <a:pt x="123660" y="3104808"/>
                  </a:lnTo>
                  <a:lnTo>
                    <a:pt x="154001" y="3137838"/>
                  </a:lnTo>
                  <a:lnTo>
                    <a:pt x="187031" y="3168179"/>
                  </a:lnTo>
                  <a:lnTo>
                    <a:pt x="222565" y="3195646"/>
                  </a:lnTo>
                  <a:lnTo>
                    <a:pt x="260415" y="3220053"/>
                  </a:lnTo>
                  <a:lnTo>
                    <a:pt x="300398" y="3241214"/>
                  </a:lnTo>
                  <a:lnTo>
                    <a:pt x="342327" y="3258944"/>
                  </a:lnTo>
                  <a:lnTo>
                    <a:pt x="386016" y="3273058"/>
                  </a:lnTo>
                  <a:lnTo>
                    <a:pt x="431281" y="3283368"/>
                  </a:lnTo>
                  <a:lnTo>
                    <a:pt x="477935" y="3289691"/>
                  </a:lnTo>
                  <a:lnTo>
                    <a:pt x="525792" y="3291840"/>
                  </a:lnTo>
                  <a:lnTo>
                    <a:pt x="2628887" y="3291840"/>
                  </a:lnTo>
                  <a:lnTo>
                    <a:pt x="2676744" y="3289691"/>
                  </a:lnTo>
                  <a:lnTo>
                    <a:pt x="2723398" y="3283368"/>
                  </a:lnTo>
                  <a:lnTo>
                    <a:pt x="2768663" y="3273058"/>
                  </a:lnTo>
                  <a:lnTo>
                    <a:pt x="2812352" y="3258944"/>
                  </a:lnTo>
                  <a:lnTo>
                    <a:pt x="2854281" y="3241214"/>
                  </a:lnTo>
                  <a:lnTo>
                    <a:pt x="2894264" y="3220053"/>
                  </a:lnTo>
                  <a:lnTo>
                    <a:pt x="2932114" y="3195646"/>
                  </a:lnTo>
                  <a:lnTo>
                    <a:pt x="2967648" y="3168179"/>
                  </a:lnTo>
                  <a:lnTo>
                    <a:pt x="3000678" y="3137838"/>
                  </a:lnTo>
                  <a:lnTo>
                    <a:pt x="3031019" y="3104808"/>
                  </a:lnTo>
                  <a:lnTo>
                    <a:pt x="3058486" y="3069274"/>
                  </a:lnTo>
                  <a:lnTo>
                    <a:pt x="3082893" y="3031424"/>
                  </a:lnTo>
                  <a:lnTo>
                    <a:pt x="3104054" y="2991441"/>
                  </a:lnTo>
                  <a:lnTo>
                    <a:pt x="3121784" y="2949512"/>
                  </a:lnTo>
                  <a:lnTo>
                    <a:pt x="3135898" y="2905823"/>
                  </a:lnTo>
                  <a:lnTo>
                    <a:pt x="3146208" y="2860558"/>
                  </a:lnTo>
                  <a:lnTo>
                    <a:pt x="3152531" y="2813904"/>
                  </a:lnTo>
                  <a:lnTo>
                    <a:pt x="3154680" y="2766047"/>
                  </a:lnTo>
                  <a:lnTo>
                    <a:pt x="3154680" y="525792"/>
                  </a:lnTo>
                  <a:lnTo>
                    <a:pt x="3152531" y="477935"/>
                  </a:lnTo>
                  <a:lnTo>
                    <a:pt x="3146208" y="431281"/>
                  </a:lnTo>
                  <a:lnTo>
                    <a:pt x="3135898" y="386016"/>
                  </a:lnTo>
                  <a:lnTo>
                    <a:pt x="3121784" y="342327"/>
                  </a:lnTo>
                  <a:lnTo>
                    <a:pt x="3104054" y="300398"/>
                  </a:lnTo>
                  <a:lnTo>
                    <a:pt x="3082893" y="260415"/>
                  </a:lnTo>
                  <a:lnTo>
                    <a:pt x="3058486" y="222565"/>
                  </a:lnTo>
                  <a:lnTo>
                    <a:pt x="3031019" y="187031"/>
                  </a:lnTo>
                  <a:lnTo>
                    <a:pt x="3000678" y="154001"/>
                  </a:lnTo>
                  <a:lnTo>
                    <a:pt x="2967648" y="123660"/>
                  </a:lnTo>
                  <a:lnTo>
                    <a:pt x="2932114" y="96193"/>
                  </a:lnTo>
                  <a:lnTo>
                    <a:pt x="2894264" y="71786"/>
                  </a:lnTo>
                  <a:lnTo>
                    <a:pt x="2854281" y="50625"/>
                  </a:lnTo>
                  <a:lnTo>
                    <a:pt x="2812352" y="32895"/>
                  </a:lnTo>
                  <a:lnTo>
                    <a:pt x="2768663" y="18781"/>
                  </a:lnTo>
                  <a:lnTo>
                    <a:pt x="2723398" y="8471"/>
                  </a:lnTo>
                  <a:lnTo>
                    <a:pt x="2676744" y="2148"/>
                  </a:lnTo>
                  <a:lnTo>
                    <a:pt x="2628887" y="0"/>
                  </a:lnTo>
                  <a:close/>
                </a:path>
              </a:pathLst>
            </a:custGeom>
            <a:solidFill>
              <a:srgbClr val="E8F0F5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2" name="Google Shape;112;p4"/>
            <p:cNvSpPr/>
            <p:nvPr/>
          </p:nvSpPr>
          <p:spPr>
            <a:xfrm>
              <a:off x="777240" y="1417318"/>
              <a:ext cx="3154680" cy="3291840"/>
            </a:xfrm>
            <a:custGeom>
              <a:rect b="b" l="l" r="r" t="t"/>
              <a:pathLst>
                <a:path extrusionOk="0" h="3291840" w="3154679">
                  <a:moveTo>
                    <a:pt x="0" y="525792"/>
                  </a:moveTo>
                  <a:lnTo>
                    <a:pt x="2148" y="477935"/>
                  </a:lnTo>
                  <a:lnTo>
                    <a:pt x="8471" y="431281"/>
                  </a:lnTo>
                  <a:lnTo>
                    <a:pt x="18781" y="386016"/>
                  </a:lnTo>
                  <a:lnTo>
                    <a:pt x="32895" y="342327"/>
                  </a:lnTo>
                  <a:lnTo>
                    <a:pt x="50625" y="300398"/>
                  </a:lnTo>
                  <a:lnTo>
                    <a:pt x="71786" y="260415"/>
                  </a:lnTo>
                  <a:lnTo>
                    <a:pt x="96193" y="222565"/>
                  </a:lnTo>
                  <a:lnTo>
                    <a:pt x="123660" y="187031"/>
                  </a:lnTo>
                  <a:lnTo>
                    <a:pt x="154001" y="154001"/>
                  </a:lnTo>
                  <a:lnTo>
                    <a:pt x="187031" y="123660"/>
                  </a:lnTo>
                  <a:lnTo>
                    <a:pt x="222565" y="96193"/>
                  </a:lnTo>
                  <a:lnTo>
                    <a:pt x="260415" y="71786"/>
                  </a:lnTo>
                  <a:lnTo>
                    <a:pt x="300398" y="50625"/>
                  </a:lnTo>
                  <a:lnTo>
                    <a:pt x="342327" y="32895"/>
                  </a:lnTo>
                  <a:lnTo>
                    <a:pt x="386016" y="18781"/>
                  </a:lnTo>
                  <a:lnTo>
                    <a:pt x="431281" y="8471"/>
                  </a:lnTo>
                  <a:lnTo>
                    <a:pt x="477935" y="2148"/>
                  </a:lnTo>
                  <a:lnTo>
                    <a:pt x="525792" y="0"/>
                  </a:lnTo>
                  <a:lnTo>
                    <a:pt x="2628887" y="0"/>
                  </a:lnTo>
                  <a:lnTo>
                    <a:pt x="2676744" y="2148"/>
                  </a:lnTo>
                  <a:lnTo>
                    <a:pt x="2723398" y="8471"/>
                  </a:lnTo>
                  <a:lnTo>
                    <a:pt x="2768663" y="18781"/>
                  </a:lnTo>
                  <a:lnTo>
                    <a:pt x="2812352" y="32895"/>
                  </a:lnTo>
                  <a:lnTo>
                    <a:pt x="2854281" y="50625"/>
                  </a:lnTo>
                  <a:lnTo>
                    <a:pt x="2894264" y="71786"/>
                  </a:lnTo>
                  <a:lnTo>
                    <a:pt x="2932114" y="96193"/>
                  </a:lnTo>
                  <a:lnTo>
                    <a:pt x="2967648" y="123660"/>
                  </a:lnTo>
                  <a:lnTo>
                    <a:pt x="3000678" y="154001"/>
                  </a:lnTo>
                  <a:lnTo>
                    <a:pt x="3031019" y="187031"/>
                  </a:lnTo>
                  <a:lnTo>
                    <a:pt x="3058486" y="222565"/>
                  </a:lnTo>
                  <a:lnTo>
                    <a:pt x="3082893" y="260415"/>
                  </a:lnTo>
                  <a:lnTo>
                    <a:pt x="3104054" y="300398"/>
                  </a:lnTo>
                  <a:lnTo>
                    <a:pt x="3121784" y="342327"/>
                  </a:lnTo>
                  <a:lnTo>
                    <a:pt x="3135898" y="386016"/>
                  </a:lnTo>
                  <a:lnTo>
                    <a:pt x="3146208" y="431281"/>
                  </a:lnTo>
                  <a:lnTo>
                    <a:pt x="3152531" y="477935"/>
                  </a:lnTo>
                  <a:lnTo>
                    <a:pt x="3154680" y="525792"/>
                  </a:lnTo>
                  <a:lnTo>
                    <a:pt x="3154680" y="2766047"/>
                  </a:lnTo>
                  <a:lnTo>
                    <a:pt x="3152531" y="2813904"/>
                  </a:lnTo>
                  <a:lnTo>
                    <a:pt x="3146208" y="2860558"/>
                  </a:lnTo>
                  <a:lnTo>
                    <a:pt x="3135898" y="2905823"/>
                  </a:lnTo>
                  <a:lnTo>
                    <a:pt x="3121784" y="2949512"/>
                  </a:lnTo>
                  <a:lnTo>
                    <a:pt x="3104054" y="2991441"/>
                  </a:lnTo>
                  <a:lnTo>
                    <a:pt x="3082893" y="3031424"/>
                  </a:lnTo>
                  <a:lnTo>
                    <a:pt x="3058486" y="3069274"/>
                  </a:lnTo>
                  <a:lnTo>
                    <a:pt x="3031019" y="3104808"/>
                  </a:lnTo>
                  <a:lnTo>
                    <a:pt x="3000678" y="3137838"/>
                  </a:lnTo>
                  <a:lnTo>
                    <a:pt x="2967648" y="3168179"/>
                  </a:lnTo>
                  <a:lnTo>
                    <a:pt x="2932114" y="3195646"/>
                  </a:lnTo>
                  <a:lnTo>
                    <a:pt x="2894264" y="3220053"/>
                  </a:lnTo>
                  <a:lnTo>
                    <a:pt x="2854281" y="3241214"/>
                  </a:lnTo>
                  <a:lnTo>
                    <a:pt x="2812352" y="3258944"/>
                  </a:lnTo>
                  <a:lnTo>
                    <a:pt x="2768663" y="3273058"/>
                  </a:lnTo>
                  <a:lnTo>
                    <a:pt x="2723398" y="3283368"/>
                  </a:lnTo>
                  <a:lnTo>
                    <a:pt x="2676744" y="3289691"/>
                  </a:lnTo>
                  <a:lnTo>
                    <a:pt x="2628887" y="3291840"/>
                  </a:lnTo>
                  <a:lnTo>
                    <a:pt x="525792" y="3291840"/>
                  </a:lnTo>
                  <a:lnTo>
                    <a:pt x="477935" y="3289691"/>
                  </a:lnTo>
                  <a:lnTo>
                    <a:pt x="431281" y="3283368"/>
                  </a:lnTo>
                  <a:lnTo>
                    <a:pt x="386016" y="3273058"/>
                  </a:lnTo>
                  <a:lnTo>
                    <a:pt x="342327" y="3258944"/>
                  </a:lnTo>
                  <a:lnTo>
                    <a:pt x="300398" y="3241214"/>
                  </a:lnTo>
                  <a:lnTo>
                    <a:pt x="260415" y="3220053"/>
                  </a:lnTo>
                  <a:lnTo>
                    <a:pt x="222565" y="3195646"/>
                  </a:lnTo>
                  <a:lnTo>
                    <a:pt x="187031" y="3168179"/>
                  </a:lnTo>
                  <a:lnTo>
                    <a:pt x="154001" y="3137838"/>
                  </a:lnTo>
                  <a:lnTo>
                    <a:pt x="123660" y="3104808"/>
                  </a:lnTo>
                  <a:lnTo>
                    <a:pt x="96193" y="3069274"/>
                  </a:lnTo>
                  <a:lnTo>
                    <a:pt x="71786" y="3031424"/>
                  </a:lnTo>
                  <a:lnTo>
                    <a:pt x="50625" y="2991441"/>
                  </a:lnTo>
                  <a:lnTo>
                    <a:pt x="32895" y="2949512"/>
                  </a:lnTo>
                  <a:lnTo>
                    <a:pt x="18781" y="2905823"/>
                  </a:lnTo>
                  <a:lnTo>
                    <a:pt x="8471" y="2860558"/>
                  </a:lnTo>
                  <a:lnTo>
                    <a:pt x="2148" y="2813904"/>
                  </a:lnTo>
                  <a:lnTo>
                    <a:pt x="0" y="2766047"/>
                  </a:lnTo>
                  <a:lnTo>
                    <a:pt x="0" y="525792"/>
                  </a:lnTo>
                  <a:close/>
                </a:path>
              </a:pathLst>
            </a:custGeom>
            <a:noFill/>
            <a:ln cap="flat" cmpd="sng" w="9525">
              <a:solidFill>
                <a:srgbClr val="D2E0E8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13" name="Google Shape;113;p4"/>
          <p:cNvSpPr txBox="1"/>
          <p:nvPr/>
        </p:nvSpPr>
        <p:spPr>
          <a:xfrm>
            <a:off x="1083130" y="2444496"/>
            <a:ext cx="2434590" cy="12636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50">
            <a:spAutoFit/>
          </a:bodyPr>
          <a:lstStyle/>
          <a:p>
            <a:pPr indent="106680" lvl="0" marL="12700" marR="5080" rtl="0" algn="l">
              <a:lnSpc>
                <a:spcPct val="10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1E375A"/>
                </a:solidFill>
                <a:latin typeface="Calibri"/>
                <a:ea typeface="Calibri"/>
                <a:cs typeface="Calibri"/>
                <a:sym typeface="Calibri"/>
              </a:rPr>
              <a:t>1. Version control (Git) </a:t>
            </a:r>
            <a:r>
              <a:rPr lang="en-US" sz="2000">
                <a:solidFill>
                  <a:srgbClr val="222C37"/>
                </a:solidFill>
                <a:latin typeface="Calibri"/>
                <a:ea typeface="Calibri"/>
                <a:cs typeface="Calibri"/>
                <a:sym typeface="Calibri"/>
              </a:rPr>
              <a:t>Create a small version-controlled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rtl="0" algn="l">
              <a:lnSpc>
                <a:spcPct val="100000"/>
              </a:lnSpc>
              <a:spcBef>
                <a:spcPts val="195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222C37"/>
                </a:solidFill>
                <a:latin typeface="Calibri"/>
                <a:ea typeface="Calibri"/>
                <a:cs typeface="Calibri"/>
                <a:sym typeface="Calibri"/>
              </a:rPr>
              <a:t>research code folder.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14" name="Google Shape;114;p4"/>
          <p:cNvGrpSpPr/>
          <p:nvPr/>
        </p:nvGrpSpPr>
        <p:grpSpPr>
          <a:xfrm>
            <a:off x="4343400" y="1417318"/>
            <a:ext cx="3154680" cy="3291840"/>
            <a:chOff x="4343400" y="1417318"/>
            <a:chExt cx="3154680" cy="3291840"/>
          </a:xfrm>
        </p:grpSpPr>
        <p:sp>
          <p:nvSpPr>
            <p:cNvPr id="115" name="Google Shape;115;p4"/>
            <p:cNvSpPr/>
            <p:nvPr/>
          </p:nvSpPr>
          <p:spPr>
            <a:xfrm>
              <a:off x="4343400" y="1417318"/>
              <a:ext cx="3154680" cy="3291840"/>
            </a:xfrm>
            <a:custGeom>
              <a:rect b="b" l="l" r="r" t="t"/>
              <a:pathLst>
                <a:path extrusionOk="0" h="3291840" w="3154679">
                  <a:moveTo>
                    <a:pt x="2628887" y="0"/>
                  </a:moveTo>
                  <a:lnTo>
                    <a:pt x="525792" y="0"/>
                  </a:lnTo>
                  <a:lnTo>
                    <a:pt x="477935" y="2148"/>
                  </a:lnTo>
                  <a:lnTo>
                    <a:pt x="431281" y="8471"/>
                  </a:lnTo>
                  <a:lnTo>
                    <a:pt x="386016" y="18781"/>
                  </a:lnTo>
                  <a:lnTo>
                    <a:pt x="342327" y="32895"/>
                  </a:lnTo>
                  <a:lnTo>
                    <a:pt x="300398" y="50625"/>
                  </a:lnTo>
                  <a:lnTo>
                    <a:pt x="260415" y="71786"/>
                  </a:lnTo>
                  <a:lnTo>
                    <a:pt x="222565" y="96193"/>
                  </a:lnTo>
                  <a:lnTo>
                    <a:pt x="187031" y="123660"/>
                  </a:lnTo>
                  <a:lnTo>
                    <a:pt x="154001" y="154001"/>
                  </a:lnTo>
                  <a:lnTo>
                    <a:pt x="123660" y="187031"/>
                  </a:lnTo>
                  <a:lnTo>
                    <a:pt x="96193" y="222565"/>
                  </a:lnTo>
                  <a:lnTo>
                    <a:pt x="71786" y="260415"/>
                  </a:lnTo>
                  <a:lnTo>
                    <a:pt x="50625" y="300398"/>
                  </a:lnTo>
                  <a:lnTo>
                    <a:pt x="32895" y="342327"/>
                  </a:lnTo>
                  <a:lnTo>
                    <a:pt x="18781" y="386016"/>
                  </a:lnTo>
                  <a:lnTo>
                    <a:pt x="8471" y="431281"/>
                  </a:lnTo>
                  <a:lnTo>
                    <a:pt x="2148" y="477935"/>
                  </a:lnTo>
                  <a:lnTo>
                    <a:pt x="0" y="525792"/>
                  </a:lnTo>
                  <a:lnTo>
                    <a:pt x="0" y="2766047"/>
                  </a:lnTo>
                  <a:lnTo>
                    <a:pt x="2148" y="2813904"/>
                  </a:lnTo>
                  <a:lnTo>
                    <a:pt x="8471" y="2860558"/>
                  </a:lnTo>
                  <a:lnTo>
                    <a:pt x="18781" y="2905823"/>
                  </a:lnTo>
                  <a:lnTo>
                    <a:pt x="32895" y="2949512"/>
                  </a:lnTo>
                  <a:lnTo>
                    <a:pt x="50625" y="2991441"/>
                  </a:lnTo>
                  <a:lnTo>
                    <a:pt x="71786" y="3031424"/>
                  </a:lnTo>
                  <a:lnTo>
                    <a:pt x="96193" y="3069274"/>
                  </a:lnTo>
                  <a:lnTo>
                    <a:pt x="123660" y="3104808"/>
                  </a:lnTo>
                  <a:lnTo>
                    <a:pt x="154001" y="3137838"/>
                  </a:lnTo>
                  <a:lnTo>
                    <a:pt x="187031" y="3168179"/>
                  </a:lnTo>
                  <a:lnTo>
                    <a:pt x="222565" y="3195646"/>
                  </a:lnTo>
                  <a:lnTo>
                    <a:pt x="260415" y="3220053"/>
                  </a:lnTo>
                  <a:lnTo>
                    <a:pt x="300398" y="3241214"/>
                  </a:lnTo>
                  <a:lnTo>
                    <a:pt x="342327" y="3258944"/>
                  </a:lnTo>
                  <a:lnTo>
                    <a:pt x="386016" y="3273058"/>
                  </a:lnTo>
                  <a:lnTo>
                    <a:pt x="431281" y="3283368"/>
                  </a:lnTo>
                  <a:lnTo>
                    <a:pt x="477935" y="3289691"/>
                  </a:lnTo>
                  <a:lnTo>
                    <a:pt x="525792" y="3291840"/>
                  </a:lnTo>
                  <a:lnTo>
                    <a:pt x="2628887" y="3291840"/>
                  </a:lnTo>
                  <a:lnTo>
                    <a:pt x="2676744" y="3289691"/>
                  </a:lnTo>
                  <a:lnTo>
                    <a:pt x="2723398" y="3283368"/>
                  </a:lnTo>
                  <a:lnTo>
                    <a:pt x="2768663" y="3273058"/>
                  </a:lnTo>
                  <a:lnTo>
                    <a:pt x="2812352" y="3258944"/>
                  </a:lnTo>
                  <a:lnTo>
                    <a:pt x="2854281" y="3241214"/>
                  </a:lnTo>
                  <a:lnTo>
                    <a:pt x="2894264" y="3220053"/>
                  </a:lnTo>
                  <a:lnTo>
                    <a:pt x="2932114" y="3195646"/>
                  </a:lnTo>
                  <a:lnTo>
                    <a:pt x="2967648" y="3168179"/>
                  </a:lnTo>
                  <a:lnTo>
                    <a:pt x="3000678" y="3137838"/>
                  </a:lnTo>
                  <a:lnTo>
                    <a:pt x="3031019" y="3104808"/>
                  </a:lnTo>
                  <a:lnTo>
                    <a:pt x="3058486" y="3069274"/>
                  </a:lnTo>
                  <a:lnTo>
                    <a:pt x="3082893" y="3031424"/>
                  </a:lnTo>
                  <a:lnTo>
                    <a:pt x="3104054" y="2991441"/>
                  </a:lnTo>
                  <a:lnTo>
                    <a:pt x="3121784" y="2949512"/>
                  </a:lnTo>
                  <a:lnTo>
                    <a:pt x="3135898" y="2905823"/>
                  </a:lnTo>
                  <a:lnTo>
                    <a:pt x="3146208" y="2860558"/>
                  </a:lnTo>
                  <a:lnTo>
                    <a:pt x="3152531" y="2813904"/>
                  </a:lnTo>
                  <a:lnTo>
                    <a:pt x="3154680" y="2766047"/>
                  </a:lnTo>
                  <a:lnTo>
                    <a:pt x="3154680" y="525792"/>
                  </a:lnTo>
                  <a:lnTo>
                    <a:pt x="3152531" y="477935"/>
                  </a:lnTo>
                  <a:lnTo>
                    <a:pt x="3146208" y="431281"/>
                  </a:lnTo>
                  <a:lnTo>
                    <a:pt x="3135898" y="386016"/>
                  </a:lnTo>
                  <a:lnTo>
                    <a:pt x="3121784" y="342327"/>
                  </a:lnTo>
                  <a:lnTo>
                    <a:pt x="3104054" y="300398"/>
                  </a:lnTo>
                  <a:lnTo>
                    <a:pt x="3082893" y="260415"/>
                  </a:lnTo>
                  <a:lnTo>
                    <a:pt x="3058486" y="222565"/>
                  </a:lnTo>
                  <a:lnTo>
                    <a:pt x="3031019" y="187031"/>
                  </a:lnTo>
                  <a:lnTo>
                    <a:pt x="3000678" y="154001"/>
                  </a:lnTo>
                  <a:lnTo>
                    <a:pt x="2967648" y="123660"/>
                  </a:lnTo>
                  <a:lnTo>
                    <a:pt x="2932114" y="96193"/>
                  </a:lnTo>
                  <a:lnTo>
                    <a:pt x="2894264" y="71786"/>
                  </a:lnTo>
                  <a:lnTo>
                    <a:pt x="2854281" y="50625"/>
                  </a:lnTo>
                  <a:lnTo>
                    <a:pt x="2812352" y="32895"/>
                  </a:lnTo>
                  <a:lnTo>
                    <a:pt x="2768663" y="18781"/>
                  </a:lnTo>
                  <a:lnTo>
                    <a:pt x="2723398" y="8471"/>
                  </a:lnTo>
                  <a:lnTo>
                    <a:pt x="2676744" y="2148"/>
                  </a:lnTo>
                  <a:lnTo>
                    <a:pt x="2628887" y="0"/>
                  </a:lnTo>
                  <a:close/>
                </a:path>
              </a:pathLst>
            </a:custGeom>
            <a:solidFill>
              <a:srgbClr val="E8F0F5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6" name="Google Shape;116;p4"/>
            <p:cNvSpPr/>
            <p:nvPr/>
          </p:nvSpPr>
          <p:spPr>
            <a:xfrm>
              <a:off x="4343400" y="1417318"/>
              <a:ext cx="3154680" cy="3291840"/>
            </a:xfrm>
            <a:custGeom>
              <a:rect b="b" l="l" r="r" t="t"/>
              <a:pathLst>
                <a:path extrusionOk="0" h="3291840" w="3154679">
                  <a:moveTo>
                    <a:pt x="0" y="525792"/>
                  </a:moveTo>
                  <a:lnTo>
                    <a:pt x="2148" y="477935"/>
                  </a:lnTo>
                  <a:lnTo>
                    <a:pt x="8471" y="431281"/>
                  </a:lnTo>
                  <a:lnTo>
                    <a:pt x="18781" y="386016"/>
                  </a:lnTo>
                  <a:lnTo>
                    <a:pt x="32895" y="342327"/>
                  </a:lnTo>
                  <a:lnTo>
                    <a:pt x="50625" y="300398"/>
                  </a:lnTo>
                  <a:lnTo>
                    <a:pt x="71786" y="260415"/>
                  </a:lnTo>
                  <a:lnTo>
                    <a:pt x="96193" y="222565"/>
                  </a:lnTo>
                  <a:lnTo>
                    <a:pt x="123660" y="187031"/>
                  </a:lnTo>
                  <a:lnTo>
                    <a:pt x="154001" y="154001"/>
                  </a:lnTo>
                  <a:lnTo>
                    <a:pt x="187031" y="123660"/>
                  </a:lnTo>
                  <a:lnTo>
                    <a:pt x="222565" y="96193"/>
                  </a:lnTo>
                  <a:lnTo>
                    <a:pt x="260415" y="71786"/>
                  </a:lnTo>
                  <a:lnTo>
                    <a:pt x="300398" y="50625"/>
                  </a:lnTo>
                  <a:lnTo>
                    <a:pt x="342327" y="32895"/>
                  </a:lnTo>
                  <a:lnTo>
                    <a:pt x="386016" y="18781"/>
                  </a:lnTo>
                  <a:lnTo>
                    <a:pt x="431281" y="8471"/>
                  </a:lnTo>
                  <a:lnTo>
                    <a:pt x="477935" y="2148"/>
                  </a:lnTo>
                  <a:lnTo>
                    <a:pt x="525792" y="0"/>
                  </a:lnTo>
                  <a:lnTo>
                    <a:pt x="2628887" y="0"/>
                  </a:lnTo>
                  <a:lnTo>
                    <a:pt x="2676744" y="2148"/>
                  </a:lnTo>
                  <a:lnTo>
                    <a:pt x="2723398" y="8471"/>
                  </a:lnTo>
                  <a:lnTo>
                    <a:pt x="2768663" y="18781"/>
                  </a:lnTo>
                  <a:lnTo>
                    <a:pt x="2812352" y="32895"/>
                  </a:lnTo>
                  <a:lnTo>
                    <a:pt x="2854281" y="50625"/>
                  </a:lnTo>
                  <a:lnTo>
                    <a:pt x="2894264" y="71786"/>
                  </a:lnTo>
                  <a:lnTo>
                    <a:pt x="2932114" y="96193"/>
                  </a:lnTo>
                  <a:lnTo>
                    <a:pt x="2967648" y="123660"/>
                  </a:lnTo>
                  <a:lnTo>
                    <a:pt x="3000678" y="154001"/>
                  </a:lnTo>
                  <a:lnTo>
                    <a:pt x="3031019" y="187031"/>
                  </a:lnTo>
                  <a:lnTo>
                    <a:pt x="3058486" y="222565"/>
                  </a:lnTo>
                  <a:lnTo>
                    <a:pt x="3082893" y="260415"/>
                  </a:lnTo>
                  <a:lnTo>
                    <a:pt x="3104054" y="300398"/>
                  </a:lnTo>
                  <a:lnTo>
                    <a:pt x="3121784" y="342327"/>
                  </a:lnTo>
                  <a:lnTo>
                    <a:pt x="3135898" y="386016"/>
                  </a:lnTo>
                  <a:lnTo>
                    <a:pt x="3146208" y="431281"/>
                  </a:lnTo>
                  <a:lnTo>
                    <a:pt x="3152531" y="477935"/>
                  </a:lnTo>
                  <a:lnTo>
                    <a:pt x="3154680" y="525792"/>
                  </a:lnTo>
                  <a:lnTo>
                    <a:pt x="3154680" y="2766047"/>
                  </a:lnTo>
                  <a:lnTo>
                    <a:pt x="3152531" y="2813904"/>
                  </a:lnTo>
                  <a:lnTo>
                    <a:pt x="3146208" y="2860558"/>
                  </a:lnTo>
                  <a:lnTo>
                    <a:pt x="3135898" y="2905823"/>
                  </a:lnTo>
                  <a:lnTo>
                    <a:pt x="3121784" y="2949512"/>
                  </a:lnTo>
                  <a:lnTo>
                    <a:pt x="3104054" y="2991441"/>
                  </a:lnTo>
                  <a:lnTo>
                    <a:pt x="3082893" y="3031424"/>
                  </a:lnTo>
                  <a:lnTo>
                    <a:pt x="3058486" y="3069274"/>
                  </a:lnTo>
                  <a:lnTo>
                    <a:pt x="3031019" y="3104808"/>
                  </a:lnTo>
                  <a:lnTo>
                    <a:pt x="3000678" y="3137838"/>
                  </a:lnTo>
                  <a:lnTo>
                    <a:pt x="2967648" y="3168179"/>
                  </a:lnTo>
                  <a:lnTo>
                    <a:pt x="2932114" y="3195646"/>
                  </a:lnTo>
                  <a:lnTo>
                    <a:pt x="2894264" y="3220053"/>
                  </a:lnTo>
                  <a:lnTo>
                    <a:pt x="2854281" y="3241214"/>
                  </a:lnTo>
                  <a:lnTo>
                    <a:pt x="2812352" y="3258944"/>
                  </a:lnTo>
                  <a:lnTo>
                    <a:pt x="2768663" y="3273058"/>
                  </a:lnTo>
                  <a:lnTo>
                    <a:pt x="2723398" y="3283368"/>
                  </a:lnTo>
                  <a:lnTo>
                    <a:pt x="2676744" y="3289691"/>
                  </a:lnTo>
                  <a:lnTo>
                    <a:pt x="2628887" y="3291840"/>
                  </a:lnTo>
                  <a:lnTo>
                    <a:pt x="525792" y="3291840"/>
                  </a:lnTo>
                  <a:lnTo>
                    <a:pt x="477935" y="3289691"/>
                  </a:lnTo>
                  <a:lnTo>
                    <a:pt x="431281" y="3283368"/>
                  </a:lnTo>
                  <a:lnTo>
                    <a:pt x="386016" y="3273058"/>
                  </a:lnTo>
                  <a:lnTo>
                    <a:pt x="342327" y="3258944"/>
                  </a:lnTo>
                  <a:lnTo>
                    <a:pt x="300398" y="3241214"/>
                  </a:lnTo>
                  <a:lnTo>
                    <a:pt x="260415" y="3220053"/>
                  </a:lnTo>
                  <a:lnTo>
                    <a:pt x="222565" y="3195646"/>
                  </a:lnTo>
                  <a:lnTo>
                    <a:pt x="187031" y="3168179"/>
                  </a:lnTo>
                  <a:lnTo>
                    <a:pt x="154001" y="3137838"/>
                  </a:lnTo>
                  <a:lnTo>
                    <a:pt x="123660" y="3104808"/>
                  </a:lnTo>
                  <a:lnTo>
                    <a:pt x="96193" y="3069274"/>
                  </a:lnTo>
                  <a:lnTo>
                    <a:pt x="71786" y="3031424"/>
                  </a:lnTo>
                  <a:lnTo>
                    <a:pt x="50625" y="2991441"/>
                  </a:lnTo>
                  <a:lnTo>
                    <a:pt x="32895" y="2949512"/>
                  </a:lnTo>
                  <a:lnTo>
                    <a:pt x="18781" y="2905823"/>
                  </a:lnTo>
                  <a:lnTo>
                    <a:pt x="8471" y="2860558"/>
                  </a:lnTo>
                  <a:lnTo>
                    <a:pt x="2148" y="2813904"/>
                  </a:lnTo>
                  <a:lnTo>
                    <a:pt x="0" y="2766047"/>
                  </a:lnTo>
                  <a:lnTo>
                    <a:pt x="0" y="525792"/>
                  </a:lnTo>
                  <a:close/>
                </a:path>
              </a:pathLst>
            </a:custGeom>
            <a:noFill/>
            <a:ln cap="flat" cmpd="sng" w="9525">
              <a:solidFill>
                <a:srgbClr val="D2E0E8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17" name="Google Shape;117;p4"/>
          <p:cNvSpPr txBox="1"/>
          <p:nvPr/>
        </p:nvSpPr>
        <p:spPr>
          <a:xfrm>
            <a:off x="4649275" y="2275332"/>
            <a:ext cx="2178050" cy="160083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516255" lvl="0" marL="12700" marR="156845" rtl="0" algn="l">
              <a:lnSpc>
                <a:spcPct val="1042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1E375A"/>
                </a:solidFill>
                <a:latin typeface="Calibri"/>
                <a:ea typeface="Calibri"/>
                <a:cs typeface="Calibri"/>
                <a:sym typeface="Calibri"/>
              </a:rPr>
              <a:t>2. Document </a:t>
            </a:r>
            <a:r>
              <a:rPr lang="en-US" sz="2000">
                <a:solidFill>
                  <a:srgbClr val="222C37"/>
                </a:solidFill>
                <a:latin typeface="Calibri"/>
                <a:ea typeface="Calibri"/>
                <a:cs typeface="Calibri"/>
                <a:sym typeface="Calibri"/>
              </a:rPr>
              <a:t>Write a README that helps others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marR="5080" rtl="0" algn="l">
              <a:lnSpc>
                <a:spcPct val="100000"/>
              </a:lnSpc>
              <a:spcBef>
                <a:spcPts val="195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222C37"/>
                </a:solidFill>
                <a:latin typeface="Calibri"/>
                <a:ea typeface="Calibri"/>
                <a:cs typeface="Calibri"/>
                <a:sym typeface="Calibri"/>
              </a:rPr>
              <a:t>understand and run code.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18" name="Google Shape;118;p4"/>
          <p:cNvGrpSpPr/>
          <p:nvPr/>
        </p:nvGrpSpPr>
        <p:grpSpPr>
          <a:xfrm>
            <a:off x="7909559" y="1417318"/>
            <a:ext cx="3154680" cy="3291840"/>
            <a:chOff x="7909559" y="1417318"/>
            <a:chExt cx="3154680" cy="3291840"/>
          </a:xfrm>
        </p:grpSpPr>
        <p:sp>
          <p:nvSpPr>
            <p:cNvPr id="119" name="Google Shape;119;p4"/>
            <p:cNvSpPr/>
            <p:nvPr/>
          </p:nvSpPr>
          <p:spPr>
            <a:xfrm>
              <a:off x="7909559" y="1417318"/>
              <a:ext cx="3154680" cy="3291840"/>
            </a:xfrm>
            <a:custGeom>
              <a:rect b="b" l="l" r="r" t="t"/>
              <a:pathLst>
                <a:path extrusionOk="0" h="3291840" w="3154679">
                  <a:moveTo>
                    <a:pt x="2628887" y="0"/>
                  </a:moveTo>
                  <a:lnTo>
                    <a:pt x="525792" y="0"/>
                  </a:lnTo>
                  <a:lnTo>
                    <a:pt x="477935" y="2148"/>
                  </a:lnTo>
                  <a:lnTo>
                    <a:pt x="431281" y="8471"/>
                  </a:lnTo>
                  <a:lnTo>
                    <a:pt x="386016" y="18781"/>
                  </a:lnTo>
                  <a:lnTo>
                    <a:pt x="342327" y="32895"/>
                  </a:lnTo>
                  <a:lnTo>
                    <a:pt x="300398" y="50625"/>
                  </a:lnTo>
                  <a:lnTo>
                    <a:pt x="260415" y="71786"/>
                  </a:lnTo>
                  <a:lnTo>
                    <a:pt x="222565" y="96193"/>
                  </a:lnTo>
                  <a:lnTo>
                    <a:pt x="187031" y="123660"/>
                  </a:lnTo>
                  <a:lnTo>
                    <a:pt x="154001" y="154001"/>
                  </a:lnTo>
                  <a:lnTo>
                    <a:pt x="123660" y="187031"/>
                  </a:lnTo>
                  <a:lnTo>
                    <a:pt x="96193" y="222565"/>
                  </a:lnTo>
                  <a:lnTo>
                    <a:pt x="71786" y="260415"/>
                  </a:lnTo>
                  <a:lnTo>
                    <a:pt x="50625" y="300398"/>
                  </a:lnTo>
                  <a:lnTo>
                    <a:pt x="32895" y="342327"/>
                  </a:lnTo>
                  <a:lnTo>
                    <a:pt x="18781" y="386016"/>
                  </a:lnTo>
                  <a:lnTo>
                    <a:pt x="8471" y="431281"/>
                  </a:lnTo>
                  <a:lnTo>
                    <a:pt x="2148" y="477935"/>
                  </a:lnTo>
                  <a:lnTo>
                    <a:pt x="0" y="525792"/>
                  </a:lnTo>
                  <a:lnTo>
                    <a:pt x="0" y="2766047"/>
                  </a:lnTo>
                  <a:lnTo>
                    <a:pt x="2148" y="2813904"/>
                  </a:lnTo>
                  <a:lnTo>
                    <a:pt x="8471" y="2860558"/>
                  </a:lnTo>
                  <a:lnTo>
                    <a:pt x="18781" y="2905823"/>
                  </a:lnTo>
                  <a:lnTo>
                    <a:pt x="32895" y="2949512"/>
                  </a:lnTo>
                  <a:lnTo>
                    <a:pt x="50625" y="2991441"/>
                  </a:lnTo>
                  <a:lnTo>
                    <a:pt x="71786" y="3031424"/>
                  </a:lnTo>
                  <a:lnTo>
                    <a:pt x="96193" y="3069274"/>
                  </a:lnTo>
                  <a:lnTo>
                    <a:pt x="123660" y="3104808"/>
                  </a:lnTo>
                  <a:lnTo>
                    <a:pt x="154001" y="3137838"/>
                  </a:lnTo>
                  <a:lnTo>
                    <a:pt x="187031" y="3168179"/>
                  </a:lnTo>
                  <a:lnTo>
                    <a:pt x="222565" y="3195646"/>
                  </a:lnTo>
                  <a:lnTo>
                    <a:pt x="260415" y="3220053"/>
                  </a:lnTo>
                  <a:lnTo>
                    <a:pt x="300398" y="3241214"/>
                  </a:lnTo>
                  <a:lnTo>
                    <a:pt x="342327" y="3258944"/>
                  </a:lnTo>
                  <a:lnTo>
                    <a:pt x="386016" y="3273058"/>
                  </a:lnTo>
                  <a:lnTo>
                    <a:pt x="431281" y="3283368"/>
                  </a:lnTo>
                  <a:lnTo>
                    <a:pt x="477935" y="3289691"/>
                  </a:lnTo>
                  <a:lnTo>
                    <a:pt x="525792" y="3291840"/>
                  </a:lnTo>
                  <a:lnTo>
                    <a:pt x="2628887" y="3291840"/>
                  </a:lnTo>
                  <a:lnTo>
                    <a:pt x="2676744" y="3289691"/>
                  </a:lnTo>
                  <a:lnTo>
                    <a:pt x="2723398" y="3283368"/>
                  </a:lnTo>
                  <a:lnTo>
                    <a:pt x="2768663" y="3273058"/>
                  </a:lnTo>
                  <a:lnTo>
                    <a:pt x="2812352" y="3258944"/>
                  </a:lnTo>
                  <a:lnTo>
                    <a:pt x="2854281" y="3241214"/>
                  </a:lnTo>
                  <a:lnTo>
                    <a:pt x="2894264" y="3220053"/>
                  </a:lnTo>
                  <a:lnTo>
                    <a:pt x="2932114" y="3195646"/>
                  </a:lnTo>
                  <a:lnTo>
                    <a:pt x="2967648" y="3168179"/>
                  </a:lnTo>
                  <a:lnTo>
                    <a:pt x="3000678" y="3137838"/>
                  </a:lnTo>
                  <a:lnTo>
                    <a:pt x="3031019" y="3104808"/>
                  </a:lnTo>
                  <a:lnTo>
                    <a:pt x="3058486" y="3069274"/>
                  </a:lnTo>
                  <a:lnTo>
                    <a:pt x="3082893" y="3031424"/>
                  </a:lnTo>
                  <a:lnTo>
                    <a:pt x="3104054" y="2991441"/>
                  </a:lnTo>
                  <a:lnTo>
                    <a:pt x="3121784" y="2949512"/>
                  </a:lnTo>
                  <a:lnTo>
                    <a:pt x="3135898" y="2905823"/>
                  </a:lnTo>
                  <a:lnTo>
                    <a:pt x="3146208" y="2860558"/>
                  </a:lnTo>
                  <a:lnTo>
                    <a:pt x="3152531" y="2813904"/>
                  </a:lnTo>
                  <a:lnTo>
                    <a:pt x="3154680" y="2766047"/>
                  </a:lnTo>
                  <a:lnTo>
                    <a:pt x="3154680" y="525792"/>
                  </a:lnTo>
                  <a:lnTo>
                    <a:pt x="3152531" y="477935"/>
                  </a:lnTo>
                  <a:lnTo>
                    <a:pt x="3146208" y="431281"/>
                  </a:lnTo>
                  <a:lnTo>
                    <a:pt x="3135898" y="386016"/>
                  </a:lnTo>
                  <a:lnTo>
                    <a:pt x="3121784" y="342327"/>
                  </a:lnTo>
                  <a:lnTo>
                    <a:pt x="3104054" y="300398"/>
                  </a:lnTo>
                  <a:lnTo>
                    <a:pt x="3082893" y="260415"/>
                  </a:lnTo>
                  <a:lnTo>
                    <a:pt x="3058486" y="222565"/>
                  </a:lnTo>
                  <a:lnTo>
                    <a:pt x="3031019" y="187031"/>
                  </a:lnTo>
                  <a:lnTo>
                    <a:pt x="3000678" y="154001"/>
                  </a:lnTo>
                  <a:lnTo>
                    <a:pt x="2967648" y="123660"/>
                  </a:lnTo>
                  <a:lnTo>
                    <a:pt x="2932114" y="96193"/>
                  </a:lnTo>
                  <a:lnTo>
                    <a:pt x="2894264" y="71786"/>
                  </a:lnTo>
                  <a:lnTo>
                    <a:pt x="2854281" y="50625"/>
                  </a:lnTo>
                  <a:lnTo>
                    <a:pt x="2812352" y="32895"/>
                  </a:lnTo>
                  <a:lnTo>
                    <a:pt x="2768663" y="18781"/>
                  </a:lnTo>
                  <a:lnTo>
                    <a:pt x="2723398" y="8471"/>
                  </a:lnTo>
                  <a:lnTo>
                    <a:pt x="2676744" y="2148"/>
                  </a:lnTo>
                  <a:lnTo>
                    <a:pt x="2628887" y="0"/>
                  </a:lnTo>
                  <a:close/>
                </a:path>
              </a:pathLst>
            </a:custGeom>
            <a:solidFill>
              <a:srgbClr val="E8F0F5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0" name="Google Shape;120;p4"/>
            <p:cNvSpPr/>
            <p:nvPr/>
          </p:nvSpPr>
          <p:spPr>
            <a:xfrm>
              <a:off x="7909559" y="1417318"/>
              <a:ext cx="3154680" cy="3291840"/>
            </a:xfrm>
            <a:custGeom>
              <a:rect b="b" l="l" r="r" t="t"/>
              <a:pathLst>
                <a:path extrusionOk="0" h="3291840" w="3154679">
                  <a:moveTo>
                    <a:pt x="0" y="525792"/>
                  </a:moveTo>
                  <a:lnTo>
                    <a:pt x="2148" y="477935"/>
                  </a:lnTo>
                  <a:lnTo>
                    <a:pt x="8471" y="431281"/>
                  </a:lnTo>
                  <a:lnTo>
                    <a:pt x="18781" y="386016"/>
                  </a:lnTo>
                  <a:lnTo>
                    <a:pt x="32895" y="342327"/>
                  </a:lnTo>
                  <a:lnTo>
                    <a:pt x="50625" y="300398"/>
                  </a:lnTo>
                  <a:lnTo>
                    <a:pt x="71786" y="260415"/>
                  </a:lnTo>
                  <a:lnTo>
                    <a:pt x="96193" y="222565"/>
                  </a:lnTo>
                  <a:lnTo>
                    <a:pt x="123660" y="187031"/>
                  </a:lnTo>
                  <a:lnTo>
                    <a:pt x="154001" y="154001"/>
                  </a:lnTo>
                  <a:lnTo>
                    <a:pt x="187031" y="123660"/>
                  </a:lnTo>
                  <a:lnTo>
                    <a:pt x="222565" y="96193"/>
                  </a:lnTo>
                  <a:lnTo>
                    <a:pt x="260415" y="71786"/>
                  </a:lnTo>
                  <a:lnTo>
                    <a:pt x="300398" y="50625"/>
                  </a:lnTo>
                  <a:lnTo>
                    <a:pt x="342327" y="32895"/>
                  </a:lnTo>
                  <a:lnTo>
                    <a:pt x="386016" y="18781"/>
                  </a:lnTo>
                  <a:lnTo>
                    <a:pt x="431281" y="8471"/>
                  </a:lnTo>
                  <a:lnTo>
                    <a:pt x="477935" y="2148"/>
                  </a:lnTo>
                  <a:lnTo>
                    <a:pt x="525792" y="0"/>
                  </a:lnTo>
                  <a:lnTo>
                    <a:pt x="2628887" y="0"/>
                  </a:lnTo>
                  <a:lnTo>
                    <a:pt x="2676744" y="2148"/>
                  </a:lnTo>
                  <a:lnTo>
                    <a:pt x="2723398" y="8471"/>
                  </a:lnTo>
                  <a:lnTo>
                    <a:pt x="2768663" y="18781"/>
                  </a:lnTo>
                  <a:lnTo>
                    <a:pt x="2812352" y="32895"/>
                  </a:lnTo>
                  <a:lnTo>
                    <a:pt x="2854281" y="50625"/>
                  </a:lnTo>
                  <a:lnTo>
                    <a:pt x="2894264" y="71786"/>
                  </a:lnTo>
                  <a:lnTo>
                    <a:pt x="2932114" y="96193"/>
                  </a:lnTo>
                  <a:lnTo>
                    <a:pt x="2967648" y="123660"/>
                  </a:lnTo>
                  <a:lnTo>
                    <a:pt x="3000678" y="154001"/>
                  </a:lnTo>
                  <a:lnTo>
                    <a:pt x="3031019" y="187031"/>
                  </a:lnTo>
                  <a:lnTo>
                    <a:pt x="3058486" y="222565"/>
                  </a:lnTo>
                  <a:lnTo>
                    <a:pt x="3082893" y="260415"/>
                  </a:lnTo>
                  <a:lnTo>
                    <a:pt x="3104054" y="300398"/>
                  </a:lnTo>
                  <a:lnTo>
                    <a:pt x="3121784" y="342327"/>
                  </a:lnTo>
                  <a:lnTo>
                    <a:pt x="3135898" y="386016"/>
                  </a:lnTo>
                  <a:lnTo>
                    <a:pt x="3146208" y="431281"/>
                  </a:lnTo>
                  <a:lnTo>
                    <a:pt x="3152531" y="477935"/>
                  </a:lnTo>
                  <a:lnTo>
                    <a:pt x="3154680" y="525792"/>
                  </a:lnTo>
                  <a:lnTo>
                    <a:pt x="3154680" y="2766047"/>
                  </a:lnTo>
                  <a:lnTo>
                    <a:pt x="3152531" y="2813904"/>
                  </a:lnTo>
                  <a:lnTo>
                    <a:pt x="3146208" y="2860558"/>
                  </a:lnTo>
                  <a:lnTo>
                    <a:pt x="3135898" y="2905823"/>
                  </a:lnTo>
                  <a:lnTo>
                    <a:pt x="3121784" y="2949512"/>
                  </a:lnTo>
                  <a:lnTo>
                    <a:pt x="3104054" y="2991441"/>
                  </a:lnTo>
                  <a:lnTo>
                    <a:pt x="3082893" y="3031424"/>
                  </a:lnTo>
                  <a:lnTo>
                    <a:pt x="3058486" y="3069274"/>
                  </a:lnTo>
                  <a:lnTo>
                    <a:pt x="3031019" y="3104808"/>
                  </a:lnTo>
                  <a:lnTo>
                    <a:pt x="3000678" y="3137838"/>
                  </a:lnTo>
                  <a:lnTo>
                    <a:pt x="2967648" y="3168179"/>
                  </a:lnTo>
                  <a:lnTo>
                    <a:pt x="2932114" y="3195646"/>
                  </a:lnTo>
                  <a:lnTo>
                    <a:pt x="2894264" y="3220053"/>
                  </a:lnTo>
                  <a:lnTo>
                    <a:pt x="2854281" y="3241214"/>
                  </a:lnTo>
                  <a:lnTo>
                    <a:pt x="2812352" y="3258944"/>
                  </a:lnTo>
                  <a:lnTo>
                    <a:pt x="2768663" y="3273058"/>
                  </a:lnTo>
                  <a:lnTo>
                    <a:pt x="2723398" y="3283368"/>
                  </a:lnTo>
                  <a:lnTo>
                    <a:pt x="2676744" y="3289691"/>
                  </a:lnTo>
                  <a:lnTo>
                    <a:pt x="2628887" y="3291840"/>
                  </a:lnTo>
                  <a:lnTo>
                    <a:pt x="525792" y="3291840"/>
                  </a:lnTo>
                  <a:lnTo>
                    <a:pt x="477935" y="3289691"/>
                  </a:lnTo>
                  <a:lnTo>
                    <a:pt x="431281" y="3283368"/>
                  </a:lnTo>
                  <a:lnTo>
                    <a:pt x="386016" y="3273058"/>
                  </a:lnTo>
                  <a:lnTo>
                    <a:pt x="342327" y="3258944"/>
                  </a:lnTo>
                  <a:lnTo>
                    <a:pt x="300398" y="3241214"/>
                  </a:lnTo>
                  <a:lnTo>
                    <a:pt x="260415" y="3220053"/>
                  </a:lnTo>
                  <a:lnTo>
                    <a:pt x="222565" y="3195646"/>
                  </a:lnTo>
                  <a:lnTo>
                    <a:pt x="187031" y="3168179"/>
                  </a:lnTo>
                  <a:lnTo>
                    <a:pt x="154001" y="3137838"/>
                  </a:lnTo>
                  <a:lnTo>
                    <a:pt x="123660" y="3104808"/>
                  </a:lnTo>
                  <a:lnTo>
                    <a:pt x="96193" y="3069274"/>
                  </a:lnTo>
                  <a:lnTo>
                    <a:pt x="71786" y="3031424"/>
                  </a:lnTo>
                  <a:lnTo>
                    <a:pt x="50625" y="2991441"/>
                  </a:lnTo>
                  <a:lnTo>
                    <a:pt x="32895" y="2949512"/>
                  </a:lnTo>
                  <a:lnTo>
                    <a:pt x="18781" y="2905823"/>
                  </a:lnTo>
                  <a:lnTo>
                    <a:pt x="8471" y="2860558"/>
                  </a:lnTo>
                  <a:lnTo>
                    <a:pt x="2148" y="2813904"/>
                  </a:lnTo>
                  <a:lnTo>
                    <a:pt x="0" y="2766047"/>
                  </a:lnTo>
                  <a:lnTo>
                    <a:pt x="0" y="525792"/>
                  </a:lnTo>
                  <a:close/>
                </a:path>
              </a:pathLst>
            </a:custGeom>
            <a:noFill/>
            <a:ln cap="flat" cmpd="sng" w="9525">
              <a:solidFill>
                <a:srgbClr val="D2E0E8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21" name="Google Shape;121;p4"/>
          <p:cNvSpPr txBox="1"/>
          <p:nvPr/>
        </p:nvSpPr>
        <p:spPr>
          <a:xfrm>
            <a:off x="8215534" y="2275332"/>
            <a:ext cx="2455545" cy="160083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4425">
            <a:spAutoFit/>
          </a:bodyPr>
          <a:lstStyle/>
          <a:p>
            <a:pPr indent="85090" lvl="0" marL="12700" marR="5080" rtl="0" algn="l">
              <a:lnSpc>
                <a:spcPct val="102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1E375A"/>
                </a:solidFill>
                <a:latin typeface="Calibri"/>
                <a:ea typeface="Calibri"/>
                <a:cs typeface="Calibri"/>
                <a:sym typeface="Calibri"/>
              </a:rPr>
              <a:t>3. Share responsibly </a:t>
            </a:r>
            <a:r>
              <a:rPr lang="en-US" sz="2000">
                <a:solidFill>
                  <a:srgbClr val="222C37"/>
                </a:solidFill>
                <a:latin typeface="Calibri"/>
                <a:ea typeface="Calibri"/>
                <a:cs typeface="Calibri"/>
                <a:sym typeface="Calibri"/>
              </a:rPr>
              <a:t>Identify the minimum documentation needed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rtl="0" algn="l">
              <a:lnSpc>
                <a:spcPct val="100000"/>
              </a:lnSpc>
              <a:spcBef>
                <a:spcPts val="19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222C37"/>
                </a:solidFill>
                <a:latin typeface="Calibri"/>
                <a:ea typeface="Calibri"/>
                <a:cs typeface="Calibri"/>
                <a:sym typeface="Calibri"/>
              </a:rPr>
              <a:t>for model reuse.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4"/>
          <p:cNvSpPr txBox="1"/>
          <p:nvPr/>
        </p:nvSpPr>
        <p:spPr>
          <a:xfrm>
            <a:off x="1084729" y="4986605"/>
            <a:ext cx="6428105" cy="83946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marR="5080" rtl="0" algn="l">
              <a:lnSpc>
                <a:spcPct val="133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222C37"/>
                </a:solidFill>
                <a:latin typeface="Calibri"/>
                <a:ea typeface="Calibri"/>
                <a:cs typeface="Calibri"/>
                <a:sym typeface="Calibri"/>
              </a:rPr>
              <a:t>Focus today: practical minimums, not perfect repositories. Goal: make outputs easier to inspect, cite, and reuse.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7" name="Google Shape;127;p5"/>
          <p:cNvGrpSpPr/>
          <p:nvPr/>
        </p:nvGrpSpPr>
        <p:grpSpPr>
          <a:xfrm>
            <a:off x="0" y="75209"/>
            <a:ext cx="12192000" cy="548640"/>
            <a:chOff x="0" y="75209"/>
            <a:chExt cx="12192000" cy="548640"/>
          </a:xfrm>
        </p:grpSpPr>
        <p:sp>
          <p:nvSpPr>
            <p:cNvPr id="128" name="Google Shape;128;p5"/>
            <p:cNvSpPr/>
            <p:nvPr/>
          </p:nvSpPr>
          <p:spPr>
            <a:xfrm>
              <a:off x="0" y="75209"/>
              <a:ext cx="12192000" cy="548640"/>
            </a:xfrm>
            <a:custGeom>
              <a:rect b="b" l="l" r="r" t="t"/>
              <a:pathLst>
                <a:path extrusionOk="0" h="548640" w="12192000">
                  <a:moveTo>
                    <a:pt x="12191695" y="0"/>
                  </a:moveTo>
                  <a:lnTo>
                    <a:pt x="0" y="0"/>
                  </a:lnTo>
                  <a:lnTo>
                    <a:pt x="0" y="548639"/>
                  </a:lnTo>
                  <a:lnTo>
                    <a:pt x="12191695" y="548639"/>
                  </a:lnTo>
                  <a:lnTo>
                    <a:pt x="12191695" y="0"/>
                  </a:lnTo>
                  <a:close/>
                </a:path>
              </a:pathLst>
            </a:custGeom>
            <a:solidFill>
              <a:srgbClr val="16314D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9" name="Google Shape;129;p5"/>
            <p:cNvSpPr/>
            <p:nvPr/>
          </p:nvSpPr>
          <p:spPr>
            <a:xfrm>
              <a:off x="0" y="75209"/>
              <a:ext cx="12192000" cy="548640"/>
            </a:xfrm>
            <a:custGeom>
              <a:rect b="b" l="l" r="r" t="t"/>
              <a:pathLst>
                <a:path extrusionOk="0" h="548640" w="12192000">
                  <a:moveTo>
                    <a:pt x="0" y="0"/>
                  </a:moveTo>
                  <a:lnTo>
                    <a:pt x="12191695" y="0"/>
                  </a:lnTo>
                  <a:lnTo>
                    <a:pt x="12191695" y="548639"/>
                  </a:lnTo>
                  <a:lnTo>
                    <a:pt x="0" y="548639"/>
                  </a:lnTo>
                  <a:lnTo>
                    <a:pt x="0" y="0"/>
                  </a:lnTo>
                  <a:close/>
                </a:path>
              </a:pathLst>
            </a:custGeom>
            <a:noFill/>
            <a:ln cap="flat" cmpd="sng" w="12700">
              <a:solidFill>
                <a:srgbClr val="16314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descr="$PPTXTitle" id="130" name="Google Shape;130;p5"/>
          <p:cNvSpPr txBox="1"/>
          <p:nvPr>
            <p:ph type="title"/>
          </p:nvPr>
        </p:nvSpPr>
        <p:spPr>
          <a:xfrm>
            <a:off x="581659" y="176729"/>
            <a:ext cx="9622790" cy="115321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481625">
            <a:spAutoFit/>
          </a:bodyPr>
          <a:lstStyle/>
          <a:p>
            <a:pPr indent="0" lvl="0" marL="58419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16314D"/>
                </a:solidFill>
              </a:rPr>
              <a:t>“Online” is not the same as “reusable”</a:t>
            </a:r>
            <a:endParaRPr sz="2400"/>
          </a:p>
        </p:txBody>
      </p:sp>
      <p:sp>
        <p:nvSpPr>
          <p:cNvPr id="131" name="Google Shape;131;p5"/>
          <p:cNvSpPr txBox="1"/>
          <p:nvPr/>
        </p:nvSpPr>
        <p:spPr>
          <a:xfrm>
            <a:off x="642467" y="5749199"/>
            <a:ext cx="5133340" cy="299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1800">
                <a:solidFill>
                  <a:srgbClr val="5B636F"/>
                </a:solidFill>
                <a:latin typeface="Calibri"/>
                <a:ea typeface="Calibri"/>
                <a:cs typeface="Calibri"/>
                <a:sym typeface="Calibri"/>
              </a:rPr>
              <a:t>Difference between visibility and practical openness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32" name="Google Shape;132;p5"/>
          <p:cNvGrpSpPr/>
          <p:nvPr/>
        </p:nvGrpSpPr>
        <p:grpSpPr>
          <a:xfrm>
            <a:off x="731519" y="1554480"/>
            <a:ext cx="5212080" cy="3429002"/>
            <a:chOff x="731519" y="1554480"/>
            <a:chExt cx="5212080" cy="3429002"/>
          </a:xfrm>
        </p:grpSpPr>
        <p:sp>
          <p:nvSpPr>
            <p:cNvPr id="133" name="Google Shape;133;p5"/>
            <p:cNvSpPr/>
            <p:nvPr/>
          </p:nvSpPr>
          <p:spPr>
            <a:xfrm>
              <a:off x="731519" y="1554482"/>
              <a:ext cx="5212080" cy="3429000"/>
            </a:xfrm>
            <a:custGeom>
              <a:rect b="b" l="l" r="r" t="t"/>
              <a:pathLst>
                <a:path extrusionOk="0" h="3429000" w="5212080">
                  <a:moveTo>
                    <a:pt x="5138940" y="0"/>
                  </a:moveTo>
                  <a:lnTo>
                    <a:pt x="73139" y="0"/>
                  </a:lnTo>
                  <a:lnTo>
                    <a:pt x="44668" y="5746"/>
                  </a:lnTo>
                  <a:lnTo>
                    <a:pt x="21420" y="21420"/>
                  </a:lnTo>
                  <a:lnTo>
                    <a:pt x="5746" y="44668"/>
                  </a:lnTo>
                  <a:lnTo>
                    <a:pt x="0" y="73139"/>
                  </a:lnTo>
                  <a:lnTo>
                    <a:pt x="0" y="3355860"/>
                  </a:lnTo>
                  <a:lnTo>
                    <a:pt x="5746" y="3384326"/>
                  </a:lnTo>
                  <a:lnTo>
                    <a:pt x="21420" y="3407575"/>
                  </a:lnTo>
                  <a:lnTo>
                    <a:pt x="44668" y="3423251"/>
                  </a:lnTo>
                  <a:lnTo>
                    <a:pt x="73139" y="3429000"/>
                  </a:lnTo>
                  <a:lnTo>
                    <a:pt x="5138940" y="3429000"/>
                  </a:lnTo>
                  <a:lnTo>
                    <a:pt x="5167411" y="3423251"/>
                  </a:lnTo>
                  <a:lnTo>
                    <a:pt x="5190659" y="3407575"/>
                  </a:lnTo>
                  <a:lnTo>
                    <a:pt x="5206333" y="3384326"/>
                  </a:lnTo>
                  <a:lnTo>
                    <a:pt x="5212080" y="3355860"/>
                  </a:lnTo>
                  <a:lnTo>
                    <a:pt x="5212080" y="73139"/>
                  </a:lnTo>
                  <a:lnTo>
                    <a:pt x="5206333" y="44668"/>
                  </a:lnTo>
                  <a:lnTo>
                    <a:pt x="5190659" y="21420"/>
                  </a:lnTo>
                  <a:lnTo>
                    <a:pt x="5167411" y="5746"/>
                  </a:lnTo>
                  <a:lnTo>
                    <a:pt x="5138940" y="0"/>
                  </a:lnTo>
                  <a:close/>
                </a:path>
              </a:pathLst>
            </a:custGeom>
            <a:solidFill>
              <a:srgbClr val="F9FAFB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4" name="Google Shape;134;p5"/>
            <p:cNvSpPr/>
            <p:nvPr/>
          </p:nvSpPr>
          <p:spPr>
            <a:xfrm>
              <a:off x="731519" y="1554482"/>
              <a:ext cx="5212080" cy="3429000"/>
            </a:xfrm>
            <a:custGeom>
              <a:rect b="b" l="l" r="r" t="t"/>
              <a:pathLst>
                <a:path extrusionOk="0" h="3429000" w="5212080">
                  <a:moveTo>
                    <a:pt x="0" y="73139"/>
                  </a:moveTo>
                  <a:lnTo>
                    <a:pt x="5748" y="44668"/>
                  </a:lnTo>
                  <a:lnTo>
                    <a:pt x="21424" y="21420"/>
                  </a:lnTo>
                  <a:lnTo>
                    <a:pt x="44673" y="5746"/>
                  </a:lnTo>
                  <a:lnTo>
                    <a:pt x="73139" y="0"/>
                  </a:lnTo>
                  <a:lnTo>
                    <a:pt x="5138940" y="0"/>
                  </a:lnTo>
                  <a:lnTo>
                    <a:pt x="5167411" y="5746"/>
                  </a:lnTo>
                  <a:lnTo>
                    <a:pt x="5190659" y="21420"/>
                  </a:lnTo>
                  <a:lnTo>
                    <a:pt x="5206333" y="44668"/>
                  </a:lnTo>
                  <a:lnTo>
                    <a:pt x="5212080" y="73139"/>
                  </a:lnTo>
                  <a:lnTo>
                    <a:pt x="5212080" y="3355860"/>
                  </a:lnTo>
                  <a:lnTo>
                    <a:pt x="5206333" y="3384326"/>
                  </a:lnTo>
                  <a:lnTo>
                    <a:pt x="5190659" y="3407575"/>
                  </a:lnTo>
                  <a:lnTo>
                    <a:pt x="5167411" y="3423251"/>
                  </a:lnTo>
                  <a:lnTo>
                    <a:pt x="5138940" y="3429000"/>
                  </a:lnTo>
                  <a:lnTo>
                    <a:pt x="73139" y="3429000"/>
                  </a:lnTo>
                  <a:lnTo>
                    <a:pt x="44673" y="3423251"/>
                  </a:lnTo>
                  <a:lnTo>
                    <a:pt x="21424" y="3407575"/>
                  </a:lnTo>
                  <a:lnTo>
                    <a:pt x="5748" y="3384326"/>
                  </a:lnTo>
                  <a:lnTo>
                    <a:pt x="0" y="3355860"/>
                  </a:lnTo>
                  <a:lnTo>
                    <a:pt x="0" y="73139"/>
                  </a:lnTo>
                  <a:close/>
                </a:path>
              </a:pathLst>
            </a:custGeom>
            <a:noFill/>
            <a:ln cap="flat" cmpd="sng" w="12700">
              <a:solidFill>
                <a:srgbClr val="D9E1E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5" name="Google Shape;135;p5"/>
            <p:cNvSpPr/>
            <p:nvPr/>
          </p:nvSpPr>
          <p:spPr>
            <a:xfrm>
              <a:off x="731519" y="1554480"/>
              <a:ext cx="5212080" cy="201295"/>
            </a:xfrm>
            <a:custGeom>
              <a:rect b="b" l="l" r="r" t="t"/>
              <a:pathLst>
                <a:path extrusionOk="0" h="201294" w="5212080">
                  <a:moveTo>
                    <a:pt x="5212080" y="0"/>
                  </a:moveTo>
                  <a:lnTo>
                    <a:pt x="0" y="0"/>
                  </a:lnTo>
                  <a:lnTo>
                    <a:pt x="0" y="201167"/>
                  </a:lnTo>
                  <a:lnTo>
                    <a:pt x="5212080" y="201167"/>
                  </a:lnTo>
                  <a:lnTo>
                    <a:pt x="5212080" y="0"/>
                  </a:lnTo>
                  <a:close/>
                </a:path>
              </a:pathLst>
            </a:custGeom>
            <a:solidFill>
              <a:srgbClr val="C55B5B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6" name="Google Shape;136;p5"/>
            <p:cNvSpPr/>
            <p:nvPr/>
          </p:nvSpPr>
          <p:spPr>
            <a:xfrm>
              <a:off x="731519" y="1554480"/>
              <a:ext cx="5212080" cy="201295"/>
            </a:xfrm>
            <a:custGeom>
              <a:rect b="b" l="l" r="r" t="t"/>
              <a:pathLst>
                <a:path extrusionOk="0" h="201294" w="5212080">
                  <a:moveTo>
                    <a:pt x="0" y="0"/>
                  </a:moveTo>
                  <a:lnTo>
                    <a:pt x="5212080" y="0"/>
                  </a:lnTo>
                  <a:lnTo>
                    <a:pt x="5212080" y="201167"/>
                  </a:lnTo>
                  <a:lnTo>
                    <a:pt x="0" y="201167"/>
                  </a:lnTo>
                  <a:lnTo>
                    <a:pt x="0" y="0"/>
                  </a:lnTo>
                  <a:close/>
                </a:path>
              </a:pathLst>
            </a:custGeom>
            <a:noFill/>
            <a:ln cap="flat" cmpd="sng" w="12700">
              <a:solidFill>
                <a:srgbClr val="C55B5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37" name="Google Shape;137;p5"/>
          <p:cNvSpPr txBox="1"/>
          <p:nvPr/>
        </p:nvSpPr>
        <p:spPr>
          <a:xfrm>
            <a:off x="974852" y="1770379"/>
            <a:ext cx="2600325" cy="299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1F2937"/>
                </a:solidFill>
                <a:latin typeface="Calibri"/>
                <a:ea typeface="Calibri"/>
                <a:cs typeface="Calibri"/>
                <a:sym typeface="Calibri"/>
              </a:rPr>
              <a:t>Visible, but hard to reuse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5"/>
          <p:cNvSpPr txBox="1"/>
          <p:nvPr/>
        </p:nvSpPr>
        <p:spPr>
          <a:xfrm>
            <a:off x="974852" y="2648203"/>
            <a:ext cx="2856230" cy="16713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-178435" lvl="0" marL="19113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2937"/>
              </a:buClr>
              <a:buSzPts val="1800"/>
              <a:buFont typeface="Calibri"/>
              <a:buChar char="•"/>
            </a:pPr>
            <a:r>
              <a:rPr lang="en-US" sz="1800">
                <a:solidFill>
                  <a:srgbClr val="1F2937"/>
                </a:solidFill>
                <a:latin typeface="Calibri"/>
                <a:ea typeface="Calibri"/>
                <a:cs typeface="Calibri"/>
                <a:sym typeface="Calibri"/>
              </a:rPr>
              <a:t>Files uploaded somewhere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-178435" lvl="0" marL="19113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2937"/>
              </a:buClr>
              <a:buSzPts val="1800"/>
              <a:buFont typeface="Calibri"/>
              <a:buChar char="•"/>
            </a:pPr>
            <a:r>
              <a:rPr lang="en-US" sz="1800">
                <a:solidFill>
                  <a:srgbClr val="1F2937"/>
                </a:solidFill>
                <a:latin typeface="Calibri"/>
                <a:ea typeface="Calibri"/>
                <a:cs typeface="Calibri"/>
                <a:sym typeface="Calibri"/>
              </a:rPr>
              <a:t>No README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-178435" lvl="0" marL="19113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2937"/>
              </a:buClr>
              <a:buSzPts val="1800"/>
              <a:buFont typeface="Calibri"/>
              <a:buChar char="•"/>
            </a:pPr>
            <a:r>
              <a:rPr lang="en-US" sz="1800">
                <a:solidFill>
                  <a:srgbClr val="1F2937"/>
                </a:solidFill>
                <a:latin typeface="Calibri"/>
                <a:ea typeface="Calibri"/>
                <a:cs typeface="Calibri"/>
                <a:sym typeface="Calibri"/>
              </a:rPr>
              <a:t>No license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-178435" lvl="0" marL="19113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2937"/>
              </a:buClr>
              <a:buSzPts val="1800"/>
              <a:buFont typeface="Calibri"/>
              <a:buChar char="•"/>
            </a:pPr>
            <a:r>
              <a:rPr lang="en-US" sz="1800">
                <a:solidFill>
                  <a:srgbClr val="1F2937"/>
                </a:solidFill>
                <a:latin typeface="Calibri"/>
                <a:ea typeface="Calibri"/>
                <a:cs typeface="Calibri"/>
                <a:sym typeface="Calibri"/>
              </a:rPr>
              <a:t>Unclear version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-178435" lvl="0" marL="19113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2937"/>
              </a:buClr>
              <a:buSzPts val="1800"/>
              <a:buFont typeface="Calibri"/>
              <a:buChar char="•"/>
            </a:pPr>
            <a:r>
              <a:rPr lang="en-US" sz="1800">
                <a:solidFill>
                  <a:srgbClr val="1F2937"/>
                </a:solidFill>
                <a:latin typeface="Calibri"/>
                <a:ea typeface="Calibri"/>
                <a:cs typeface="Calibri"/>
                <a:sym typeface="Calibri"/>
              </a:rPr>
              <a:t>Missing dependencies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-178435" lvl="0" marL="19113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2937"/>
              </a:buClr>
              <a:buSzPts val="1800"/>
              <a:buFont typeface="Calibri"/>
              <a:buChar char="•"/>
            </a:pPr>
            <a:r>
              <a:rPr lang="en-US" sz="1800">
                <a:solidFill>
                  <a:srgbClr val="1F2937"/>
                </a:solidFill>
                <a:latin typeface="Calibri"/>
                <a:ea typeface="Calibri"/>
                <a:cs typeface="Calibri"/>
                <a:sym typeface="Calibri"/>
              </a:rPr>
              <a:t>No citation or contact info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39" name="Google Shape;139;p5"/>
          <p:cNvGrpSpPr/>
          <p:nvPr/>
        </p:nvGrpSpPr>
        <p:grpSpPr>
          <a:xfrm>
            <a:off x="6263640" y="1554480"/>
            <a:ext cx="5212080" cy="3429002"/>
            <a:chOff x="6263640" y="1554480"/>
            <a:chExt cx="5212080" cy="3429002"/>
          </a:xfrm>
        </p:grpSpPr>
        <p:sp>
          <p:nvSpPr>
            <p:cNvPr id="140" name="Google Shape;140;p5"/>
            <p:cNvSpPr/>
            <p:nvPr/>
          </p:nvSpPr>
          <p:spPr>
            <a:xfrm>
              <a:off x="6263640" y="1554482"/>
              <a:ext cx="5212080" cy="3429000"/>
            </a:xfrm>
            <a:custGeom>
              <a:rect b="b" l="l" r="r" t="t"/>
              <a:pathLst>
                <a:path extrusionOk="0" h="3429000" w="5212080">
                  <a:moveTo>
                    <a:pt x="5138940" y="0"/>
                  </a:moveTo>
                  <a:lnTo>
                    <a:pt x="73139" y="0"/>
                  </a:lnTo>
                  <a:lnTo>
                    <a:pt x="44668" y="5746"/>
                  </a:lnTo>
                  <a:lnTo>
                    <a:pt x="21420" y="21420"/>
                  </a:lnTo>
                  <a:lnTo>
                    <a:pt x="5746" y="44668"/>
                  </a:lnTo>
                  <a:lnTo>
                    <a:pt x="0" y="73139"/>
                  </a:lnTo>
                  <a:lnTo>
                    <a:pt x="0" y="3355860"/>
                  </a:lnTo>
                  <a:lnTo>
                    <a:pt x="5746" y="3384326"/>
                  </a:lnTo>
                  <a:lnTo>
                    <a:pt x="21420" y="3407575"/>
                  </a:lnTo>
                  <a:lnTo>
                    <a:pt x="44668" y="3423251"/>
                  </a:lnTo>
                  <a:lnTo>
                    <a:pt x="73139" y="3429000"/>
                  </a:lnTo>
                  <a:lnTo>
                    <a:pt x="5138940" y="3429000"/>
                  </a:lnTo>
                  <a:lnTo>
                    <a:pt x="5167411" y="3423251"/>
                  </a:lnTo>
                  <a:lnTo>
                    <a:pt x="5190659" y="3407575"/>
                  </a:lnTo>
                  <a:lnTo>
                    <a:pt x="5206333" y="3384326"/>
                  </a:lnTo>
                  <a:lnTo>
                    <a:pt x="5212080" y="3355860"/>
                  </a:lnTo>
                  <a:lnTo>
                    <a:pt x="5212080" y="73139"/>
                  </a:lnTo>
                  <a:lnTo>
                    <a:pt x="5206333" y="44668"/>
                  </a:lnTo>
                  <a:lnTo>
                    <a:pt x="5190659" y="21420"/>
                  </a:lnTo>
                  <a:lnTo>
                    <a:pt x="5167411" y="5746"/>
                  </a:lnTo>
                  <a:lnTo>
                    <a:pt x="5138940" y="0"/>
                  </a:lnTo>
                  <a:close/>
                </a:path>
              </a:pathLst>
            </a:custGeom>
            <a:solidFill>
              <a:srgbClr val="F9FAFB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1" name="Google Shape;141;p5"/>
            <p:cNvSpPr/>
            <p:nvPr/>
          </p:nvSpPr>
          <p:spPr>
            <a:xfrm>
              <a:off x="6263640" y="1554482"/>
              <a:ext cx="5212080" cy="3429000"/>
            </a:xfrm>
            <a:custGeom>
              <a:rect b="b" l="l" r="r" t="t"/>
              <a:pathLst>
                <a:path extrusionOk="0" h="3429000" w="5212080">
                  <a:moveTo>
                    <a:pt x="0" y="73139"/>
                  </a:moveTo>
                  <a:lnTo>
                    <a:pt x="5746" y="44668"/>
                  </a:lnTo>
                  <a:lnTo>
                    <a:pt x="21420" y="21420"/>
                  </a:lnTo>
                  <a:lnTo>
                    <a:pt x="44668" y="5746"/>
                  </a:lnTo>
                  <a:lnTo>
                    <a:pt x="73139" y="0"/>
                  </a:lnTo>
                  <a:lnTo>
                    <a:pt x="5138940" y="0"/>
                  </a:lnTo>
                  <a:lnTo>
                    <a:pt x="5167411" y="5746"/>
                  </a:lnTo>
                  <a:lnTo>
                    <a:pt x="5190659" y="21420"/>
                  </a:lnTo>
                  <a:lnTo>
                    <a:pt x="5206333" y="44668"/>
                  </a:lnTo>
                  <a:lnTo>
                    <a:pt x="5212080" y="73139"/>
                  </a:lnTo>
                  <a:lnTo>
                    <a:pt x="5212080" y="3355860"/>
                  </a:lnTo>
                  <a:lnTo>
                    <a:pt x="5206333" y="3384326"/>
                  </a:lnTo>
                  <a:lnTo>
                    <a:pt x="5190659" y="3407575"/>
                  </a:lnTo>
                  <a:lnTo>
                    <a:pt x="5167411" y="3423251"/>
                  </a:lnTo>
                  <a:lnTo>
                    <a:pt x="5138940" y="3429000"/>
                  </a:lnTo>
                  <a:lnTo>
                    <a:pt x="73139" y="3429000"/>
                  </a:lnTo>
                  <a:lnTo>
                    <a:pt x="44668" y="3423251"/>
                  </a:lnTo>
                  <a:lnTo>
                    <a:pt x="21420" y="3407575"/>
                  </a:lnTo>
                  <a:lnTo>
                    <a:pt x="5746" y="3384326"/>
                  </a:lnTo>
                  <a:lnTo>
                    <a:pt x="0" y="3355860"/>
                  </a:lnTo>
                  <a:lnTo>
                    <a:pt x="0" y="73139"/>
                  </a:lnTo>
                  <a:close/>
                </a:path>
              </a:pathLst>
            </a:custGeom>
            <a:noFill/>
            <a:ln cap="flat" cmpd="sng" w="12700">
              <a:solidFill>
                <a:srgbClr val="D9E1E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2" name="Google Shape;142;p5"/>
            <p:cNvSpPr/>
            <p:nvPr/>
          </p:nvSpPr>
          <p:spPr>
            <a:xfrm>
              <a:off x="6263640" y="1554480"/>
              <a:ext cx="5212080" cy="201295"/>
            </a:xfrm>
            <a:custGeom>
              <a:rect b="b" l="l" r="r" t="t"/>
              <a:pathLst>
                <a:path extrusionOk="0" h="201294" w="5212080">
                  <a:moveTo>
                    <a:pt x="5212079" y="0"/>
                  </a:moveTo>
                  <a:lnTo>
                    <a:pt x="0" y="0"/>
                  </a:lnTo>
                  <a:lnTo>
                    <a:pt x="0" y="201167"/>
                  </a:lnTo>
                  <a:lnTo>
                    <a:pt x="5212079" y="201167"/>
                  </a:lnTo>
                  <a:lnTo>
                    <a:pt x="5212079" y="0"/>
                  </a:lnTo>
                  <a:close/>
                </a:path>
              </a:pathLst>
            </a:custGeom>
            <a:solidFill>
              <a:srgbClr val="6C9A5B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3" name="Google Shape;143;p5"/>
            <p:cNvSpPr/>
            <p:nvPr/>
          </p:nvSpPr>
          <p:spPr>
            <a:xfrm>
              <a:off x="6263640" y="1554480"/>
              <a:ext cx="5212080" cy="201295"/>
            </a:xfrm>
            <a:custGeom>
              <a:rect b="b" l="l" r="r" t="t"/>
              <a:pathLst>
                <a:path extrusionOk="0" h="201294" w="5212080">
                  <a:moveTo>
                    <a:pt x="0" y="0"/>
                  </a:moveTo>
                  <a:lnTo>
                    <a:pt x="5212079" y="0"/>
                  </a:lnTo>
                  <a:lnTo>
                    <a:pt x="5212079" y="201167"/>
                  </a:lnTo>
                  <a:lnTo>
                    <a:pt x="0" y="201167"/>
                  </a:lnTo>
                  <a:lnTo>
                    <a:pt x="0" y="0"/>
                  </a:lnTo>
                  <a:close/>
                </a:path>
              </a:pathLst>
            </a:custGeom>
            <a:noFill/>
            <a:ln cap="flat" cmpd="sng" w="12700">
              <a:solidFill>
                <a:srgbClr val="6C9A5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4" name="Google Shape;144;p5"/>
          <p:cNvSpPr txBox="1"/>
          <p:nvPr/>
        </p:nvSpPr>
        <p:spPr>
          <a:xfrm>
            <a:off x="6506971" y="1770379"/>
            <a:ext cx="2144395" cy="299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1F2937"/>
                </a:solidFill>
                <a:latin typeface="Calibri"/>
                <a:ea typeface="Calibri"/>
                <a:cs typeface="Calibri"/>
                <a:sym typeface="Calibri"/>
              </a:rPr>
              <a:t>Reusable in practice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" name="Google Shape;145;p5"/>
          <p:cNvSpPr txBox="1"/>
          <p:nvPr/>
        </p:nvSpPr>
        <p:spPr>
          <a:xfrm>
            <a:off x="6506971" y="2648203"/>
            <a:ext cx="2616200" cy="16713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-178435" lvl="0" marL="19113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2937"/>
              </a:buClr>
              <a:buSzPts val="1800"/>
              <a:buFont typeface="Calibri"/>
              <a:buChar char="•"/>
            </a:pPr>
            <a:r>
              <a:rPr lang="en-US" sz="1800">
                <a:solidFill>
                  <a:srgbClr val="1F2937"/>
                </a:solidFill>
                <a:latin typeface="Calibri"/>
                <a:ea typeface="Calibri"/>
                <a:cs typeface="Calibri"/>
                <a:sym typeface="Calibri"/>
              </a:rPr>
              <a:t>Versioned repository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-178435" lvl="0" marL="19113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2937"/>
              </a:buClr>
              <a:buSzPts val="1800"/>
              <a:buFont typeface="Calibri"/>
              <a:buChar char="•"/>
            </a:pPr>
            <a:r>
              <a:rPr lang="en-US" sz="1800">
                <a:solidFill>
                  <a:srgbClr val="1F2937"/>
                </a:solidFill>
                <a:latin typeface="Calibri"/>
                <a:ea typeface="Calibri"/>
                <a:cs typeface="Calibri"/>
                <a:sym typeface="Calibri"/>
              </a:rPr>
              <a:t>README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-178435" lvl="0" marL="19113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2937"/>
              </a:buClr>
              <a:buSzPts val="1800"/>
              <a:buFont typeface="Calibri"/>
              <a:buChar char="•"/>
            </a:pPr>
            <a:r>
              <a:rPr lang="en-US" sz="1800">
                <a:solidFill>
                  <a:srgbClr val="1F2937"/>
                </a:solidFill>
                <a:latin typeface="Calibri"/>
                <a:ea typeface="Calibri"/>
                <a:cs typeface="Calibri"/>
                <a:sym typeface="Calibri"/>
              </a:rPr>
              <a:t>License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-178435" lvl="0" marL="19113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2937"/>
              </a:buClr>
              <a:buSzPts val="1800"/>
              <a:buFont typeface="Calibri"/>
              <a:buChar char="•"/>
            </a:pPr>
            <a:r>
              <a:rPr lang="en-US" sz="1800">
                <a:solidFill>
                  <a:srgbClr val="1F2937"/>
                </a:solidFill>
                <a:latin typeface="Calibri"/>
                <a:ea typeface="Calibri"/>
                <a:cs typeface="Calibri"/>
                <a:sym typeface="Calibri"/>
              </a:rPr>
              <a:t>Run instructions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-178435" lvl="0" marL="19113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2937"/>
              </a:buClr>
              <a:buSzPts val="1800"/>
              <a:buFont typeface="Calibri"/>
              <a:buChar char="•"/>
            </a:pPr>
            <a:r>
              <a:rPr lang="en-US" sz="1800">
                <a:solidFill>
                  <a:srgbClr val="1F2937"/>
                </a:solidFill>
                <a:latin typeface="Calibri"/>
                <a:ea typeface="Calibri"/>
                <a:cs typeface="Calibri"/>
                <a:sym typeface="Calibri"/>
              </a:rPr>
              <a:t>Release or archive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-178435" lvl="0" marL="19113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2937"/>
              </a:buClr>
              <a:buSzPts val="1800"/>
              <a:buFont typeface="Calibri"/>
              <a:buChar char="•"/>
            </a:pPr>
            <a:r>
              <a:rPr lang="en-US" sz="1800">
                <a:solidFill>
                  <a:srgbClr val="1F2937"/>
                </a:solidFill>
                <a:latin typeface="Calibri"/>
                <a:ea typeface="Calibri"/>
                <a:cs typeface="Calibri"/>
                <a:sym typeface="Calibri"/>
              </a:rPr>
              <a:t>Limitations documented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Google Shape;146;p5"/>
          <p:cNvSpPr txBox="1"/>
          <p:nvPr/>
        </p:nvSpPr>
        <p:spPr>
          <a:xfrm>
            <a:off x="11783059" y="6369811"/>
            <a:ext cx="147955" cy="299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797979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6"/>
          <p:cNvSpPr txBox="1"/>
          <p:nvPr/>
        </p:nvSpPr>
        <p:spPr>
          <a:xfrm>
            <a:off x="3216386" y="6437943"/>
            <a:ext cx="1252855" cy="299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latin typeface="Calibri"/>
                <a:ea typeface="Calibri"/>
                <a:cs typeface="Calibri"/>
                <a:sym typeface="Calibri"/>
              </a:rPr>
              <a:t>AI generated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2" name="Google Shape;152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070100" y="1286206"/>
            <a:ext cx="7605674" cy="4961563"/>
          </a:xfrm>
          <a:prstGeom prst="rect">
            <a:avLst/>
          </a:prstGeom>
          <a:noFill/>
          <a:ln>
            <a:noFill/>
          </a:ln>
        </p:spPr>
      </p:pic>
      <p:sp>
        <p:nvSpPr>
          <p:cNvPr descr="$PPTXTitle" id="153" name="Google Shape;153;p6"/>
          <p:cNvSpPr txBox="1"/>
          <p:nvPr>
            <p:ph type="title"/>
          </p:nvPr>
        </p:nvSpPr>
        <p:spPr>
          <a:xfrm>
            <a:off x="581659" y="176729"/>
            <a:ext cx="9622790" cy="115321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75875">
            <a:spAutoFit/>
          </a:bodyPr>
          <a:lstStyle/>
          <a:p>
            <a:pPr indent="0" lvl="0" marL="7302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This reduces friction for others — and for your future self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7"/>
          <p:cNvSpPr txBox="1"/>
          <p:nvPr/>
        </p:nvSpPr>
        <p:spPr>
          <a:xfrm>
            <a:off x="627380" y="636523"/>
            <a:ext cx="3834765" cy="6934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7175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16314D"/>
                </a:solidFill>
                <a:latin typeface="Calibri"/>
                <a:ea typeface="Calibri"/>
                <a:cs typeface="Calibri"/>
                <a:sym typeface="Calibri"/>
              </a:rPr>
              <a:t>What Open Science asks us to do here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rtl="0" algn="l">
              <a:lnSpc>
                <a:spcPct val="100000"/>
              </a:lnSpc>
              <a:spcBef>
                <a:spcPts val="470"/>
              </a:spcBef>
              <a:spcAft>
                <a:spcPts val="0"/>
              </a:spcAft>
              <a:buNone/>
            </a:pPr>
            <a:r>
              <a:rPr i="1" lang="en-US" sz="1800">
                <a:solidFill>
                  <a:srgbClr val="5B636F"/>
                </a:solidFill>
                <a:latin typeface="Calibri"/>
                <a:ea typeface="Calibri"/>
                <a:cs typeface="Calibri"/>
                <a:sym typeface="Calibri"/>
              </a:rPr>
              <a:t>Open as possible, closed as necessary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59" name="Google Shape;159;p7"/>
          <p:cNvGrpSpPr/>
          <p:nvPr/>
        </p:nvGrpSpPr>
        <p:grpSpPr>
          <a:xfrm>
            <a:off x="731519" y="1463039"/>
            <a:ext cx="5212080" cy="3566164"/>
            <a:chOff x="731519" y="1463039"/>
            <a:chExt cx="5212080" cy="3566164"/>
          </a:xfrm>
        </p:grpSpPr>
        <p:sp>
          <p:nvSpPr>
            <p:cNvPr id="160" name="Google Shape;160;p7"/>
            <p:cNvSpPr/>
            <p:nvPr/>
          </p:nvSpPr>
          <p:spPr>
            <a:xfrm>
              <a:off x="731519" y="1463043"/>
              <a:ext cx="5212080" cy="3566160"/>
            </a:xfrm>
            <a:custGeom>
              <a:rect b="b" l="l" r="r" t="t"/>
              <a:pathLst>
                <a:path extrusionOk="0" h="3566160" w="5212080">
                  <a:moveTo>
                    <a:pt x="5138940" y="0"/>
                  </a:moveTo>
                  <a:lnTo>
                    <a:pt x="73139" y="0"/>
                  </a:lnTo>
                  <a:lnTo>
                    <a:pt x="44668" y="5746"/>
                  </a:lnTo>
                  <a:lnTo>
                    <a:pt x="21420" y="21420"/>
                  </a:lnTo>
                  <a:lnTo>
                    <a:pt x="5746" y="44668"/>
                  </a:lnTo>
                  <a:lnTo>
                    <a:pt x="0" y="73139"/>
                  </a:lnTo>
                  <a:lnTo>
                    <a:pt x="0" y="3493008"/>
                  </a:lnTo>
                  <a:lnTo>
                    <a:pt x="5746" y="3521481"/>
                  </a:lnTo>
                  <a:lnTo>
                    <a:pt x="21420" y="3544733"/>
                  </a:lnTo>
                  <a:lnTo>
                    <a:pt x="44668" y="3560411"/>
                  </a:lnTo>
                  <a:lnTo>
                    <a:pt x="73139" y="3566160"/>
                  </a:lnTo>
                  <a:lnTo>
                    <a:pt x="5138940" y="3566160"/>
                  </a:lnTo>
                  <a:lnTo>
                    <a:pt x="5167411" y="3560411"/>
                  </a:lnTo>
                  <a:lnTo>
                    <a:pt x="5190659" y="3544733"/>
                  </a:lnTo>
                  <a:lnTo>
                    <a:pt x="5206333" y="3521481"/>
                  </a:lnTo>
                  <a:lnTo>
                    <a:pt x="5212080" y="3493008"/>
                  </a:lnTo>
                  <a:lnTo>
                    <a:pt x="5212080" y="73139"/>
                  </a:lnTo>
                  <a:lnTo>
                    <a:pt x="5206333" y="44668"/>
                  </a:lnTo>
                  <a:lnTo>
                    <a:pt x="5190659" y="21420"/>
                  </a:lnTo>
                  <a:lnTo>
                    <a:pt x="5167411" y="5746"/>
                  </a:lnTo>
                  <a:lnTo>
                    <a:pt x="5138940" y="0"/>
                  </a:lnTo>
                  <a:close/>
                </a:path>
              </a:pathLst>
            </a:custGeom>
            <a:solidFill>
              <a:srgbClr val="F9FAFB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1" name="Google Shape;161;p7"/>
            <p:cNvSpPr/>
            <p:nvPr/>
          </p:nvSpPr>
          <p:spPr>
            <a:xfrm>
              <a:off x="731519" y="1463043"/>
              <a:ext cx="5212080" cy="3566160"/>
            </a:xfrm>
            <a:custGeom>
              <a:rect b="b" l="l" r="r" t="t"/>
              <a:pathLst>
                <a:path extrusionOk="0" h="3566160" w="5212080">
                  <a:moveTo>
                    <a:pt x="0" y="73139"/>
                  </a:moveTo>
                  <a:lnTo>
                    <a:pt x="5748" y="44668"/>
                  </a:lnTo>
                  <a:lnTo>
                    <a:pt x="21424" y="21420"/>
                  </a:lnTo>
                  <a:lnTo>
                    <a:pt x="44673" y="5746"/>
                  </a:lnTo>
                  <a:lnTo>
                    <a:pt x="73139" y="0"/>
                  </a:lnTo>
                  <a:lnTo>
                    <a:pt x="5138940" y="0"/>
                  </a:lnTo>
                  <a:lnTo>
                    <a:pt x="5167411" y="5746"/>
                  </a:lnTo>
                  <a:lnTo>
                    <a:pt x="5190659" y="21420"/>
                  </a:lnTo>
                  <a:lnTo>
                    <a:pt x="5206333" y="44668"/>
                  </a:lnTo>
                  <a:lnTo>
                    <a:pt x="5212080" y="73139"/>
                  </a:lnTo>
                  <a:lnTo>
                    <a:pt x="5212080" y="3493008"/>
                  </a:lnTo>
                  <a:lnTo>
                    <a:pt x="5206333" y="3521481"/>
                  </a:lnTo>
                  <a:lnTo>
                    <a:pt x="5190659" y="3544733"/>
                  </a:lnTo>
                  <a:lnTo>
                    <a:pt x="5167411" y="3560411"/>
                  </a:lnTo>
                  <a:lnTo>
                    <a:pt x="5138940" y="3566160"/>
                  </a:lnTo>
                  <a:lnTo>
                    <a:pt x="73139" y="3566160"/>
                  </a:lnTo>
                  <a:lnTo>
                    <a:pt x="44673" y="3560411"/>
                  </a:lnTo>
                  <a:lnTo>
                    <a:pt x="21424" y="3544733"/>
                  </a:lnTo>
                  <a:lnTo>
                    <a:pt x="5748" y="3521481"/>
                  </a:lnTo>
                  <a:lnTo>
                    <a:pt x="0" y="3493008"/>
                  </a:lnTo>
                  <a:lnTo>
                    <a:pt x="0" y="73139"/>
                  </a:lnTo>
                  <a:close/>
                </a:path>
              </a:pathLst>
            </a:custGeom>
            <a:noFill/>
            <a:ln cap="flat" cmpd="sng" w="12700">
              <a:solidFill>
                <a:srgbClr val="D9E1E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2" name="Google Shape;162;p7"/>
            <p:cNvSpPr/>
            <p:nvPr/>
          </p:nvSpPr>
          <p:spPr>
            <a:xfrm>
              <a:off x="731519" y="1463039"/>
              <a:ext cx="5212080" cy="201295"/>
            </a:xfrm>
            <a:custGeom>
              <a:rect b="b" l="l" r="r" t="t"/>
              <a:pathLst>
                <a:path extrusionOk="0" h="201294" w="5212080">
                  <a:moveTo>
                    <a:pt x="5212080" y="0"/>
                  </a:moveTo>
                  <a:lnTo>
                    <a:pt x="0" y="0"/>
                  </a:lnTo>
                  <a:lnTo>
                    <a:pt x="0" y="201167"/>
                  </a:lnTo>
                  <a:lnTo>
                    <a:pt x="5212080" y="201167"/>
                  </a:lnTo>
                  <a:lnTo>
                    <a:pt x="5212080" y="0"/>
                  </a:lnTo>
                  <a:close/>
                </a:path>
              </a:pathLst>
            </a:custGeom>
            <a:solidFill>
              <a:srgbClr val="2C8B89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3" name="Google Shape;163;p7"/>
            <p:cNvSpPr/>
            <p:nvPr/>
          </p:nvSpPr>
          <p:spPr>
            <a:xfrm>
              <a:off x="731519" y="1463039"/>
              <a:ext cx="5212080" cy="201295"/>
            </a:xfrm>
            <a:custGeom>
              <a:rect b="b" l="l" r="r" t="t"/>
              <a:pathLst>
                <a:path extrusionOk="0" h="201294" w="5212080">
                  <a:moveTo>
                    <a:pt x="0" y="0"/>
                  </a:moveTo>
                  <a:lnTo>
                    <a:pt x="5212080" y="0"/>
                  </a:lnTo>
                  <a:lnTo>
                    <a:pt x="5212080" y="201167"/>
                  </a:lnTo>
                  <a:lnTo>
                    <a:pt x="0" y="201167"/>
                  </a:lnTo>
                  <a:lnTo>
                    <a:pt x="0" y="0"/>
                  </a:lnTo>
                  <a:close/>
                </a:path>
              </a:pathLst>
            </a:custGeom>
            <a:noFill/>
            <a:ln cap="flat" cmpd="sng" w="12700">
              <a:solidFill>
                <a:srgbClr val="2C8B8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64" name="Google Shape;164;p7"/>
          <p:cNvSpPr txBox="1"/>
          <p:nvPr/>
        </p:nvSpPr>
        <p:spPr>
          <a:xfrm>
            <a:off x="974852" y="1678940"/>
            <a:ext cx="3903345" cy="299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1F2937"/>
                </a:solidFill>
                <a:latin typeface="Calibri"/>
                <a:ea typeface="Calibri"/>
                <a:cs typeface="Calibri"/>
                <a:sym typeface="Calibri"/>
              </a:rPr>
              <a:t>Aim for openness that supports reuse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7"/>
          <p:cNvSpPr txBox="1"/>
          <p:nvPr/>
        </p:nvSpPr>
        <p:spPr>
          <a:xfrm>
            <a:off x="974852" y="2899664"/>
            <a:ext cx="3819525" cy="1122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-178435" lvl="0" marL="19113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2937"/>
              </a:buClr>
              <a:buSzPts val="1800"/>
              <a:buFont typeface="Calibri"/>
              <a:buChar char="•"/>
            </a:pPr>
            <a:r>
              <a:rPr lang="en-US" sz="1800">
                <a:solidFill>
                  <a:srgbClr val="1F2937"/>
                </a:solidFill>
                <a:latin typeface="Calibri"/>
                <a:ea typeface="Calibri"/>
                <a:cs typeface="Calibri"/>
                <a:sym typeface="Calibri"/>
              </a:rPr>
              <a:t>Make outputs understandable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-178435" lvl="0" marL="19113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2937"/>
              </a:buClr>
              <a:buSzPts val="1800"/>
              <a:buFont typeface="Calibri"/>
              <a:buChar char="•"/>
            </a:pPr>
            <a:r>
              <a:rPr lang="en-US" sz="1800">
                <a:solidFill>
                  <a:srgbClr val="1F2937"/>
                </a:solidFill>
                <a:latin typeface="Calibri"/>
                <a:ea typeface="Calibri"/>
                <a:cs typeface="Calibri"/>
                <a:sym typeface="Calibri"/>
              </a:rPr>
              <a:t>Make them easier to inspect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-178435" lvl="0" marL="19113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2937"/>
              </a:buClr>
              <a:buSzPts val="1800"/>
              <a:buFont typeface="Calibri"/>
              <a:buChar char="•"/>
            </a:pPr>
            <a:r>
              <a:rPr lang="en-US" sz="1800">
                <a:solidFill>
                  <a:srgbClr val="1F2937"/>
                </a:solidFill>
                <a:latin typeface="Calibri"/>
                <a:ea typeface="Calibri"/>
                <a:cs typeface="Calibri"/>
                <a:sym typeface="Calibri"/>
              </a:rPr>
              <a:t>Enable reuse where possible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-178435" lvl="0" marL="19113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2937"/>
              </a:buClr>
              <a:buSzPts val="1800"/>
              <a:buFont typeface="Calibri"/>
              <a:buChar char="•"/>
            </a:pPr>
            <a:r>
              <a:rPr lang="en-US" sz="1800">
                <a:solidFill>
                  <a:srgbClr val="1F2937"/>
                </a:solidFill>
                <a:latin typeface="Calibri"/>
                <a:ea typeface="Calibri"/>
                <a:cs typeface="Calibri"/>
                <a:sym typeface="Calibri"/>
              </a:rPr>
              <a:t>Document what others need to know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66" name="Google Shape;166;p7"/>
          <p:cNvGrpSpPr/>
          <p:nvPr/>
        </p:nvGrpSpPr>
        <p:grpSpPr>
          <a:xfrm>
            <a:off x="6263640" y="1463039"/>
            <a:ext cx="5212080" cy="3566164"/>
            <a:chOff x="6263640" y="1463039"/>
            <a:chExt cx="5212080" cy="3566164"/>
          </a:xfrm>
        </p:grpSpPr>
        <p:sp>
          <p:nvSpPr>
            <p:cNvPr id="167" name="Google Shape;167;p7"/>
            <p:cNvSpPr/>
            <p:nvPr/>
          </p:nvSpPr>
          <p:spPr>
            <a:xfrm>
              <a:off x="6263640" y="1463043"/>
              <a:ext cx="5212080" cy="3566160"/>
            </a:xfrm>
            <a:custGeom>
              <a:rect b="b" l="l" r="r" t="t"/>
              <a:pathLst>
                <a:path extrusionOk="0" h="3566160" w="5212080">
                  <a:moveTo>
                    <a:pt x="5138940" y="0"/>
                  </a:moveTo>
                  <a:lnTo>
                    <a:pt x="73139" y="0"/>
                  </a:lnTo>
                  <a:lnTo>
                    <a:pt x="44668" y="5746"/>
                  </a:lnTo>
                  <a:lnTo>
                    <a:pt x="21420" y="21420"/>
                  </a:lnTo>
                  <a:lnTo>
                    <a:pt x="5746" y="44668"/>
                  </a:lnTo>
                  <a:lnTo>
                    <a:pt x="0" y="73139"/>
                  </a:lnTo>
                  <a:lnTo>
                    <a:pt x="0" y="3493008"/>
                  </a:lnTo>
                  <a:lnTo>
                    <a:pt x="5746" y="3521481"/>
                  </a:lnTo>
                  <a:lnTo>
                    <a:pt x="21420" y="3544733"/>
                  </a:lnTo>
                  <a:lnTo>
                    <a:pt x="44668" y="3560411"/>
                  </a:lnTo>
                  <a:lnTo>
                    <a:pt x="73139" y="3566160"/>
                  </a:lnTo>
                  <a:lnTo>
                    <a:pt x="5138940" y="3566160"/>
                  </a:lnTo>
                  <a:lnTo>
                    <a:pt x="5167411" y="3560411"/>
                  </a:lnTo>
                  <a:lnTo>
                    <a:pt x="5190659" y="3544733"/>
                  </a:lnTo>
                  <a:lnTo>
                    <a:pt x="5206333" y="3521481"/>
                  </a:lnTo>
                  <a:lnTo>
                    <a:pt x="5212080" y="3493008"/>
                  </a:lnTo>
                  <a:lnTo>
                    <a:pt x="5212080" y="73139"/>
                  </a:lnTo>
                  <a:lnTo>
                    <a:pt x="5206333" y="44668"/>
                  </a:lnTo>
                  <a:lnTo>
                    <a:pt x="5190659" y="21420"/>
                  </a:lnTo>
                  <a:lnTo>
                    <a:pt x="5167411" y="5746"/>
                  </a:lnTo>
                  <a:lnTo>
                    <a:pt x="5138940" y="0"/>
                  </a:lnTo>
                  <a:close/>
                </a:path>
              </a:pathLst>
            </a:custGeom>
            <a:solidFill>
              <a:srgbClr val="F9FAFB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8" name="Google Shape;168;p7"/>
            <p:cNvSpPr/>
            <p:nvPr/>
          </p:nvSpPr>
          <p:spPr>
            <a:xfrm>
              <a:off x="6263640" y="1463043"/>
              <a:ext cx="5212080" cy="3566160"/>
            </a:xfrm>
            <a:custGeom>
              <a:rect b="b" l="l" r="r" t="t"/>
              <a:pathLst>
                <a:path extrusionOk="0" h="3566160" w="5212080">
                  <a:moveTo>
                    <a:pt x="0" y="73139"/>
                  </a:moveTo>
                  <a:lnTo>
                    <a:pt x="5746" y="44668"/>
                  </a:lnTo>
                  <a:lnTo>
                    <a:pt x="21420" y="21420"/>
                  </a:lnTo>
                  <a:lnTo>
                    <a:pt x="44668" y="5746"/>
                  </a:lnTo>
                  <a:lnTo>
                    <a:pt x="73139" y="0"/>
                  </a:lnTo>
                  <a:lnTo>
                    <a:pt x="5138940" y="0"/>
                  </a:lnTo>
                  <a:lnTo>
                    <a:pt x="5167411" y="5746"/>
                  </a:lnTo>
                  <a:lnTo>
                    <a:pt x="5190659" y="21420"/>
                  </a:lnTo>
                  <a:lnTo>
                    <a:pt x="5206333" y="44668"/>
                  </a:lnTo>
                  <a:lnTo>
                    <a:pt x="5212080" y="73139"/>
                  </a:lnTo>
                  <a:lnTo>
                    <a:pt x="5212080" y="3493008"/>
                  </a:lnTo>
                  <a:lnTo>
                    <a:pt x="5206333" y="3521481"/>
                  </a:lnTo>
                  <a:lnTo>
                    <a:pt x="5190659" y="3544733"/>
                  </a:lnTo>
                  <a:lnTo>
                    <a:pt x="5167411" y="3560411"/>
                  </a:lnTo>
                  <a:lnTo>
                    <a:pt x="5138940" y="3566160"/>
                  </a:lnTo>
                  <a:lnTo>
                    <a:pt x="73139" y="3566160"/>
                  </a:lnTo>
                  <a:lnTo>
                    <a:pt x="44668" y="3560411"/>
                  </a:lnTo>
                  <a:lnTo>
                    <a:pt x="21420" y="3544733"/>
                  </a:lnTo>
                  <a:lnTo>
                    <a:pt x="5746" y="3521481"/>
                  </a:lnTo>
                  <a:lnTo>
                    <a:pt x="0" y="3493008"/>
                  </a:lnTo>
                  <a:lnTo>
                    <a:pt x="0" y="73139"/>
                  </a:lnTo>
                  <a:close/>
                </a:path>
              </a:pathLst>
            </a:custGeom>
            <a:noFill/>
            <a:ln cap="flat" cmpd="sng" w="12700">
              <a:solidFill>
                <a:srgbClr val="D9E1E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9" name="Google Shape;169;p7"/>
            <p:cNvSpPr/>
            <p:nvPr/>
          </p:nvSpPr>
          <p:spPr>
            <a:xfrm>
              <a:off x="6263640" y="1463039"/>
              <a:ext cx="5212080" cy="201295"/>
            </a:xfrm>
            <a:custGeom>
              <a:rect b="b" l="l" r="r" t="t"/>
              <a:pathLst>
                <a:path extrusionOk="0" h="201294" w="5212080">
                  <a:moveTo>
                    <a:pt x="5212079" y="0"/>
                  </a:moveTo>
                  <a:lnTo>
                    <a:pt x="0" y="0"/>
                  </a:lnTo>
                  <a:lnTo>
                    <a:pt x="0" y="201167"/>
                  </a:lnTo>
                  <a:lnTo>
                    <a:pt x="5212079" y="201167"/>
                  </a:lnTo>
                  <a:lnTo>
                    <a:pt x="5212079" y="0"/>
                  </a:lnTo>
                  <a:close/>
                </a:path>
              </a:pathLst>
            </a:custGeom>
            <a:solidFill>
              <a:srgbClr val="D7A656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0" name="Google Shape;170;p7"/>
            <p:cNvSpPr/>
            <p:nvPr/>
          </p:nvSpPr>
          <p:spPr>
            <a:xfrm>
              <a:off x="6263640" y="1463039"/>
              <a:ext cx="5212080" cy="201295"/>
            </a:xfrm>
            <a:custGeom>
              <a:rect b="b" l="l" r="r" t="t"/>
              <a:pathLst>
                <a:path extrusionOk="0" h="201294" w="5212080">
                  <a:moveTo>
                    <a:pt x="0" y="0"/>
                  </a:moveTo>
                  <a:lnTo>
                    <a:pt x="5212079" y="0"/>
                  </a:lnTo>
                  <a:lnTo>
                    <a:pt x="5212079" y="201167"/>
                  </a:lnTo>
                  <a:lnTo>
                    <a:pt x="0" y="201167"/>
                  </a:lnTo>
                  <a:lnTo>
                    <a:pt x="0" y="0"/>
                  </a:lnTo>
                  <a:close/>
                </a:path>
              </a:pathLst>
            </a:custGeom>
            <a:noFill/>
            <a:ln cap="flat" cmpd="sng" w="12700">
              <a:solidFill>
                <a:srgbClr val="D7A656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71" name="Google Shape;171;p7"/>
          <p:cNvSpPr txBox="1"/>
          <p:nvPr/>
        </p:nvSpPr>
        <p:spPr>
          <a:xfrm>
            <a:off x="6506971" y="1678940"/>
            <a:ext cx="4406265" cy="299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1F2937"/>
                </a:solidFill>
                <a:latin typeface="Calibri"/>
                <a:ea typeface="Calibri"/>
                <a:cs typeface="Calibri"/>
                <a:sym typeface="Calibri"/>
              </a:rPr>
              <a:t>Why something may not be fully shareable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p7"/>
          <p:cNvSpPr txBox="1"/>
          <p:nvPr/>
        </p:nvSpPr>
        <p:spPr>
          <a:xfrm>
            <a:off x="6506971" y="2762503"/>
            <a:ext cx="3216910" cy="1397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-178435" lvl="0" marL="19113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2937"/>
              </a:buClr>
              <a:buSzPts val="1800"/>
              <a:buFont typeface="Calibri"/>
              <a:buChar char="•"/>
            </a:pPr>
            <a:r>
              <a:rPr lang="en-US" sz="1800">
                <a:solidFill>
                  <a:srgbClr val="1F2937"/>
                </a:solidFill>
                <a:latin typeface="Calibri"/>
                <a:ea typeface="Calibri"/>
                <a:cs typeface="Calibri"/>
                <a:sym typeface="Calibri"/>
              </a:rPr>
              <a:t>Personal or sensitive data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-178435" lvl="0" marL="19113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2937"/>
              </a:buClr>
              <a:buSzPts val="1800"/>
              <a:buFont typeface="Calibri"/>
              <a:buChar char="•"/>
            </a:pPr>
            <a:r>
              <a:rPr lang="en-US" sz="1800">
                <a:solidFill>
                  <a:srgbClr val="1F2937"/>
                </a:solidFill>
                <a:latin typeface="Calibri"/>
                <a:ea typeface="Calibri"/>
                <a:cs typeface="Calibri"/>
                <a:sym typeface="Calibri"/>
              </a:rPr>
              <a:t>Copyrighted training material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-178435" lvl="0" marL="19113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2937"/>
              </a:buClr>
              <a:buSzPts val="1800"/>
              <a:buFont typeface="Calibri"/>
              <a:buChar char="•"/>
            </a:pPr>
            <a:r>
              <a:rPr lang="en-US" sz="1800">
                <a:solidFill>
                  <a:srgbClr val="1F2937"/>
                </a:solidFill>
                <a:latin typeface="Calibri"/>
                <a:ea typeface="Calibri"/>
                <a:cs typeface="Calibri"/>
                <a:sym typeface="Calibri"/>
              </a:rPr>
              <a:t>API keys or credentials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-178435" lvl="0" marL="19113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2937"/>
              </a:buClr>
              <a:buSzPts val="1800"/>
              <a:buFont typeface="Calibri"/>
              <a:buChar char="•"/>
            </a:pPr>
            <a:r>
              <a:rPr lang="en-US" sz="1800">
                <a:solidFill>
                  <a:srgbClr val="1F2937"/>
                </a:solidFill>
                <a:latin typeface="Calibri"/>
                <a:ea typeface="Calibri"/>
                <a:cs typeface="Calibri"/>
                <a:sym typeface="Calibri"/>
              </a:rPr>
              <a:t>Proprietary dependencies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-178435" lvl="0" marL="19113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2937"/>
              </a:buClr>
              <a:buSzPts val="1800"/>
              <a:buFont typeface="Calibri"/>
              <a:buChar char="•"/>
            </a:pPr>
            <a:r>
              <a:rPr lang="en-US" sz="1800">
                <a:solidFill>
                  <a:srgbClr val="1F2937"/>
                </a:solidFill>
                <a:latin typeface="Calibri"/>
                <a:ea typeface="Calibri"/>
                <a:cs typeface="Calibri"/>
                <a:sym typeface="Calibri"/>
              </a:rPr>
              <a:t>Partner or contract restrictions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73" name="Google Shape;173;p7"/>
          <p:cNvGrpSpPr/>
          <p:nvPr/>
        </p:nvGrpSpPr>
        <p:grpSpPr>
          <a:xfrm>
            <a:off x="777240" y="5897883"/>
            <a:ext cx="10607040" cy="502920"/>
            <a:chOff x="777240" y="5897883"/>
            <a:chExt cx="10607040" cy="502920"/>
          </a:xfrm>
        </p:grpSpPr>
        <p:sp>
          <p:nvSpPr>
            <p:cNvPr id="174" name="Google Shape;174;p7"/>
            <p:cNvSpPr/>
            <p:nvPr/>
          </p:nvSpPr>
          <p:spPr>
            <a:xfrm>
              <a:off x="777240" y="5897883"/>
              <a:ext cx="10607040" cy="502920"/>
            </a:xfrm>
            <a:custGeom>
              <a:rect b="b" l="l" r="r" t="t"/>
              <a:pathLst>
                <a:path extrusionOk="0" h="502920" w="10607040">
                  <a:moveTo>
                    <a:pt x="10552176" y="0"/>
                  </a:moveTo>
                  <a:lnTo>
                    <a:pt x="54864" y="0"/>
                  </a:lnTo>
                  <a:lnTo>
                    <a:pt x="33507" y="4311"/>
                  </a:lnTo>
                  <a:lnTo>
                    <a:pt x="16068" y="16068"/>
                  </a:lnTo>
                  <a:lnTo>
                    <a:pt x="4311" y="33507"/>
                  </a:lnTo>
                  <a:lnTo>
                    <a:pt x="0" y="54863"/>
                  </a:lnTo>
                  <a:lnTo>
                    <a:pt x="0" y="448043"/>
                  </a:lnTo>
                  <a:lnTo>
                    <a:pt x="4311" y="469401"/>
                  </a:lnTo>
                  <a:lnTo>
                    <a:pt x="16068" y="486844"/>
                  </a:lnTo>
                  <a:lnTo>
                    <a:pt x="33507" y="498606"/>
                  </a:lnTo>
                  <a:lnTo>
                    <a:pt x="54864" y="502919"/>
                  </a:lnTo>
                  <a:lnTo>
                    <a:pt x="10552176" y="502919"/>
                  </a:lnTo>
                  <a:lnTo>
                    <a:pt x="10573532" y="498606"/>
                  </a:lnTo>
                  <a:lnTo>
                    <a:pt x="10590971" y="486844"/>
                  </a:lnTo>
                  <a:lnTo>
                    <a:pt x="10602728" y="469401"/>
                  </a:lnTo>
                  <a:lnTo>
                    <a:pt x="10607040" y="448043"/>
                  </a:lnTo>
                  <a:lnTo>
                    <a:pt x="10607040" y="54863"/>
                  </a:lnTo>
                  <a:lnTo>
                    <a:pt x="10602728" y="33507"/>
                  </a:lnTo>
                  <a:lnTo>
                    <a:pt x="10590971" y="16068"/>
                  </a:lnTo>
                  <a:lnTo>
                    <a:pt x="10573532" y="4311"/>
                  </a:lnTo>
                  <a:lnTo>
                    <a:pt x="10552176" y="0"/>
                  </a:lnTo>
                  <a:close/>
                </a:path>
              </a:pathLst>
            </a:custGeom>
            <a:solidFill>
              <a:srgbClr val="EDF4F8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5" name="Google Shape;175;p7"/>
            <p:cNvSpPr/>
            <p:nvPr/>
          </p:nvSpPr>
          <p:spPr>
            <a:xfrm>
              <a:off x="777240" y="5897883"/>
              <a:ext cx="10607040" cy="502920"/>
            </a:xfrm>
            <a:custGeom>
              <a:rect b="b" l="l" r="r" t="t"/>
              <a:pathLst>
                <a:path extrusionOk="0" h="502920" w="10607040">
                  <a:moveTo>
                    <a:pt x="0" y="54863"/>
                  </a:moveTo>
                  <a:lnTo>
                    <a:pt x="4311" y="33507"/>
                  </a:lnTo>
                  <a:lnTo>
                    <a:pt x="16068" y="16068"/>
                  </a:lnTo>
                  <a:lnTo>
                    <a:pt x="33507" y="4311"/>
                  </a:lnTo>
                  <a:lnTo>
                    <a:pt x="54864" y="0"/>
                  </a:lnTo>
                  <a:lnTo>
                    <a:pt x="10552176" y="0"/>
                  </a:lnTo>
                  <a:lnTo>
                    <a:pt x="10573532" y="4311"/>
                  </a:lnTo>
                  <a:lnTo>
                    <a:pt x="10590971" y="16068"/>
                  </a:lnTo>
                  <a:lnTo>
                    <a:pt x="10602728" y="33507"/>
                  </a:lnTo>
                  <a:lnTo>
                    <a:pt x="10607040" y="54863"/>
                  </a:lnTo>
                  <a:lnTo>
                    <a:pt x="10607040" y="448043"/>
                  </a:lnTo>
                  <a:lnTo>
                    <a:pt x="10602728" y="469401"/>
                  </a:lnTo>
                  <a:lnTo>
                    <a:pt x="10590971" y="486844"/>
                  </a:lnTo>
                  <a:lnTo>
                    <a:pt x="10573532" y="498606"/>
                  </a:lnTo>
                  <a:lnTo>
                    <a:pt x="10552176" y="502919"/>
                  </a:lnTo>
                  <a:lnTo>
                    <a:pt x="54864" y="502919"/>
                  </a:lnTo>
                  <a:lnTo>
                    <a:pt x="33507" y="498606"/>
                  </a:lnTo>
                  <a:lnTo>
                    <a:pt x="16068" y="486844"/>
                  </a:lnTo>
                  <a:lnTo>
                    <a:pt x="4311" y="469401"/>
                  </a:lnTo>
                  <a:lnTo>
                    <a:pt x="0" y="448043"/>
                  </a:lnTo>
                  <a:lnTo>
                    <a:pt x="0" y="54863"/>
                  </a:lnTo>
                  <a:close/>
                </a:path>
              </a:pathLst>
            </a:custGeom>
            <a:noFill/>
            <a:ln cap="flat" cmpd="sng" w="12700">
              <a:solidFill>
                <a:srgbClr val="D5E2E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76" name="Google Shape;176;p7"/>
          <p:cNvSpPr txBox="1"/>
          <p:nvPr/>
        </p:nvSpPr>
        <p:spPr>
          <a:xfrm>
            <a:off x="1284224" y="5830316"/>
            <a:ext cx="10647045" cy="83946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-3202305" lvl="0" marL="3214370" marR="105981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1800">
                <a:solidFill>
                  <a:srgbClr val="16314D"/>
                </a:solidFill>
                <a:latin typeface="Calibri"/>
                <a:ea typeface="Calibri"/>
                <a:cs typeface="Calibri"/>
                <a:sym typeface="Calibri"/>
              </a:rPr>
              <a:t>Even when full release is impossible, you can often still share metadata, documentation, synthetic examples, or access conditions.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10511155" rtl="0" algn="l">
              <a:lnSpc>
                <a:spcPct val="11611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797979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1" name="Google Shape;181;p8"/>
          <p:cNvGrpSpPr/>
          <p:nvPr/>
        </p:nvGrpSpPr>
        <p:grpSpPr>
          <a:xfrm>
            <a:off x="0" y="0"/>
            <a:ext cx="12192000" cy="548640"/>
            <a:chOff x="0" y="0"/>
            <a:chExt cx="12192000" cy="548640"/>
          </a:xfrm>
        </p:grpSpPr>
        <p:sp>
          <p:nvSpPr>
            <p:cNvPr id="182" name="Google Shape;182;p8"/>
            <p:cNvSpPr/>
            <p:nvPr/>
          </p:nvSpPr>
          <p:spPr>
            <a:xfrm>
              <a:off x="0" y="0"/>
              <a:ext cx="12192000" cy="548640"/>
            </a:xfrm>
            <a:custGeom>
              <a:rect b="b" l="l" r="r" t="t"/>
              <a:pathLst>
                <a:path extrusionOk="0" h="548640" w="12192000">
                  <a:moveTo>
                    <a:pt x="12191695" y="0"/>
                  </a:moveTo>
                  <a:lnTo>
                    <a:pt x="0" y="0"/>
                  </a:lnTo>
                  <a:lnTo>
                    <a:pt x="0" y="548639"/>
                  </a:lnTo>
                  <a:lnTo>
                    <a:pt x="12191695" y="548639"/>
                  </a:lnTo>
                  <a:lnTo>
                    <a:pt x="12191695" y="0"/>
                  </a:lnTo>
                  <a:close/>
                </a:path>
              </a:pathLst>
            </a:custGeom>
            <a:solidFill>
              <a:srgbClr val="16314D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3" name="Google Shape;183;p8"/>
            <p:cNvSpPr/>
            <p:nvPr/>
          </p:nvSpPr>
          <p:spPr>
            <a:xfrm>
              <a:off x="0" y="0"/>
              <a:ext cx="12192000" cy="548640"/>
            </a:xfrm>
            <a:custGeom>
              <a:rect b="b" l="l" r="r" t="t"/>
              <a:pathLst>
                <a:path extrusionOk="0" h="548640" w="12192000">
                  <a:moveTo>
                    <a:pt x="0" y="0"/>
                  </a:moveTo>
                  <a:lnTo>
                    <a:pt x="12191695" y="0"/>
                  </a:lnTo>
                  <a:lnTo>
                    <a:pt x="12191695" y="548639"/>
                  </a:lnTo>
                  <a:lnTo>
                    <a:pt x="0" y="548639"/>
                  </a:lnTo>
                  <a:lnTo>
                    <a:pt x="0" y="0"/>
                  </a:lnTo>
                  <a:close/>
                </a:path>
              </a:pathLst>
            </a:custGeom>
            <a:noFill/>
            <a:ln cap="flat" cmpd="sng" w="12700">
              <a:solidFill>
                <a:srgbClr val="16314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descr="$PPTXTitle" id="184" name="Google Shape;184;p8"/>
          <p:cNvSpPr txBox="1"/>
          <p:nvPr>
            <p:ph type="ctrTitle"/>
          </p:nvPr>
        </p:nvSpPr>
        <p:spPr>
          <a:xfrm>
            <a:off x="627380" y="645667"/>
            <a:ext cx="2177415" cy="39115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16314D"/>
                </a:solidFill>
              </a:rPr>
              <a:t>What is code?</a:t>
            </a:r>
            <a:endParaRPr sz="2400"/>
          </a:p>
        </p:txBody>
      </p:sp>
      <p:grpSp>
        <p:nvGrpSpPr>
          <p:cNvPr id="185" name="Google Shape;185;p8"/>
          <p:cNvGrpSpPr/>
          <p:nvPr/>
        </p:nvGrpSpPr>
        <p:grpSpPr>
          <a:xfrm>
            <a:off x="609446" y="1135331"/>
            <a:ext cx="10972800" cy="914400"/>
            <a:chOff x="609446" y="1135331"/>
            <a:chExt cx="10972800" cy="914400"/>
          </a:xfrm>
        </p:grpSpPr>
        <p:sp>
          <p:nvSpPr>
            <p:cNvPr id="186" name="Google Shape;186;p8"/>
            <p:cNvSpPr/>
            <p:nvPr/>
          </p:nvSpPr>
          <p:spPr>
            <a:xfrm>
              <a:off x="609446" y="1135331"/>
              <a:ext cx="10972800" cy="914400"/>
            </a:xfrm>
            <a:custGeom>
              <a:rect b="b" l="l" r="r" t="t"/>
              <a:pathLst>
                <a:path extrusionOk="0" h="914400" w="10972800">
                  <a:moveTo>
                    <a:pt x="10917936" y="0"/>
                  </a:moveTo>
                  <a:lnTo>
                    <a:pt x="54864" y="0"/>
                  </a:lnTo>
                  <a:lnTo>
                    <a:pt x="33507" y="4311"/>
                  </a:lnTo>
                  <a:lnTo>
                    <a:pt x="16068" y="16068"/>
                  </a:lnTo>
                  <a:lnTo>
                    <a:pt x="4311" y="33507"/>
                  </a:lnTo>
                  <a:lnTo>
                    <a:pt x="0" y="54863"/>
                  </a:lnTo>
                  <a:lnTo>
                    <a:pt x="0" y="859535"/>
                  </a:lnTo>
                  <a:lnTo>
                    <a:pt x="4311" y="880892"/>
                  </a:lnTo>
                  <a:lnTo>
                    <a:pt x="16068" y="898331"/>
                  </a:lnTo>
                  <a:lnTo>
                    <a:pt x="33507" y="910088"/>
                  </a:lnTo>
                  <a:lnTo>
                    <a:pt x="54864" y="914400"/>
                  </a:lnTo>
                  <a:lnTo>
                    <a:pt x="10917936" y="914400"/>
                  </a:lnTo>
                  <a:lnTo>
                    <a:pt x="10939292" y="910088"/>
                  </a:lnTo>
                  <a:lnTo>
                    <a:pt x="10956731" y="898331"/>
                  </a:lnTo>
                  <a:lnTo>
                    <a:pt x="10968488" y="880892"/>
                  </a:lnTo>
                  <a:lnTo>
                    <a:pt x="10972800" y="859535"/>
                  </a:lnTo>
                  <a:lnTo>
                    <a:pt x="10972800" y="54863"/>
                  </a:lnTo>
                  <a:lnTo>
                    <a:pt x="10968488" y="33507"/>
                  </a:lnTo>
                  <a:lnTo>
                    <a:pt x="10956731" y="16068"/>
                  </a:lnTo>
                  <a:lnTo>
                    <a:pt x="10939292" y="4311"/>
                  </a:lnTo>
                  <a:lnTo>
                    <a:pt x="10917936" y="0"/>
                  </a:lnTo>
                  <a:close/>
                </a:path>
              </a:pathLst>
            </a:custGeom>
            <a:solidFill>
              <a:srgbClr val="EDF4F8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7" name="Google Shape;187;p8"/>
            <p:cNvSpPr/>
            <p:nvPr/>
          </p:nvSpPr>
          <p:spPr>
            <a:xfrm>
              <a:off x="609446" y="1135331"/>
              <a:ext cx="10972800" cy="914400"/>
            </a:xfrm>
            <a:custGeom>
              <a:rect b="b" l="l" r="r" t="t"/>
              <a:pathLst>
                <a:path extrusionOk="0" h="914400" w="10972800">
                  <a:moveTo>
                    <a:pt x="0" y="54863"/>
                  </a:moveTo>
                  <a:lnTo>
                    <a:pt x="4311" y="33507"/>
                  </a:lnTo>
                  <a:lnTo>
                    <a:pt x="16068" y="16068"/>
                  </a:lnTo>
                  <a:lnTo>
                    <a:pt x="33507" y="4311"/>
                  </a:lnTo>
                  <a:lnTo>
                    <a:pt x="54864" y="0"/>
                  </a:lnTo>
                  <a:lnTo>
                    <a:pt x="10917936" y="0"/>
                  </a:lnTo>
                  <a:lnTo>
                    <a:pt x="10939292" y="4311"/>
                  </a:lnTo>
                  <a:lnTo>
                    <a:pt x="10956731" y="16068"/>
                  </a:lnTo>
                  <a:lnTo>
                    <a:pt x="10968488" y="33507"/>
                  </a:lnTo>
                  <a:lnTo>
                    <a:pt x="10972800" y="54863"/>
                  </a:lnTo>
                  <a:lnTo>
                    <a:pt x="10972800" y="859535"/>
                  </a:lnTo>
                  <a:lnTo>
                    <a:pt x="10968488" y="880892"/>
                  </a:lnTo>
                  <a:lnTo>
                    <a:pt x="10956731" y="898331"/>
                  </a:lnTo>
                  <a:lnTo>
                    <a:pt x="10939292" y="910088"/>
                  </a:lnTo>
                  <a:lnTo>
                    <a:pt x="10917936" y="914400"/>
                  </a:lnTo>
                  <a:lnTo>
                    <a:pt x="54864" y="914400"/>
                  </a:lnTo>
                  <a:lnTo>
                    <a:pt x="33507" y="910088"/>
                  </a:lnTo>
                  <a:lnTo>
                    <a:pt x="16068" y="898331"/>
                  </a:lnTo>
                  <a:lnTo>
                    <a:pt x="4311" y="880892"/>
                  </a:lnTo>
                  <a:lnTo>
                    <a:pt x="0" y="859535"/>
                  </a:lnTo>
                  <a:lnTo>
                    <a:pt x="0" y="54863"/>
                  </a:lnTo>
                  <a:close/>
                </a:path>
              </a:pathLst>
            </a:custGeom>
            <a:noFill/>
            <a:ln cap="flat" cmpd="sng" w="12700">
              <a:solidFill>
                <a:srgbClr val="D5E2E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88" name="Google Shape;188;p8"/>
          <p:cNvSpPr txBox="1"/>
          <p:nvPr/>
        </p:nvSpPr>
        <p:spPr>
          <a:xfrm>
            <a:off x="901700" y="1359049"/>
            <a:ext cx="10045700" cy="299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latin typeface="Calibri"/>
                <a:ea typeface="Calibri"/>
                <a:cs typeface="Calibri"/>
                <a:sym typeface="Calibri"/>
              </a:rPr>
              <a:t>Code is a set of instructions that tells a computer how to perform a task (e.g. to run and build a model).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Google Shape;189;p8"/>
          <p:cNvSpPr txBox="1"/>
          <p:nvPr/>
        </p:nvSpPr>
        <p:spPr>
          <a:xfrm>
            <a:off x="11783059" y="6447535"/>
            <a:ext cx="86995" cy="162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rgbClr val="797979"/>
                </a:solidFill>
                <a:latin typeface="Calibri"/>
                <a:ea typeface="Calibri"/>
                <a:cs typeface="Calibri"/>
                <a:sym typeface="Calibri"/>
              </a:rPr>
              <a:t>6</a:t>
            </a:r>
            <a:endParaRPr sz="90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0" name="Google Shape;190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266770" y="1748644"/>
            <a:ext cx="5781370" cy="500320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descr="$PPTXTitle" id="195" name="Google Shape;195;p9"/>
          <p:cNvSpPr txBox="1"/>
          <p:nvPr>
            <p:ph type="title"/>
          </p:nvPr>
        </p:nvSpPr>
        <p:spPr>
          <a:xfrm>
            <a:off x="581659" y="176729"/>
            <a:ext cx="9622790" cy="115321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481625">
            <a:spAutoFit/>
          </a:bodyPr>
          <a:lstStyle/>
          <a:p>
            <a:pPr indent="0" lvl="0" marL="58419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16314D"/>
                </a:solidFill>
              </a:rPr>
              <a:t>What is a model?</a:t>
            </a:r>
            <a:endParaRPr sz="2400"/>
          </a:p>
        </p:txBody>
      </p:sp>
      <p:grpSp>
        <p:nvGrpSpPr>
          <p:cNvPr id="196" name="Google Shape;196;p9"/>
          <p:cNvGrpSpPr/>
          <p:nvPr/>
        </p:nvGrpSpPr>
        <p:grpSpPr>
          <a:xfrm>
            <a:off x="731519" y="1508760"/>
            <a:ext cx="10972800" cy="914400"/>
            <a:chOff x="731519" y="1508760"/>
            <a:chExt cx="10972800" cy="914400"/>
          </a:xfrm>
        </p:grpSpPr>
        <p:sp>
          <p:nvSpPr>
            <p:cNvPr id="197" name="Google Shape;197;p9"/>
            <p:cNvSpPr/>
            <p:nvPr/>
          </p:nvSpPr>
          <p:spPr>
            <a:xfrm>
              <a:off x="731519" y="1508760"/>
              <a:ext cx="10972800" cy="914400"/>
            </a:xfrm>
            <a:custGeom>
              <a:rect b="b" l="l" r="r" t="t"/>
              <a:pathLst>
                <a:path extrusionOk="0" h="914400" w="10972800">
                  <a:moveTo>
                    <a:pt x="10917936" y="0"/>
                  </a:moveTo>
                  <a:lnTo>
                    <a:pt x="54864" y="0"/>
                  </a:lnTo>
                  <a:lnTo>
                    <a:pt x="33507" y="4311"/>
                  </a:lnTo>
                  <a:lnTo>
                    <a:pt x="16068" y="16068"/>
                  </a:lnTo>
                  <a:lnTo>
                    <a:pt x="4311" y="33507"/>
                  </a:lnTo>
                  <a:lnTo>
                    <a:pt x="0" y="54863"/>
                  </a:lnTo>
                  <a:lnTo>
                    <a:pt x="0" y="859535"/>
                  </a:lnTo>
                  <a:lnTo>
                    <a:pt x="4311" y="880892"/>
                  </a:lnTo>
                  <a:lnTo>
                    <a:pt x="16068" y="898331"/>
                  </a:lnTo>
                  <a:lnTo>
                    <a:pt x="33507" y="910088"/>
                  </a:lnTo>
                  <a:lnTo>
                    <a:pt x="54864" y="914400"/>
                  </a:lnTo>
                  <a:lnTo>
                    <a:pt x="10917936" y="914400"/>
                  </a:lnTo>
                  <a:lnTo>
                    <a:pt x="10939292" y="910088"/>
                  </a:lnTo>
                  <a:lnTo>
                    <a:pt x="10956731" y="898331"/>
                  </a:lnTo>
                  <a:lnTo>
                    <a:pt x="10968488" y="880892"/>
                  </a:lnTo>
                  <a:lnTo>
                    <a:pt x="10972800" y="859535"/>
                  </a:lnTo>
                  <a:lnTo>
                    <a:pt x="10972800" y="54863"/>
                  </a:lnTo>
                  <a:lnTo>
                    <a:pt x="10968488" y="33507"/>
                  </a:lnTo>
                  <a:lnTo>
                    <a:pt x="10956731" y="16068"/>
                  </a:lnTo>
                  <a:lnTo>
                    <a:pt x="10939292" y="4311"/>
                  </a:lnTo>
                  <a:lnTo>
                    <a:pt x="10917936" y="0"/>
                  </a:lnTo>
                  <a:close/>
                </a:path>
              </a:pathLst>
            </a:custGeom>
            <a:solidFill>
              <a:srgbClr val="EDF4F8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8" name="Google Shape;198;p9"/>
            <p:cNvSpPr/>
            <p:nvPr/>
          </p:nvSpPr>
          <p:spPr>
            <a:xfrm>
              <a:off x="731519" y="1508760"/>
              <a:ext cx="10972800" cy="914400"/>
            </a:xfrm>
            <a:custGeom>
              <a:rect b="b" l="l" r="r" t="t"/>
              <a:pathLst>
                <a:path extrusionOk="0" h="914400" w="10972800">
                  <a:moveTo>
                    <a:pt x="0" y="54863"/>
                  </a:moveTo>
                  <a:lnTo>
                    <a:pt x="4311" y="33507"/>
                  </a:lnTo>
                  <a:lnTo>
                    <a:pt x="16068" y="16068"/>
                  </a:lnTo>
                  <a:lnTo>
                    <a:pt x="33507" y="4311"/>
                  </a:lnTo>
                  <a:lnTo>
                    <a:pt x="54864" y="0"/>
                  </a:lnTo>
                  <a:lnTo>
                    <a:pt x="10917936" y="0"/>
                  </a:lnTo>
                  <a:lnTo>
                    <a:pt x="10939292" y="4311"/>
                  </a:lnTo>
                  <a:lnTo>
                    <a:pt x="10956731" y="16068"/>
                  </a:lnTo>
                  <a:lnTo>
                    <a:pt x="10968488" y="33507"/>
                  </a:lnTo>
                  <a:lnTo>
                    <a:pt x="10972800" y="54863"/>
                  </a:lnTo>
                  <a:lnTo>
                    <a:pt x="10972800" y="859535"/>
                  </a:lnTo>
                  <a:lnTo>
                    <a:pt x="10968488" y="880892"/>
                  </a:lnTo>
                  <a:lnTo>
                    <a:pt x="10956731" y="898331"/>
                  </a:lnTo>
                  <a:lnTo>
                    <a:pt x="10939292" y="910088"/>
                  </a:lnTo>
                  <a:lnTo>
                    <a:pt x="10917936" y="914400"/>
                  </a:lnTo>
                  <a:lnTo>
                    <a:pt x="54864" y="914400"/>
                  </a:lnTo>
                  <a:lnTo>
                    <a:pt x="33507" y="910088"/>
                  </a:lnTo>
                  <a:lnTo>
                    <a:pt x="16068" y="898331"/>
                  </a:lnTo>
                  <a:lnTo>
                    <a:pt x="4311" y="880892"/>
                  </a:lnTo>
                  <a:lnTo>
                    <a:pt x="0" y="859535"/>
                  </a:lnTo>
                  <a:lnTo>
                    <a:pt x="0" y="54863"/>
                  </a:lnTo>
                  <a:close/>
                </a:path>
              </a:pathLst>
            </a:custGeom>
            <a:noFill/>
            <a:ln cap="flat" cmpd="sng" w="12700">
              <a:solidFill>
                <a:srgbClr val="D5E2E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99" name="Google Shape;199;p9"/>
          <p:cNvSpPr txBox="1"/>
          <p:nvPr/>
        </p:nvSpPr>
        <p:spPr>
          <a:xfrm>
            <a:off x="993139" y="1637791"/>
            <a:ext cx="9879965" cy="574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marR="508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1F2937"/>
                </a:solidFill>
                <a:latin typeface="Calibri"/>
                <a:ea typeface="Calibri"/>
                <a:cs typeface="Calibri"/>
                <a:sym typeface="Calibri"/>
              </a:rPr>
              <a:t>A model is a simplified representation of part of the world, built so we can describe it, explain it, predict outcomes, or simulate processes.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00" name="Google Shape;200;p9"/>
          <p:cNvGrpSpPr/>
          <p:nvPr/>
        </p:nvGrpSpPr>
        <p:grpSpPr>
          <a:xfrm>
            <a:off x="731518" y="2743200"/>
            <a:ext cx="4302126" cy="2240283"/>
            <a:chOff x="731518" y="2743200"/>
            <a:chExt cx="4302126" cy="2240283"/>
          </a:xfrm>
        </p:grpSpPr>
        <p:sp>
          <p:nvSpPr>
            <p:cNvPr id="201" name="Google Shape;201;p9"/>
            <p:cNvSpPr/>
            <p:nvPr/>
          </p:nvSpPr>
          <p:spPr>
            <a:xfrm>
              <a:off x="731518" y="2743203"/>
              <a:ext cx="4302125" cy="2240280"/>
            </a:xfrm>
            <a:custGeom>
              <a:rect b="b" l="l" r="r" t="t"/>
              <a:pathLst>
                <a:path extrusionOk="0" h="2240279" w="4302125">
                  <a:moveTo>
                    <a:pt x="4228782" y="0"/>
                  </a:moveTo>
                  <a:lnTo>
                    <a:pt x="73139" y="0"/>
                  </a:lnTo>
                  <a:lnTo>
                    <a:pt x="44673" y="5746"/>
                  </a:lnTo>
                  <a:lnTo>
                    <a:pt x="21424" y="21420"/>
                  </a:lnTo>
                  <a:lnTo>
                    <a:pt x="5748" y="44668"/>
                  </a:lnTo>
                  <a:lnTo>
                    <a:pt x="0" y="73139"/>
                  </a:lnTo>
                  <a:lnTo>
                    <a:pt x="0" y="2167128"/>
                  </a:lnTo>
                  <a:lnTo>
                    <a:pt x="5748" y="2195601"/>
                  </a:lnTo>
                  <a:lnTo>
                    <a:pt x="21424" y="2218853"/>
                  </a:lnTo>
                  <a:lnTo>
                    <a:pt x="44673" y="2234531"/>
                  </a:lnTo>
                  <a:lnTo>
                    <a:pt x="73139" y="2240280"/>
                  </a:lnTo>
                  <a:lnTo>
                    <a:pt x="4228782" y="2240280"/>
                  </a:lnTo>
                  <a:lnTo>
                    <a:pt x="4257253" y="2234531"/>
                  </a:lnTo>
                  <a:lnTo>
                    <a:pt x="4280501" y="2218853"/>
                  </a:lnTo>
                  <a:lnTo>
                    <a:pt x="4296174" y="2195601"/>
                  </a:lnTo>
                  <a:lnTo>
                    <a:pt x="4301921" y="2167128"/>
                  </a:lnTo>
                  <a:lnTo>
                    <a:pt x="4301921" y="73139"/>
                  </a:lnTo>
                  <a:lnTo>
                    <a:pt x="4296174" y="44668"/>
                  </a:lnTo>
                  <a:lnTo>
                    <a:pt x="4280501" y="21420"/>
                  </a:lnTo>
                  <a:lnTo>
                    <a:pt x="4257253" y="5746"/>
                  </a:lnTo>
                  <a:lnTo>
                    <a:pt x="4228782" y="0"/>
                  </a:lnTo>
                  <a:close/>
                </a:path>
              </a:pathLst>
            </a:custGeom>
            <a:solidFill>
              <a:srgbClr val="F9FAFB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2" name="Google Shape;202;p9"/>
            <p:cNvSpPr/>
            <p:nvPr/>
          </p:nvSpPr>
          <p:spPr>
            <a:xfrm>
              <a:off x="731518" y="2743203"/>
              <a:ext cx="4302125" cy="2240280"/>
            </a:xfrm>
            <a:custGeom>
              <a:rect b="b" l="l" r="r" t="t"/>
              <a:pathLst>
                <a:path extrusionOk="0" h="2240279" w="4302125">
                  <a:moveTo>
                    <a:pt x="0" y="73139"/>
                  </a:moveTo>
                  <a:lnTo>
                    <a:pt x="5748" y="44668"/>
                  </a:lnTo>
                  <a:lnTo>
                    <a:pt x="21424" y="21420"/>
                  </a:lnTo>
                  <a:lnTo>
                    <a:pt x="44673" y="5746"/>
                  </a:lnTo>
                  <a:lnTo>
                    <a:pt x="73139" y="0"/>
                  </a:lnTo>
                  <a:lnTo>
                    <a:pt x="4228782" y="0"/>
                  </a:lnTo>
                  <a:lnTo>
                    <a:pt x="4257253" y="5746"/>
                  </a:lnTo>
                  <a:lnTo>
                    <a:pt x="4280501" y="21420"/>
                  </a:lnTo>
                  <a:lnTo>
                    <a:pt x="4296174" y="44668"/>
                  </a:lnTo>
                  <a:lnTo>
                    <a:pt x="4301921" y="73139"/>
                  </a:lnTo>
                  <a:lnTo>
                    <a:pt x="4301921" y="2167128"/>
                  </a:lnTo>
                  <a:lnTo>
                    <a:pt x="4296174" y="2195601"/>
                  </a:lnTo>
                  <a:lnTo>
                    <a:pt x="4280501" y="2218853"/>
                  </a:lnTo>
                  <a:lnTo>
                    <a:pt x="4257253" y="2234531"/>
                  </a:lnTo>
                  <a:lnTo>
                    <a:pt x="4228782" y="2240280"/>
                  </a:lnTo>
                  <a:lnTo>
                    <a:pt x="73139" y="2240280"/>
                  </a:lnTo>
                  <a:lnTo>
                    <a:pt x="44673" y="2234531"/>
                  </a:lnTo>
                  <a:lnTo>
                    <a:pt x="21424" y="2218853"/>
                  </a:lnTo>
                  <a:lnTo>
                    <a:pt x="5748" y="2195601"/>
                  </a:lnTo>
                  <a:lnTo>
                    <a:pt x="0" y="2167128"/>
                  </a:lnTo>
                  <a:lnTo>
                    <a:pt x="0" y="73139"/>
                  </a:lnTo>
                  <a:close/>
                </a:path>
              </a:pathLst>
            </a:custGeom>
            <a:noFill/>
            <a:ln cap="flat" cmpd="sng" w="12700">
              <a:solidFill>
                <a:srgbClr val="D9E1E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3" name="Google Shape;203;p9"/>
            <p:cNvSpPr/>
            <p:nvPr/>
          </p:nvSpPr>
          <p:spPr>
            <a:xfrm>
              <a:off x="731519" y="2743200"/>
              <a:ext cx="4302125" cy="256540"/>
            </a:xfrm>
            <a:custGeom>
              <a:rect b="b" l="l" r="r" t="t"/>
              <a:pathLst>
                <a:path extrusionOk="0" h="256539" w="4302125">
                  <a:moveTo>
                    <a:pt x="4301921" y="0"/>
                  </a:moveTo>
                  <a:lnTo>
                    <a:pt x="0" y="0"/>
                  </a:lnTo>
                  <a:lnTo>
                    <a:pt x="0" y="256032"/>
                  </a:lnTo>
                  <a:lnTo>
                    <a:pt x="4301921" y="256032"/>
                  </a:lnTo>
                  <a:lnTo>
                    <a:pt x="4301921" y="0"/>
                  </a:lnTo>
                  <a:close/>
                </a:path>
              </a:pathLst>
            </a:custGeom>
            <a:solidFill>
              <a:srgbClr val="2D6E94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4" name="Google Shape;204;p9"/>
            <p:cNvSpPr/>
            <p:nvPr/>
          </p:nvSpPr>
          <p:spPr>
            <a:xfrm>
              <a:off x="731519" y="2743200"/>
              <a:ext cx="4302125" cy="256540"/>
            </a:xfrm>
            <a:custGeom>
              <a:rect b="b" l="l" r="r" t="t"/>
              <a:pathLst>
                <a:path extrusionOk="0" h="256539" w="4302125">
                  <a:moveTo>
                    <a:pt x="0" y="0"/>
                  </a:moveTo>
                  <a:lnTo>
                    <a:pt x="4301921" y="0"/>
                  </a:lnTo>
                  <a:lnTo>
                    <a:pt x="4301921" y="256032"/>
                  </a:lnTo>
                  <a:lnTo>
                    <a:pt x="0" y="256032"/>
                  </a:lnTo>
                  <a:lnTo>
                    <a:pt x="0" y="0"/>
                  </a:lnTo>
                  <a:close/>
                </a:path>
              </a:pathLst>
            </a:custGeom>
            <a:noFill/>
            <a:ln cap="flat" cmpd="sng" w="12700">
              <a:solidFill>
                <a:srgbClr val="2D6E9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05" name="Google Shape;205;p9"/>
          <p:cNvSpPr txBox="1"/>
          <p:nvPr/>
        </p:nvSpPr>
        <p:spPr>
          <a:xfrm>
            <a:off x="974852" y="2959100"/>
            <a:ext cx="3129915" cy="195516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1F2937"/>
                </a:solidFill>
                <a:latin typeface="Calibri"/>
                <a:ea typeface="Calibri"/>
                <a:cs typeface="Calibri"/>
                <a:sym typeface="Calibri"/>
              </a:rPr>
              <a:t>Examples across research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-178435" lvl="0" marL="191135" rtl="0" algn="l">
              <a:lnSpc>
                <a:spcPct val="100000"/>
              </a:lnSpc>
              <a:spcBef>
                <a:spcPts val="70"/>
              </a:spcBef>
              <a:spcAft>
                <a:spcPts val="0"/>
              </a:spcAft>
              <a:buClr>
                <a:srgbClr val="1F2937"/>
              </a:buClr>
              <a:buSzPts val="1800"/>
              <a:buFont typeface="Calibri"/>
              <a:buChar char="•"/>
            </a:pPr>
            <a:r>
              <a:rPr lang="en-US" sz="1800">
                <a:solidFill>
                  <a:srgbClr val="1F2937"/>
                </a:solidFill>
                <a:latin typeface="Calibri"/>
                <a:ea typeface="Calibri"/>
                <a:cs typeface="Calibri"/>
                <a:sym typeface="Calibri"/>
              </a:rPr>
              <a:t>Statistical models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-178435" lvl="0" marL="190500" marR="27559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2937"/>
              </a:buClr>
              <a:buSzPts val="1800"/>
              <a:buFont typeface="Calibri"/>
              <a:buChar char="•"/>
            </a:pPr>
            <a:r>
              <a:rPr lang="en-US" sz="1800">
                <a:solidFill>
                  <a:srgbClr val="1F2937"/>
                </a:solidFill>
                <a:latin typeface="Calibri"/>
                <a:ea typeface="Calibri"/>
                <a:cs typeface="Calibri"/>
                <a:sym typeface="Calibri"/>
              </a:rPr>
              <a:t>Climate or epidemiological models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-178435" lvl="0" marL="190500" marR="508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2937"/>
              </a:buClr>
              <a:buSzPts val="1800"/>
              <a:buFont typeface="Calibri"/>
              <a:buChar char="•"/>
            </a:pPr>
            <a:r>
              <a:rPr lang="en-US" sz="1800">
                <a:solidFill>
                  <a:srgbClr val="1F2937"/>
                </a:solidFill>
                <a:latin typeface="Calibri"/>
                <a:ea typeface="Calibri"/>
                <a:cs typeface="Calibri"/>
                <a:sym typeface="Calibri"/>
              </a:rPr>
              <a:t>Conceptual models in theory-building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-178435" lvl="0" marL="19113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2937"/>
              </a:buClr>
              <a:buSzPts val="1800"/>
              <a:buFont typeface="Calibri"/>
              <a:buChar char="•"/>
            </a:pPr>
            <a:r>
              <a:rPr lang="en-US" sz="1800">
                <a:solidFill>
                  <a:srgbClr val="1F2937"/>
                </a:solidFill>
                <a:latin typeface="Calibri"/>
                <a:ea typeface="Calibri"/>
                <a:cs typeface="Calibri"/>
                <a:sym typeface="Calibri"/>
              </a:rPr>
              <a:t>Machine learning models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06" name="Google Shape;206;p9"/>
          <p:cNvGrpSpPr/>
          <p:nvPr/>
        </p:nvGrpSpPr>
        <p:grpSpPr>
          <a:xfrm>
            <a:off x="660151" y="5441610"/>
            <a:ext cx="2261445" cy="604520"/>
            <a:chOff x="660151" y="5441610"/>
            <a:chExt cx="2261445" cy="604520"/>
          </a:xfrm>
        </p:grpSpPr>
        <p:sp>
          <p:nvSpPr>
            <p:cNvPr id="207" name="Google Shape;207;p9"/>
            <p:cNvSpPr/>
            <p:nvPr/>
          </p:nvSpPr>
          <p:spPr>
            <a:xfrm>
              <a:off x="660151" y="5441610"/>
              <a:ext cx="1073150" cy="604520"/>
            </a:xfrm>
            <a:custGeom>
              <a:rect b="b" l="l" r="r" t="t"/>
              <a:pathLst>
                <a:path extrusionOk="0" h="604520" w="1073150">
                  <a:moveTo>
                    <a:pt x="770470" y="0"/>
                  </a:moveTo>
                  <a:lnTo>
                    <a:pt x="0" y="0"/>
                  </a:lnTo>
                  <a:lnTo>
                    <a:pt x="302260" y="302260"/>
                  </a:lnTo>
                  <a:lnTo>
                    <a:pt x="0" y="604520"/>
                  </a:lnTo>
                  <a:lnTo>
                    <a:pt x="770470" y="604520"/>
                  </a:lnTo>
                  <a:lnTo>
                    <a:pt x="1072730" y="302260"/>
                  </a:lnTo>
                  <a:lnTo>
                    <a:pt x="770470" y="0"/>
                  </a:lnTo>
                  <a:close/>
                </a:path>
              </a:pathLst>
            </a:custGeom>
            <a:solidFill>
              <a:srgbClr val="2D6E94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8" name="Google Shape;208;p9"/>
            <p:cNvSpPr/>
            <p:nvPr/>
          </p:nvSpPr>
          <p:spPr>
            <a:xfrm>
              <a:off x="660151" y="5441610"/>
              <a:ext cx="1073150" cy="604520"/>
            </a:xfrm>
            <a:custGeom>
              <a:rect b="b" l="l" r="r" t="t"/>
              <a:pathLst>
                <a:path extrusionOk="0" h="604520" w="1073150">
                  <a:moveTo>
                    <a:pt x="0" y="0"/>
                  </a:moveTo>
                  <a:lnTo>
                    <a:pt x="770470" y="0"/>
                  </a:lnTo>
                  <a:lnTo>
                    <a:pt x="1072730" y="302260"/>
                  </a:lnTo>
                  <a:lnTo>
                    <a:pt x="770470" y="604520"/>
                  </a:lnTo>
                  <a:lnTo>
                    <a:pt x="0" y="604520"/>
                  </a:lnTo>
                  <a:lnTo>
                    <a:pt x="302260" y="302260"/>
                  </a:lnTo>
                  <a:lnTo>
                    <a:pt x="0" y="0"/>
                  </a:lnTo>
                  <a:close/>
                </a:path>
              </a:pathLst>
            </a:custGeom>
            <a:noFill/>
            <a:ln cap="flat" cmpd="sng" w="12700">
              <a:solidFill>
                <a:srgbClr val="2D6E9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9" name="Google Shape;209;p9"/>
            <p:cNvSpPr/>
            <p:nvPr/>
          </p:nvSpPr>
          <p:spPr>
            <a:xfrm>
              <a:off x="1552536" y="5441610"/>
              <a:ext cx="1369060" cy="604520"/>
            </a:xfrm>
            <a:custGeom>
              <a:rect b="b" l="l" r="r" t="t"/>
              <a:pathLst>
                <a:path extrusionOk="0" h="604520" w="1369060">
                  <a:moveTo>
                    <a:pt x="1066800" y="0"/>
                  </a:moveTo>
                  <a:lnTo>
                    <a:pt x="0" y="0"/>
                  </a:lnTo>
                  <a:lnTo>
                    <a:pt x="302260" y="302260"/>
                  </a:lnTo>
                  <a:lnTo>
                    <a:pt x="0" y="604520"/>
                  </a:lnTo>
                  <a:lnTo>
                    <a:pt x="1066800" y="604520"/>
                  </a:lnTo>
                  <a:lnTo>
                    <a:pt x="1369060" y="302260"/>
                  </a:lnTo>
                  <a:lnTo>
                    <a:pt x="1066800" y="0"/>
                  </a:lnTo>
                  <a:close/>
                </a:path>
              </a:pathLst>
            </a:custGeom>
            <a:solidFill>
              <a:srgbClr val="2C8B89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0" name="Google Shape;210;p9"/>
            <p:cNvSpPr/>
            <p:nvPr/>
          </p:nvSpPr>
          <p:spPr>
            <a:xfrm>
              <a:off x="1552536" y="5441610"/>
              <a:ext cx="1369060" cy="604520"/>
            </a:xfrm>
            <a:custGeom>
              <a:rect b="b" l="l" r="r" t="t"/>
              <a:pathLst>
                <a:path extrusionOk="0" h="604520" w="1369060">
                  <a:moveTo>
                    <a:pt x="0" y="0"/>
                  </a:moveTo>
                  <a:lnTo>
                    <a:pt x="1066800" y="0"/>
                  </a:lnTo>
                  <a:lnTo>
                    <a:pt x="1369060" y="302260"/>
                  </a:lnTo>
                  <a:lnTo>
                    <a:pt x="1066800" y="604520"/>
                  </a:lnTo>
                  <a:lnTo>
                    <a:pt x="0" y="604520"/>
                  </a:lnTo>
                  <a:lnTo>
                    <a:pt x="302260" y="302260"/>
                  </a:lnTo>
                  <a:lnTo>
                    <a:pt x="0" y="0"/>
                  </a:lnTo>
                  <a:close/>
                </a:path>
              </a:pathLst>
            </a:custGeom>
            <a:noFill/>
            <a:ln cap="flat" cmpd="sng" w="12700">
              <a:solidFill>
                <a:srgbClr val="2C8B8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11" name="Google Shape;211;p9"/>
          <p:cNvSpPr txBox="1"/>
          <p:nvPr/>
        </p:nvSpPr>
        <p:spPr>
          <a:xfrm>
            <a:off x="1086256" y="5624998"/>
            <a:ext cx="451484" cy="2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input</a:t>
            </a:r>
            <a:endParaRPr sz="15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2" name="Google Shape;212;p9"/>
          <p:cNvSpPr txBox="1"/>
          <p:nvPr/>
        </p:nvSpPr>
        <p:spPr>
          <a:xfrm>
            <a:off x="2097239" y="5624998"/>
            <a:ext cx="550545" cy="2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model</a:t>
            </a:r>
            <a:endParaRPr sz="1500"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13" name="Google Shape;213;p9"/>
          <p:cNvGrpSpPr/>
          <p:nvPr/>
        </p:nvGrpSpPr>
        <p:grpSpPr>
          <a:xfrm>
            <a:off x="2825922" y="5445843"/>
            <a:ext cx="1487170" cy="604520"/>
            <a:chOff x="2825922" y="5445843"/>
            <a:chExt cx="1487170" cy="604520"/>
          </a:xfrm>
        </p:grpSpPr>
        <p:sp>
          <p:nvSpPr>
            <p:cNvPr id="214" name="Google Shape;214;p9"/>
            <p:cNvSpPr/>
            <p:nvPr/>
          </p:nvSpPr>
          <p:spPr>
            <a:xfrm>
              <a:off x="2825922" y="5445843"/>
              <a:ext cx="1487170" cy="604520"/>
            </a:xfrm>
            <a:custGeom>
              <a:rect b="b" l="l" r="r" t="t"/>
              <a:pathLst>
                <a:path extrusionOk="0" h="604520" w="1487170">
                  <a:moveTo>
                    <a:pt x="1184490" y="0"/>
                  </a:moveTo>
                  <a:lnTo>
                    <a:pt x="0" y="0"/>
                  </a:lnTo>
                  <a:lnTo>
                    <a:pt x="302260" y="302260"/>
                  </a:lnTo>
                  <a:lnTo>
                    <a:pt x="0" y="604520"/>
                  </a:lnTo>
                  <a:lnTo>
                    <a:pt x="1184490" y="604520"/>
                  </a:lnTo>
                  <a:lnTo>
                    <a:pt x="1486750" y="302260"/>
                  </a:lnTo>
                  <a:lnTo>
                    <a:pt x="1184490" y="0"/>
                  </a:lnTo>
                  <a:close/>
                </a:path>
              </a:pathLst>
            </a:custGeom>
            <a:solidFill>
              <a:srgbClr val="6C9A5B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5" name="Google Shape;215;p9"/>
            <p:cNvSpPr/>
            <p:nvPr/>
          </p:nvSpPr>
          <p:spPr>
            <a:xfrm>
              <a:off x="2825922" y="5445843"/>
              <a:ext cx="1487170" cy="604520"/>
            </a:xfrm>
            <a:custGeom>
              <a:rect b="b" l="l" r="r" t="t"/>
              <a:pathLst>
                <a:path extrusionOk="0" h="604520" w="1487170">
                  <a:moveTo>
                    <a:pt x="0" y="0"/>
                  </a:moveTo>
                  <a:lnTo>
                    <a:pt x="1184490" y="0"/>
                  </a:lnTo>
                  <a:lnTo>
                    <a:pt x="1486750" y="302260"/>
                  </a:lnTo>
                  <a:lnTo>
                    <a:pt x="1184490" y="604520"/>
                  </a:lnTo>
                  <a:lnTo>
                    <a:pt x="0" y="604520"/>
                  </a:lnTo>
                  <a:lnTo>
                    <a:pt x="302260" y="302260"/>
                  </a:lnTo>
                  <a:lnTo>
                    <a:pt x="0" y="0"/>
                  </a:lnTo>
                  <a:close/>
                </a:path>
              </a:pathLst>
            </a:custGeom>
            <a:noFill/>
            <a:ln cap="flat" cmpd="sng" w="12700">
              <a:solidFill>
                <a:srgbClr val="6C9A5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16" name="Google Shape;216;p9"/>
          <p:cNvSpPr txBox="1"/>
          <p:nvPr/>
        </p:nvSpPr>
        <p:spPr>
          <a:xfrm>
            <a:off x="3305760" y="5595366"/>
            <a:ext cx="573405" cy="2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output</a:t>
            </a:r>
            <a:endParaRPr sz="15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7" name="Google Shape;217;p9"/>
          <p:cNvSpPr txBox="1"/>
          <p:nvPr/>
        </p:nvSpPr>
        <p:spPr>
          <a:xfrm>
            <a:off x="11783059" y="6447535"/>
            <a:ext cx="86995" cy="162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rgbClr val="797979"/>
                </a:solidFill>
                <a:latin typeface="Calibri"/>
                <a:ea typeface="Calibri"/>
                <a:cs typeface="Calibri"/>
                <a:sym typeface="Calibri"/>
              </a:rPr>
              <a:t>6</a:t>
            </a:r>
            <a:endParaRPr sz="90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18" name="Google Shape;218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703148" y="2049551"/>
            <a:ext cx="5022342" cy="463605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2026-05-26T08:18:13Z</dcterms:created>
  <dc:creator>OpenAI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2026-05-06T00:00:00Z</vt:filetime>
  </property>
  <property fmtid="{D5CDD505-2E9C-101B-9397-08002B2CF9AE}" pid="3" name="Creator">
    <vt:lpwstr>Acrobat PDFMaker 26 for PowerPoint</vt:lpwstr>
  </property>
  <property fmtid="{D5CDD505-2E9C-101B-9397-08002B2CF9AE}" pid="4" name="LastSaved">
    <vt:filetime>2026-05-26T00:00:00Z</vt:filetime>
  </property>
  <property fmtid="{D5CDD505-2E9C-101B-9397-08002B2CF9AE}" pid="5" name="Producer">
    <vt:lpwstr>Adobe PDF Library 26.1.25</vt:lpwstr>
  </property>
</Properties>
</file>