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y="6858000" cx="12188950"/>
  <p:notesSz cx="6858000" cy="9144000"/>
  <p:embeddedFontLst>
    <p:embeddedFont>
      <p:font typeface="Roboto"/>
      <p:regular r:id="rId48"/>
      <p:bold r:id="rId49"/>
      <p:italic r:id="rId50"/>
      <p:boldItalic r:id="rId51"/>
    </p:embeddedFont>
    <p:embeddedFont>
      <p:font typeface="Lato"/>
      <p:regular r:id="rId52"/>
      <p:bold r:id="rId53"/>
      <p:italic r:id="rId54"/>
      <p:boldItalic r:id="rId55"/>
    </p:embeddedFont>
    <p:embeddedFont>
      <p:font typeface="Lato Light"/>
      <p:regular r:id="rId56"/>
      <p:bold r:id="rId57"/>
      <p:italic r:id="rId58"/>
      <p:boldItalic r:id="rId59"/>
    </p:embeddedFont>
    <p:embeddedFont>
      <p:font typeface="Lato Hairline"/>
      <p:regular r:id="rId60"/>
      <p:bold r:id="rId61"/>
      <p:italic r:id="rId62"/>
      <p:boldItalic r:id="rId63"/>
    </p:embeddedFont>
    <p:embeddedFont>
      <p:font typeface="Lora"/>
      <p:regular r:id="rId64"/>
      <p:bold r:id="rId65"/>
      <p:italic r:id="rId66"/>
      <p:boldItalic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3839">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39"/>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Roboto-regular.fntdata"/><Relationship Id="rId47" Type="http://schemas.openxmlformats.org/officeDocument/2006/relationships/slide" Target="slides/slide41.xml"/><Relationship Id="rId49" Type="http://schemas.openxmlformats.org/officeDocument/2006/relationships/font" Target="fonts/Roboto-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LatoHairline-italic.fntdata"/><Relationship Id="rId61" Type="http://schemas.openxmlformats.org/officeDocument/2006/relationships/font" Target="fonts/LatoHairline-bold.fntdata"/><Relationship Id="rId20" Type="http://schemas.openxmlformats.org/officeDocument/2006/relationships/slide" Target="slides/slide14.xml"/><Relationship Id="rId64" Type="http://schemas.openxmlformats.org/officeDocument/2006/relationships/font" Target="fonts/Lora-regular.fntdata"/><Relationship Id="rId63" Type="http://schemas.openxmlformats.org/officeDocument/2006/relationships/font" Target="fonts/LatoHairline-boldItalic.fntdata"/><Relationship Id="rId22" Type="http://schemas.openxmlformats.org/officeDocument/2006/relationships/slide" Target="slides/slide16.xml"/><Relationship Id="rId66" Type="http://schemas.openxmlformats.org/officeDocument/2006/relationships/font" Target="fonts/Lora-italic.fntdata"/><Relationship Id="rId21" Type="http://schemas.openxmlformats.org/officeDocument/2006/relationships/slide" Target="slides/slide15.xml"/><Relationship Id="rId65" Type="http://schemas.openxmlformats.org/officeDocument/2006/relationships/font" Target="fonts/Lora-bold.fntdata"/><Relationship Id="rId24" Type="http://schemas.openxmlformats.org/officeDocument/2006/relationships/slide" Target="slides/slide18.xml"/><Relationship Id="rId23" Type="http://schemas.openxmlformats.org/officeDocument/2006/relationships/slide" Target="slides/slide17.xml"/><Relationship Id="rId67" Type="http://schemas.openxmlformats.org/officeDocument/2006/relationships/font" Target="fonts/Lora-boldItalic.fntdata"/><Relationship Id="rId60" Type="http://schemas.openxmlformats.org/officeDocument/2006/relationships/font" Target="fonts/LatoHairline-regular.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Lato-bold.fntdata"/><Relationship Id="rId52" Type="http://schemas.openxmlformats.org/officeDocument/2006/relationships/font" Target="fonts/Lato-regular.fntdata"/><Relationship Id="rId11" Type="http://schemas.openxmlformats.org/officeDocument/2006/relationships/slide" Target="slides/slide5.xml"/><Relationship Id="rId55" Type="http://schemas.openxmlformats.org/officeDocument/2006/relationships/font" Target="fonts/Lato-boldItalic.fntdata"/><Relationship Id="rId10" Type="http://schemas.openxmlformats.org/officeDocument/2006/relationships/slide" Target="slides/slide4.xml"/><Relationship Id="rId54" Type="http://schemas.openxmlformats.org/officeDocument/2006/relationships/font" Target="fonts/Lato-italic.fntdata"/><Relationship Id="rId13" Type="http://schemas.openxmlformats.org/officeDocument/2006/relationships/slide" Target="slides/slide7.xml"/><Relationship Id="rId57" Type="http://schemas.openxmlformats.org/officeDocument/2006/relationships/font" Target="fonts/LatoLight-bold.fntdata"/><Relationship Id="rId12" Type="http://schemas.openxmlformats.org/officeDocument/2006/relationships/slide" Target="slides/slide6.xml"/><Relationship Id="rId56" Type="http://schemas.openxmlformats.org/officeDocument/2006/relationships/font" Target="fonts/LatoLight-regular.fntdata"/><Relationship Id="rId15" Type="http://schemas.openxmlformats.org/officeDocument/2006/relationships/slide" Target="slides/slide9.xml"/><Relationship Id="rId59" Type="http://schemas.openxmlformats.org/officeDocument/2006/relationships/font" Target="fonts/LatoLight-boldItalic.fntdata"/><Relationship Id="rId14" Type="http://schemas.openxmlformats.org/officeDocument/2006/relationships/slide" Target="slides/slide8.xml"/><Relationship Id="rId58" Type="http://schemas.openxmlformats.org/officeDocument/2006/relationships/font" Target="fonts/LatoLight-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2063"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ineke.luijten@scilifelab.se" TargetMode="External"/><Relationship Id="rId3" Type="http://schemas.openxmlformats.org/officeDocument/2006/relationships/hyperlink" Target="https://scilifelab-training.github.io/open-science/2605/day3.html"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guardian.com/science/2017/jun/27/profitable-business-scientific-publishing-bad-for-scienc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guardian.com/science/2017/jun/27/profitable-business-scientific-publishing-bad-for-science"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guardian.com/science/2017/jun/27/profitable-business-scientific-publishing-bad-for-science"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b.se/samverkan-och-utveckling/oppen-tillgang-och-bibsamkonsortiet/open-access-and-bibsam-consortium/cost-of-scholarly-publishing.html?utm_source=chatgpt.com"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Open_access" TargetMode="External"/><Relationship Id="rId3" Type="http://schemas.openxmlformats.org/officeDocument/2006/relationships/hyperlink" Target="https://en.wikipedia.org/wiki/Howard_Hughes_Medical_Institute"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citations.net/"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50ab2fce7a_0_277: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350ab2fce7a_0_2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Title: "Open Access - publishing your results"</a:t>
            </a:r>
            <a:endParaRPr sz="10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Slides author:</a:t>
            </a:r>
            <a:endParaRPr sz="10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   name: "Ineke Luijten"</a:t>
            </a:r>
            <a:endParaRPr sz="10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   ORCID: 0000-0001-5768-275X </a:t>
            </a:r>
            <a:endParaRPr sz="10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   email: </a:t>
            </a:r>
            <a:r>
              <a:rPr lang="en" sz="1000" u="sng">
                <a:solidFill>
                  <a:srgbClr val="0000FF"/>
                </a:solidFill>
                <a:latin typeface="Lora"/>
                <a:ea typeface="Lora"/>
                <a:cs typeface="Lora"/>
                <a:sym typeface="Lora"/>
                <a:hlinkClick r:id="rId2">
                  <a:extLst>
                    <a:ext uri="{A12FA001-AC4F-418D-AE19-62706E023703}">
                      <ahyp:hlinkClr val="tx"/>
                    </a:ext>
                  </a:extLst>
                </a:hlinkClick>
              </a:rPr>
              <a:t>ineke.luijten@scilifelab.se</a:t>
            </a:r>
            <a:r>
              <a:rPr lang="en" sz="1000">
                <a:solidFill>
                  <a:srgbClr val="5E5E5E"/>
                </a:solidFill>
                <a:latin typeface="Lora"/>
                <a:ea typeface="Lora"/>
                <a:cs typeface="Lora"/>
                <a:sym typeface="Lora"/>
              </a:rPr>
              <a:t> </a:t>
            </a:r>
            <a:endParaRPr sz="1000">
              <a:solidFill>
                <a:srgbClr val="222222"/>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Part of: Open Science in the Swedish Context, SciLifeLab / NBIS / SND</a:t>
            </a:r>
            <a:endParaRPr sz="10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Url: </a:t>
            </a:r>
            <a:r>
              <a:rPr lang="en" u="sng">
                <a:solidFill>
                  <a:schemeClr val="hlink"/>
                </a:solidFill>
                <a:hlinkClick r:id="rId3"/>
              </a:rPr>
              <a:t>https://scilifelab-training.github.io/open-science/2605/day3.html</a:t>
            </a:r>
            <a:endParaRPr sz="1000">
              <a:solidFill>
                <a:schemeClr val="dk1"/>
              </a:solidFill>
              <a:latin typeface="Lora"/>
              <a:ea typeface="Lora"/>
              <a:cs typeface="Lora"/>
              <a:sym typeface="Lora"/>
            </a:endParaRPr>
          </a:p>
          <a:p>
            <a:pPr indent="0" lvl="0" marL="0" marR="448191" rtl="0" algn="l">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duration: 90min </a:t>
            </a:r>
            <a:endParaRPr sz="1000"/>
          </a:p>
        </p:txBody>
      </p:sp>
      <p:sp>
        <p:nvSpPr>
          <p:cNvPr id="144" name="Google Shape;144;g350ab2fce7a_0_2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50ab2fce7a_0_1255: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350ab2fce7a_0_1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With time, letters took on a more communal form and often were shared between many scientists, providing the base for today’s professional societies. By the end of the 18th century, books, in large part, were replaced by journals, and publication in a scientific journal became routine in the early 19th century.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In the mid-1600s, a big shift happened:</a:t>
            </a:r>
            <a:br>
              <a:rPr lang="en" sz="1000">
                <a:solidFill>
                  <a:schemeClr val="dk1"/>
                </a:solidFill>
                <a:latin typeface="Lora"/>
                <a:ea typeface="Lora"/>
                <a:cs typeface="Lora"/>
                <a:sym typeface="Lora"/>
              </a:rPr>
            </a:br>
            <a:r>
              <a:rPr lang="en" sz="1000">
                <a:solidFill>
                  <a:schemeClr val="dk1"/>
                </a:solidFill>
                <a:latin typeface="Lora"/>
                <a:ea typeface="Lora"/>
                <a:cs typeface="Lora"/>
                <a:sym typeface="Lora"/>
              </a:rPr>
              <a:t>With the rise of the scientific revolution (i.e. a push for systematic inquiry and public verification) scholars realized that sharing results could advance collective knowledge faster than hoarding secrets.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1665 marks a turning point:</a:t>
            </a:r>
            <a:endParaRPr sz="1000">
              <a:solidFill>
                <a:schemeClr val="dk1"/>
              </a:solidFill>
              <a:latin typeface="Lora"/>
              <a:ea typeface="Lora"/>
              <a:cs typeface="Lora"/>
              <a:sym typeface="Lora"/>
            </a:endParaRPr>
          </a:p>
          <a:p>
            <a:pPr indent="-292100" lvl="0" marL="457200" rtl="0" algn="l">
              <a:lnSpc>
                <a:spcPct val="115000"/>
              </a:lnSpc>
              <a:spcBef>
                <a:spcPts val="1200"/>
              </a:spcBef>
              <a:spcAft>
                <a:spcPts val="0"/>
              </a:spcAft>
              <a:buClr>
                <a:schemeClr val="dk1"/>
              </a:buClr>
              <a:buSzPts val="1000"/>
              <a:buChar char="●"/>
            </a:pPr>
            <a:r>
              <a:rPr lang="en" sz="1000">
                <a:solidFill>
                  <a:schemeClr val="dk1"/>
                </a:solidFill>
                <a:latin typeface="Lora"/>
                <a:ea typeface="Lora"/>
                <a:cs typeface="Lora"/>
                <a:sym typeface="Lora"/>
              </a:rPr>
              <a:t>In England, the Royal Society began publishing the </a:t>
            </a:r>
            <a:r>
              <a:rPr i="1" lang="en" sz="1000">
                <a:solidFill>
                  <a:schemeClr val="dk1"/>
                </a:solidFill>
                <a:latin typeface="Lora"/>
                <a:ea typeface="Lora"/>
                <a:cs typeface="Lora"/>
                <a:sym typeface="Lora"/>
              </a:rPr>
              <a:t>Philosophical Transactions</a:t>
            </a:r>
            <a:r>
              <a:rPr lang="en" sz="1000">
                <a:solidFill>
                  <a:schemeClr val="dk1"/>
                </a:solidFill>
                <a:latin typeface="Lora"/>
                <a:ea typeface="Lora"/>
                <a:cs typeface="Lora"/>
                <a:sym typeface="Lora"/>
              </a:rPr>
              <a:t>.</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Edited by Henry Oldenburg, it aimed to record discoveries for priority claims ("I discovered it first!") and allow others to scrutinize them.</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In France, </a:t>
            </a:r>
            <a:r>
              <a:rPr i="1" lang="en" sz="1000">
                <a:solidFill>
                  <a:schemeClr val="dk1"/>
                </a:solidFill>
                <a:latin typeface="Lora"/>
                <a:ea typeface="Lora"/>
                <a:cs typeface="Lora"/>
                <a:sym typeface="Lora"/>
              </a:rPr>
              <a:t>Journal des Sçavans</a:t>
            </a:r>
            <a:r>
              <a:rPr lang="en" sz="1000">
                <a:solidFill>
                  <a:schemeClr val="dk1"/>
                </a:solidFill>
                <a:latin typeface="Lora"/>
                <a:ea typeface="Lora"/>
                <a:cs typeface="Lora"/>
                <a:sym typeface="Lora"/>
              </a:rPr>
              <a:t> launched, blending scientific news with literature and philosophy.</a:t>
            </a:r>
            <a:endParaRPr sz="1000">
              <a:solidFill>
                <a:schemeClr val="dk1"/>
              </a:solidFill>
              <a:latin typeface="Lora"/>
              <a:ea typeface="Lora"/>
              <a:cs typeface="Lora"/>
              <a:sym typeface="Lora"/>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Lora"/>
                <a:ea typeface="Lora"/>
                <a:cs typeface="Lora"/>
                <a:sym typeface="Lora"/>
              </a:rPr>
              <a:t>Early scientific journals had two major goals:</a:t>
            </a:r>
            <a:endParaRPr sz="1000">
              <a:solidFill>
                <a:schemeClr val="dk1"/>
              </a:solidFill>
              <a:latin typeface="Lora"/>
              <a:ea typeface="Lora"/>
              <a:cs typeface="Lora"/>
              <a:sym typeface="Lora"/>
            </a:endParaRPr>
          </a:p>
          <a:p>
            <a:pPr indent="-292100" lvl="0" marL="457200" rtl="0" algn="l">
              <a:lnSpc>
                <a:spcPct val="115000"/>
              </a:lnSpc>
              <a:spcBef>
                <a:spcPts val="1200"/>
              </a:spcBef>
              <a:spcAft>
                <a:spcPts val="0"/>
              </a:spcAft>
              <a:buClr>
                <a:schemeClr val="dk1"/>
              </a:buClr>
              <a:buSzPts val="1000"/>
              <a:buAutoNum type="arabicPeriod"/>
            </a:pPr>
            <a:r>
              <a:rPr lang="en" sz="1000">
                <a:solidFill>
                  <a:schemeClr val="dk1"/>
                </a:solidFill>
                <a:latin typeface="Lora"/>
                <a:ea typeface="Lora"/>
                <a:cs typeface="Lora"/>
                <a:sym typeface="Lora"/>
              </a:rPr>
              <a:t>Credit: Allow researchers to establish priority for discoveries.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AutoNum type="arabicPeriod"/>
            </a:pPr>
            <a:r>
              <a:rPr lang="en" sz="1000">
                <a:solidFill>
                  <a:schemeClr val="dk1"/>
                </a:solidFill>
                <a:latin typeface="Lora"/>
                <a:ea typeface="Lora"/>
                <a:cs typeface="Lora"/>
                <a:sym typeface="Lora"/>
              </a:rPr>
              <a:t>Verification: Let others reproduce or build on work, the early seeds of today's peer review (although peer review was much less formal at the time).</a:t>
            </a:r>
            <a:endParaRPr sz="1000">
              <a:solidFill>
                <a:schemeClr val="dk1"/>
              </a:solidFill>
              <a:latin typeface="Lora"/>
              <a:ea typeface="Lora"/>
              <a:cs typeface="Lora"/>
              <a:sym typeface="Lor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350ab2fce7a_0_1300: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350ab2fce7a_0_1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Throughout the 18th and 19th centuries, scientific journals slowly multiplied as specialized fields (physics, chemistry, biology) matured.</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Authors usually retained some rights initially, especially when publishing through learned societies.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Learned societies (e.g., the Royal Society in England, the Académie des Sciences in France) were the main publishers early on.</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They often did not claim full ownership over authors' works, the focus was on </a:t>
            </a:r>
            <a:r>
              <a:rPr i="1" lang="en" sz="1000">
                <a:solidFill>
                  <a:schemeClr val="dk1"/>
                </a:solidFill>
                <a:latin typeface="Lora"/>
                <a:ea typeface="Lora"/>
                <a:cs typeface="Lora"/>
                <a:sym typeface="Lora"/>
              </a:rPr>
              <a:t>disseminating knowledge</a:t>
            </a:r>
            <a:r>
              <a:rPr lang="en" sz="1000">
                <a:solidFill>
                  <a:schemeClr val="dk1"/>
                </a:solidFill>
                <a:latin typeface="Lora"/>
                <a:ea typeface="Lora"/>
                <a:cs typeface="Lora"/>
                <a:sym typeface="Lora"/>
              </a:rPr>
              <a:t> rather than profit.</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Authors contributed for reputation and prestige, not money.</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Many societies printed the articles in their journals but did not buy or license the copyright outright.</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Functions of a scientific journal include registration (i.e., establishing the precedence of an idea for authors), dissemination (i.e., providing access for the intended audience), certification (i.e., ensuring quality control by peer review), and archiving (i.e., maintaining the scientific record)</a:t>
            </a:r>
            <a:endParaRPr sz="1000">
              <a:solidFill>
                <a:schemeClr val="dk1"/>
              </a:solidFill>
              <a:latin typeface="Lora"/>
              <a:ea typeface="Lora"/>
              <a:cs typeface="Lora"/>
              <a:sym typeface="Lor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350ab2fce7a_0_1345: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350ab2fce7a_0_1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By the mid-19th century, scientific publishing became increasingly professionalized and commercialized:</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Printing technology improved (e.g., steam-powered presses, cheaper paper), making it easier and cheaper to produce journals and books at scale.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Scientific societies like the Royal Society (UK), the American Association for the Advancement of Science (AAAS, US), and others expanded their publishing efforts, but they often struggled financially.</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To manage growing costs, societies began partnering with commercial publishers or outsourcing printing and distribution entirely.</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Publishers such as Elsevier (founded 1880) and Springer (founded 1842) were established and grew rapidly in this period.</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As a result:</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Scientists were increasingly required to transfer copyright to either the society (acting like a publisher) or to a commercial publisher.</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Authors received no payment, their reward was academic prestige.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Publishers controlled reproduction and access rights, setting prices for subscriptions or copies, and limiting public access to research.</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During this period:</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Major journals such as </a:t>
            </a:r>
            <a:r>
              <a:rPr i="1" lang="en" sz="1000">
                <a:solidFill>
                  <a:schemeClr val="dk1"/>
                </a:solidFill>
                <a:latin typeface="Lora"/>
                <a:ea typeface="Lora"/>
                <a:cs typeface="Lora"/>
                <a:sym typeface="Lora"/>
              </a:rPr>
              <a:t>Nature</a:t>
            </a:r>
            <a:r>
              <a:rPr lang="en" sz="1000">
                <a:solidFill>
                  <a:schemeClr val="dk1"/>
                </a:solidFill>
                <a:latin typeface="Lora"/>
                <a:ea typeface="Lora"/>
                <a:cs typeface="Lora"/>
                <a:sym typeface="Lora"/>
              </a:rPr>
              <a:t> (1869) and </a:t>
            </a:r>
            <a:r>
              <a:rPr i="1" lang="en" sz="1000">
                <a:solidFill>
                  <a:schemeClr val="dk1"/>
                </a:solidFill>
                <a:latin typeface="Lora"/>
                <a:ea typeface="Lora"/>
                <a:cs typeface="Lora"/>
                <a:sym typeface="Lora"/>
              </a:rPr>
              <a:t>Science</a:t>
            </a:r>
            <a:r>
              <a:rPr lang="en" sz="1000">
                <a:solidFill>
                  <a:schemeClr val="dk1"/>
                </a:solidFill>
                <a:latin typeface="Lora"/>
                <a:ea typeface="Lora"/>
                <a:cs typeface="Lora"/>
                <a:sym typeface="Lora"/>
              </a:rPr>
              <a:t> (1880) were founded.</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Specialized journals proliferated to serve growing scientific sub-disciplines (e.g., chemistry, physics, biology).</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Journals started acting more like gatekeepers: deciding what counted as credible science and what did not.</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Impact on rights: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Publishing in a prestigious journal became essential for career advancement, giving publishers more bargaining power over authors.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Authors had little leverage to negotiate copyright terms,  usually full transfer of rights was required.</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Some authors self-published monographs or books to maintain control, but journal articles became the dominant form of scientific communication.</a:t>
            </a:r>
            <a:endParaRPr sz="10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From </a:t>
            </a:r>
            <a:r>
              <a:rPr lang="en" sz="1000" u="sng">
                <a:solidFill>
                  <a:schemeClr val="hlink"/>
                </a:solidFill>
                <a:latin typeface="Lora"/>
                <a:ea typeface="Lora"/>
                <a:cs typeface="Lora"/>
                <a:sym typeface="Lora"/>
                <a:hlinkClick r:id="rId2"/>
              </a:rPr>
              <a:t>https://www.theguardian.com/science/2017/jun/27/profitable-business-scientific-publishing-bad-for-science</a:t>
            </a:r>
            <a:endParaRPr sz="10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a:t>
            </a:r>
            <a:r>
              <a:rPr lang="en" sz="1000">
                <a:solidFill>
                  <a:srgbClr val="121212"/>
                </a:solidFill>
                <a:latin typeface="Lora"/>
                <a:ea typeface="Lora"/>
                <a:cs typeface="Lora"/>
                <a:sym typeface="Lora"/>
              </a:rPr>
              <a:t>Top British scientists – from Alexander Fleming, who discovered penicillin, to the physicist Charles Galton Darwin, grandson of Charles Darwin – were concerned that while British science was world-class, its publishing arm was dismal. Science publishers were mainly known for being inefficient and constantly broke. Journals, which often appeared on cheap, thin paper, were produced almost as an afterthought by scientific societies. The British Chemical Society had a months-long backlog of articles for publication, and relied on cash handouts from the Royal Society to run its printing operations.”</a:t>
            </a:r>
            <a:endParaRPr sz="1000">
              <a:solidFill>
                <a:srgbClr val="0F1114"/>
              </a:solidFill>
              <a:latin typeface="Lora"/>
              <a:ea typeface="Lora"/>
              <a:cs typeface="Lora"/>
              <a:sym typeface="Lora"/>
            </a:endParaRPr>
          </a:p>
          <a:p>
            <a:pPr indent="0" lvl="0" marL="0" rtl="0" algn="l">
              <a:lnSpc>
                <a:spcPct val="115000"/>
              </a:lnSpc>
              <a:spcBef>
                <a:spcPts val="0"/>
              </a:spcBef>
              <a:spcAft>
                <a:spcPts val="0"/>
              </a:spcAft>
              <a:buNone/>
            </a:pPr>
            <a:r>
              <a:t/>
            </a:r>
            <a:endParaRPr sz="1000">
              <a:solidFill>
                <a:schemeClr val="dk1"/>
              </a:solidFill>
              <a:latin typeface="Lora"/>
              <a:ea typeface="Lora"/>
              <a:cs typeface="Lora"/>
              <a:sym typeface="Lor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350ab2fce7a_0_1390: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350ab2fce7a_0_1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By 1900, there were already about 10,000 journals in existence, and growing. But the real turning point came after World War II. With governments (especially in the U.S. and Europe) pouring money into research, the number of scientists exploded. And with more researchers came more results, and more journals to publish them.</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latin typeface="Lora"/>
                <a:ea typeface="Lora"/>
                <a:cs typeface="Lora"/>
                <a:sym typeface="Lora"/>
              </a:rPr>
              <a:t>At first, scientific societies like the Royal Society and the American Chemical Society tried to manage this growth in a non-profit way.</a:t>
            </a:r>
            <a:r>
              <a:rPr lang="en" sz="1000">
                <a:solidFill>
                  <a:schemeClr val="dk1"/>
                </a:solidFill>
                <a:latin typeface="Lora"/>
                <a:ea typeface="Lora"/>
                <a:cs typeface="Lora"/>
                <a:sym typeface="Lora"/>
              </a:rPr>
              <a:t> But they couldn’t keep up. That’s when commercial publishers stepped in. Enter Pergamon Press, led by Robert Maxwell, and competitors like Elsevier. Pergamon moved fast, publishing dozens, then hundreds of journals. Maxwell’s model was simple: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Find a new research niche.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Recruit a prominent academic to edit a new journal.</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Give it a grand title like “International Journal of…”</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Sell subscriptions to university libraries, flush with public funding.</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latin typeface="Lora"/>
                <a:ea typeface="Lora"/>
                <a:cs typeface="Lora"/>
                <a:sym typeface="Lora"/>
              </a:rPr>
              <a:t>By 1959, Pergamon had 40 journals. Six years later, it had 150, triple what Elsevier had at the time. </a:t>
            </a:r>
            <a:r>
              <a:rPr lang="en" sz="1000">
                <a:solidFill>
                  <a:schemeClr val="dk1"/>
                </a:solidFill>
                <a:latin typeface="Lora"/>
                <a:ea typeface="Lora"/>
                <a:cs typeface="Lora"/>
                <a:sym typeface="Lora"/>
              </a:rPr>
              <a:t>This was a business, and a very successful one. Publishers didn’t pay authors or peer reviewers. Scientists handed over copyright for free, often without a second thought. And publishers sold expensive subscriptions, mostly to libraries. During the 1950s–70s, publishers were mainly service providers. They handled logistics: typesetting, printing, mailing. They didn’t meddle in scientific content. But the seeds of today’s problems were already being sown:</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Research, often publicly funded, was locked behind paywalls.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Libraries started noticing — by the late 1960s, journal prices were climbing faster than inflation.</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This growing burden on libraries would later be known as the Serials Crisis.</a:t>
            </a:r>
            <a:endParaRPr sz="1000">
              <a:solidFill>
                <a:schemeClr val="dk1"/>
              </a:solidFill>
              <a:latin typeface="Lora"/>
              <a:ea typeface="Lora"/>
              <a:cs typeface="Lora"/>
              <a:sym typeface="Lora"/>
            </a:endParaRPr>
          </a:p>
          <a:p>
            <a:pPr indent="0" lvl="0" marL="0" rtl="0" algn="l">
              <a:spcBef>
                <a:spcPts val="0"/>
              </a:spcBef>
              <a:spcAft>
                <a:spcPts val="0"/>
              </a:spcAft>
              <a:buNone/>
            </a:pPr>
            <a:r>
              <a:t/>
            </a:r>
            <a:endParaRPr sz="1000">
              <a:solidFill>
                <a:schemeClr val="dk1"/>
              </a:solidFill>
              <a:latin typeface="Lora"/>
              <a:ea typeface="Lora"/>
              <a:cs typeface="Lora"/>
              <a:sym typeface="Lora"/>
            </a:endParaRPr>
          </a:p>
          <a:p>
            <a:pPr indent="0" lvl="0" marL="0" rtl="0" algn="l">
              <a:spcBef>
                <a:spcPts val="0"/>
              </a:spcBef>
              <a:spcAft>
                <a:spcPts val="0"/>
              </a:spcAft>
              <a:buNone/>
            </a:pPr>
            <a:r>
              <a:rPr lang="en" sz="1000">
                <a:solidFill>
                  <a:schemeClr val="dk1"/>
                </a:solidFill>
                <a:latin typeface="Lora"/>
                <a:ea typeface="Lora"/>
                <a:cs typeface="Lora"/>
                <a:sym typeface="Lora"/>
              </a:rPr>
              <a:t>Background information: </a:t>
            </a:r>
            <a:endParaRPr sz="1000">
              <a:solidFill>
                <a:schemeClr val="dk1"/>
              </a:solidFill>
              <a:latin typeface="Lora"/>
              <a:ea typeface="Lora"/>
              <a:cs typeface="Lora"/>
              <a:sym typeface="Lora"/>
            </a:endParaRPr>
          </a:p>
          <a:p>
            <a:pPr indent="0" lvl="0" marL="0" rtl="0" algn="l">
              <a:spcBef>
                <a:spcPts val="0"/>
              </a:spcBef>
              <a:spcAft>
                <a:spcPts val="0"/>
              </a:spcAft>
              <a:buNone/>
            </a:pPr>
            <a:r>
              <a:rPr lang="en" sz="1000">
                <a:solidFill>
                  <a:schemeClr val="dk1"/>
                </a:solidFill>
                <a:latin typeface="Lora"/>
                <a:ea typeface="Lora"/>
                <a:cs typeface="Lora"/>
                <a:sym typeface="Lora"/>
              </a:rPr>
              <a:t>- rapid founding of new journals (10000 in 1900)</a:t>
            </a:r>
            <a:endParaRPr sz="1000">
              <a:solidFill>
                <a:schemeClr val="dk1"/>
              </a:solidFill>
              <a:latin typeface="Lora"/>
              <a:ea typeface="Lora"/>
              <a:cs typeface="Lora"/>
              <a:sym typeface="Lora"/>
            </a:endParaRPr>
          </a:p>
          <a:p>
            <a:pPr indent="0" lvl="0" marL="0" rtl="0" algn="l">
              <a:spcBef>
                <a:spcPts val="0"/>
              </a:spcBef>
              <a:spcAft>
                <a:spcPts val="0"/>
              </a:spcAft>
              <a:buNone/>
            </a:pPr>
            <a:r>
              <a:rPr lang="en" sz="1000">
                <a:solidFill>
                  <a:schemeClr val="dk1"/>
                </a:solidFill>
                <a:latin typeface="Lora"/>
                <a:ea typeface="Lora"/>
                <a:cs typeface="Lora"/>
                <a:sym typeface="Lora"/>
              </a:rPr>
              <a:t>- first journal to institute peer review (Edinburgh Medical Journal, 1733)</a:t>
            </a:r>
            <a:endParaRPr sz="1000">
              <a:solidFill>
                <a:schemeClr val="dk1"/>
              </a:solidFill>
              <a:latin typeface="Lora"/>
              <a:ea typeface="Lora"/>
              <a:cs typeface="Lora"/>
              <a:sym typeface="Lora"/>
            </a:endParaRPr>
          </a:p>
          <a:p>
            <a:pPr indent="0" lvl="0" marL="0" rtl="0" algn="l">
              <a:spcBef>
                <a:spcPts val="0"/>
              </a:spcBef>
              <a:spcAft>
                <a:spcPts val="0"/>
              </a:spcAft>
              <a:buNone/>
            </a:pPr>
            <a:r>
              <a:rPr lang="en" sz="1000">
                <a:solidFill>
                  <a:schemeClr val="dk1"/>
                </a:solidFill>
                <a:latin typeface="Lora"/>
                <a:ea typeface="Lora"/>
                <a:cs typeface="Lora"/>
                <a:sym typeface="Lora"/>
              </a:rPr>
              <a:t>- publication becomes routine (early 1800s)</a:t>
            </a:r>
            <a:endParaRPr sz="1000">
              <a:solidFill>
                <a:schemeClr val="dk1"/>
              </a:solidFill>
              <a:latin typeface="Lora"/>
              <a:ea typeface="Lora"/>
              <a:cs typeface="Lora"/>
              <a:sym typeface="Lora"/>
            </a:endParaRPr>
          </a:p>
          <a:p>
            <a:pPr indent="-292100" lvl="0" marL="457200" rtl="0" algn="l">
              <a:lnSpc>
                <a:spcPct val="115000"/>
              </a:lnSpc>
              <a:spcBef>
                <a:spcPts val="1200"/>
              </a:spcBef>
              <a:spcAft>
                <a:spcPts val="0"/>
              </a:spcAft>
              <a:buClr>
                <a:schemeClr val="dk1"/>
              </a:buClr>
              <a:buSzPts val="1000"/>
              <a:buChar char="●"/>
            </a:pPr>
            <a:r>
              <a:rPr lang="en" sz="1000">
                <a:solidFill>
                  <a:schemeClr val="dk1"/>
                </a:solidFill>
                <a:latin typeface="Lora"/>
                <a:ea typeface="Lora"/>
                <a:cs typeface="Lora"/>
                <a:sym typeface="Lora"/>
              </a:rPr>
              <a:t>1930s–1950s: The number of scientists grew steadily — but after World War II, it exploded.</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Huge state investments (especially from the U.S. and Europe) fueled research.</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More researchers → more results → more journals needed.</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Scientific societies (e.g., American Chemical Society, Royal Society) initially tried to keep publishing non-profit.</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However, commercial publishers (e.g., Pergamon Press, Elsevier) moved in aggressively.</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Key feature:</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Scientists gave copyright to publishers for free.</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Publishers profited by selling expensive subscriptions to libraries.</a:t>
            </a:r>
            <a:endParaRPr sz="1000">
              <a:solidFill>
                <a:schemeClr val="dk1"/>
              </a:solidFill>
              <a:latin typeface="Lora"/>
              <a:ea typeface="Lora"/>
              <a:cs typeface="Lora"/>
              <a:sym typeface="Lora"/>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Lora"/>
                <a:ea typeface="Lora"/>
                <a:cs typeface="Lora"/>
                <a:sym typeface="Lora"/>
              </a:rPr>
              <a:t>During this time (1930–1970), publishers were primarily service providers.</a:t>
            </a:r>
            <a:br>
              <a:rPr lang="en" sz="1000">
                <a:solidFill>
                  <a:schemeClr val="dk1"/>
                </a:solidFill>
                <a:latin typeface="Lora"/>
                <a:ea typeface="Lora"/>
                <a:cs typeface="Lora"/>
                <a:sym typeface="Lora"/>
              </a:rPr>
            </a:br>
            <a:r>
              <a:rPr lang="en" sz="1000">
                <a:solidFill>
                  <a:schemeClr val="dk1"/>
                </a:solidFill>
                <a:latin typeface="Lora"/>
                <a:ea typeface="Lora"/>
                <a:cs typeface="Lora"/>
                <a:sym typeface="Lora"/>
              </a:rPr>
              <a:t>They managed peer review, printed journals, and distributed them, but they did not interfere with scientific content, priorities, or practices.</a:t>
            </a:r>
            <a:endParaRPr sz="1000">
              <a:solidFill>
                <a:schemeClr val="dk1"/>
              </a:solidFill>
              <a:latin typeface="Lora"/>
              <a:ea typeface="Lora"/>
              <a:cs typeface="Lora"/>
              <a:sym typeface="Lora"/>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Lora"/>
                <a:ea typeface="Lora"/>
                <a:cs typeface="Lora"/>
                <a:sym typeface="Lora"/>
              </a:rPr>
              <a:t>Authors transferred copyright routinely; it was seen as a minor technicality.</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Research, largely publicly funded, became locked behind paywalls, but there was little public awareness or protest yet.</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Libraries bore the brunt of growing subscription costs.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Serials Crisis beginnings: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By the late 1960s, libraries started noticing that journal costs were rising faster than inflation, laying the seeds for dissatisfaction.</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From </a:t>
            </a:r>
            <a:r>
              <a:rPr lang="en" sz="1000" u="sng">
                <a:solidFill>
                  <a:schemeClr val="hlink"/>
                </a:solidFill>
                <a:latin typeface="Lora"/>
                <a:ea typeface="Lora"/>
                <a:cs typeface="Lora"/>
                <a:sym typeface="Lora"/>
                <a:hlinkClick r:id="rId2"/>
              </a:rPr>
              <a:t>https://www.theguardian.com/science/2017/jun/27/profitable-business-scientific-publishing-bad-for-science</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rgbClr val="121212"/>
                </a:solidFill>
                <a:latin typeface="Lora"/>
                <a:ea typeface="Lora"/>
                <a:cs typeface="Lora"/>
                <a:sym typeface="Lora"/>
              </a:rPr>
              <a:t>The government’s solution was to pair the venerable British publishing house Butterworths (now owned by Elsevier) with the renowned German publisher Springer, to draw on the latter’s expertise. Butterworths would learn to turn a profit on journals, and British science would get its work out at a faster pace. </a:t>
            </a:r>
            <a:endParaRPr sz="1000">
              <a:solidFill>
                <a:srgbClr val="121212"/>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rgbClr val="121212"/>
                </a:solidFill>
                <a:latin typeface="Lora"/>
                <a:ea typeface="Lora"/>
                <a:cs typeface="Lora"/>
                <a:sym typeface="Lora"/>
              </a:rPr>
              <a:t>As science expanded, he realised that it would need new journals to cover new areas of study. The scientific societies that had traditionally created journals were unwieldy institutions that tended to move slowly, hampered by internal debates between members about the boundaries of their field. Rosbaud had none of these constraints. All he needed to do was to convince a prominent academic that their particular field required a new journal to showcase it properly, and install that person at the helm of it. Pergamon would then begin selling subscriptions to university libraries, which suddenly had a lot of government money to spend.</a:t>
            </a:r>
            <a:endParaRPr sz="1000">
              <a:solidFill>
                <a:srgbClr val="121212"/>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rgbClr val="121212"/>
                </a:solidFill>
                <a:latin typeface="Lora"/>
                <a:ea typeface="Lora"/>
                <a:cs typeface="Lora"/>
                <a:sym typeface="Lora"/>
              </a:rPr>
              <a:t>By 1959, Pergamon was publishing 40 journals; six years later it would publish 150. This put Maxwell well ahead of the competition. (In 1959, Pergamon’s rival, Elsevier, had just 10 English-language journals, and it would take the company another decade to reach 50.)</a:t>
            </a:r>
            <a:endParaRPr sz="1000">
              <a:solidFill>
                <a:srgbClr val="121212"/>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rgbClr val="121212"/>
                </a:solidFill>
                <a:latin typeface="Lora"/>
                <a:ea typeface="Lora"/>
                <a:cs typeface="Lora"/>
                <a:sym typeface="Lora"/>
              </a:rPr>
              <a:t>Maxwell insisted on grand titles – “International Journal of” was a favourite prefix. Peter Ashby, a former vice president at Pergamon, described this to me as a “PR trick”, but it also reflected a deep understanding of how science, and society’s attitude to science, had changed. Collaborating and getting your work seen on the international stage was becoming a new form of prestige for researchers, and in many cases Maxwell had the market cornered before anyone else realised it existed. </a:t>
            </a:r>
            <a:endParaRPr sz="1000">
              <a:solidFill>
                <a:srgbClr val="121212"/>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rgbClr val="121212"/>
                </a:solidFill>
                <a:latin typeface="Lora"/>
                <a:ea typeface="Lora"/>
                <a:cs typeface="Lora"/>
                <a:sym typeface="Lora"/>
              </a:rPr>
              <a:t>If a serious new journal appeared, scientists would simply request that their university library subscribe to that one as well. If Maxwell was creating three times as many journals as his competition, he would make three times more money.</a:t>
            </a:r>
            <a:endParaRPr sz="1000">
              <a:solidFill>
                <a:srgbClr val="121212"/>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rgbClr val="121212"/>
                </a:solidFill>
                <a:latin typeface="Lora"/>
                <a:ea typeface="Lora"/>
                <a:cs typeface="Lora"/>
                <a:sym typeface="Lora"/>
              </a:rPr>
              <a:t>The only potential limit was a slow-down in government funding, but there was little sign of that happening. In the 1960s, Kennedy bankrolled the space programme, and at the outset of the 1970s Nixon declared a “war on cancer”, while at the same time the British government developed its own nuclear programme with American aid. No matter the political climate, science was buoyed by great swells of government money.</a:t>
            </a:r>
            <a:endParaRPr sz="1000">
              <a:solidFill>
                <a:srgbClr val="121212"/>
              </a:solidFill>
              <a:latin typeface="Lora"/>
              <a:ea typeface="Lora"/>
              <a:cs typeface="Lora"/>
              <a:sym typeface="Lora"/>
            </a:endParaRPr>
          </a:p>
          <a:p>
            <a:pPr indent="0" lvl="0" marL="0" rtl="0" algn="l">
              <a:lnSpc>
                <a:spcPct val="115000"/>
              </a:lnSpc>
              <a:spcBef>
                <a:spcPts val="0"/>
              </a:spcBef>
              <a:spcAft>
                <a:spcPts val="0"/>
              </a:spcAft>
              <a:buNone/>
            </a:pPr>
            <a:r>
              <a:rPr lang="en" sz="1000">
                <a:solidFill>
                  <a:srgbClr val="121212"/>
                </a:solidFill>
                <a:latin typeface="Lora"/>
                <a:ea typeface="Lora"/>
                <a:cs typeface="Lora"/>
                <a:sym typeface="Lora"/>
              </a:rPr>
              <a:t>But by the end of the 1960s, commercial publishing was considered the status quo, and publishers were seen as a necessary partner in the advancement of science. Pergamon helped turbocharge the field’s great expansion by </a:t>
            </a:r>
            <a:r>
              <a:rPr b="1" lang="en" sz="1000">
                <a:solidFill>
                  <a:srgbClr val="121212"/>
                </a:solidFill>
                <a:latin typeface="Lora"/>
                <a:ea typeface="Lora"/>
                <a:cs typeface="Lora"/>
                <a:sym typeface="Lora"/>
              </a:rPr>
              <a:t>speeding up the publication process and presenting it in a more stylish package. Scientists’ concerns about signing away their copyright were overwhelmed by the convenience of dealing with Pergamon, the shine it gave their work</a:t>
            </a:r>
            <a:endParaRPr sz="1000">
              <a:solidFill>
                <a:schemeClr val="dk1"/>
              </a:solidFill>
              <a:latin typeface="Lora"/>
              <a:ea typeface="Lora"/>
              <a:cs typeface="Lora"/>
              <a:sym typeface="Lor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350ab2fce7a_0_1435: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350ab2fce7a_0_1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We’ve now arrived at a major shift in scientific publishing, not just in volume or access, but in how </a:t>
            </a:r>
            <a:r>
              <a:rPr i="1" lang="en" sz="1000">
                <a:solidFill>
                  <a:schemeClr val="dk1"/>
                </a:solidFill>
                <a:latin typeface="Lora"/>
                <a:ea typeface="Lora"/>
                <a:cs typeface="Lora"/>
                <a:sym typeface="Lora"/>
              </a:rPr>
              <a:t>power</a:t>
            </a:r>
            <a:r>
              <a:rPr lang="en" sz="1000">
                <a:solidFill>
                  <a:schemeClr val="dk1"/>
                </a:solidFill>
                <a:latin typeface="Lora"/>
                <a:ea typeface="Lora"/>
                <a:cs typeface="Lora"/>
                <a:sym typeface="Lora"/>
              </a:rPr>
              <a:t> started to be concentrated in the hands of journal editors and publishers.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In the 1970s, Benjamin Lewin founded the journal </a:t>
            </a:r>
            <a:r>
              <a:rPr i="1" lang="en" sz="1000">
                <a:solidFill>
                  <a:schemeClr val="dk1"/>
                </a:solidFill>
                <a:latin typeface="Lora"/>
                <a:ea typeface="Lora"/>
                <a:cs typeface="Lora"/>
                <a:sym typeface="Lora"/>
              </a:rPr>
              <a:t>Cell</a:t>
            </a:r>
            <a:r>
              <a:rPr lang="en" sz="1000">
                <a:solidFill>
                  <a:schemeClr val="dk1"/>
                </a:solidFill>
                <a:latin typeface="Lora"/>
                <a:ea typeface="Lora"/>
                <a:cs typeface="Lora"/>
                <a:sym typeface="Lora"/>
              </a:rPr>
              <a:t>, originally under MIT Press. And this wasn’t just another new journal, </a:t>
            </a:r>
            <a:r>
              <a:rPr i="1" lang="en" sz="1000">
                <a:solidFill>
                  <a:schemeClr val="dk1"/>
                </a:solidFill>
                <a:latin typeface="Lora"/>
                <a:ea typeface="Lora"/>
                <a:cs typeface="Lora"/>
                <a:sym typeface="Lora"/>
              </a:rPr>
              <a:t>Cell</a:t>
            </a:r>
            <a:r>
              <a:rPr lang="en" sz="1000">
                <a:solidFill>
                  <a:schemeClr val="dk1"/>
                </a:solidFill>
                <a:latin typeface="Lora"/>
                <a:ea typeface="Lora"/>
                <a:cs typeface="Lora"/>
                <a:sym typeface="Lora"/>
              </a:rPr>
              <a:t> changed the game. Unlike traditional journals, which mostly published peer-reviewed submissions without much interference, </a:t>
            </a:r>
            <a:r>
              <a:rPr i="1" lang="en" sz="1000">
                <a:solidFill>
                  <a:schemeClr val="dk1"/>
                </a:solidFill>
                <a:latin typeface="Lora"/>
                <a:ea typeface="Lora"/>
                <a:cs typeface="Lora"/>
                <a:sym typeface="Lora"/>
              </a:rPr>
              <a:t>Cell</a:t>
            </a:r>
            <a:r>
              <a:rPr lang="en" sz="1000">
                <a:solidFill>
                  <a:schemeClr val="dk1"/>
                </a:solidFill>
                <a:latin typeface="Lora"/>
                <a:ea typeface="Lora"/>
                <a:cs typeface="Lora"/>
                <a:sym typeface="Lora"/>
              </a:rPr>
              <a:t> took an editorial, curatorial role. Lewin chose papers based not just on quality, but on how </a:t>
            </a:r>
            <a:r>
              <a:rPr i="1" lang="en" sz="1000">
                <a:solidFill>
                  <a:schemeClr val="dk1"/>
                </a:solidFill>
                <a:latin typeface="Lora"/>
                <a:ea typeface="Lora"/>
                <a:cs typeface="Lora"/>
                <a:sym typeface="Lora"/>
              </a:rPr>
              <a:t>exciting</a:t>
            </a:r>
            <a:r>
              <a:rPr lang="en" sz="1000">
                <a:solidFill>
                  <a:schemeClr val="dk1"/>
                </a:solidFill>
                <a:latin typeface="Lora"/>
                <a:ea typeface="Lora"/>
                <a:cs typeface="Lora"/>
                <a:sym typeface="Lora"/>
              </a:rPr>
              <a:t> and </a:t>
            </a:r>
            <a:r>
              <a:rPr i="1" lang="en" sz="1000">
                <a:solidFill>
                  <a:schemeClr val="dk1"/>
                </a:solidFill>
                <a:latin typeface="Lora"/>
                <a:ea typeface="Lora"/>
                <a:cs typeface="Lora"/>
                <a:sym typeface="Lora"/>
              </a:rPr>
              <a:t>impactful</a:t>
            </a:r>
            <a:r>
              <a:rPr lang="en" sz="1000">
                <a:solidFill>
                  <a:schemeClr val="dk1"/>
                </a:solidFill>
                <a:latin typeface="Lora"/>
                <a:ea typeface="Lora"/>
                <a:cs typeface="Lora"/>
                <a:sym typeface="Lora"/>
              </a:rPr>
              <a:t> the discoveries were. This was new: Journals stopped being passive vessels for communicating science. They became gatekeepers of prestige.</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Suddenly:</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Only certain kinds of research (i.e. flashy, big-result studies) were welcomed.</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Scientists began tailoring their experiments to impress top journals.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Publishing in </a:t>
            </a:r>
            <a:r>
              <a:rPr i="1" lang="en" sz="1000">
                <a:solidFill>
                  <a:schemeClr val="dk1"/>
                </a:solidFill>
                <a:latin typeface="Lora"/>
                <a:ea typeface="Lora"/>
                <a:cs typeface="Lora"/>
                <a:sym typeface="Lora"/>
              </a:rPr>
              <a:t>high-impact journals</a:t>
            </a:r>
            <a:r>
              <a:rPr lang="en" sz="1000">
                <a:solidFill>
                  <a:schemeClr val="dk1"/>
                </a:solidFill>
                <a:latin typeface="Lora"/>
                <a:ea typeface="Lora"/>
                <a:cs typeface="Lora"/>
                <a:sym typeface="Lora"/>
              </a:rPr>
              <a:t> became a ticket to hiring, tenure, and funding.</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Lewin, for example, would reject far more papers than he published, favoring long, rigorous studies that answered </a:t>
            </a:r>
            <a:r>
              <a:rPr i="1" lang="en" sz="1000">
                <a:solidFill>
                  <a:schemeClr val="dk1"/>
                </a:solidFill>
                <a:latin typeface="Lora"/>
                <a:ea typeface="Lora"/>
                <a:cs typeface="Lora"/>
                <a:sym typeface="Lora"/>
              </a:rPr>
              <a:t>big questions</a:t>
            </a:r>
            <a:r>
              <a:rPr lang="en" sz="1000">
                <a:solidFill>
                  <a:schemeClr val="dk1"/>
                </a:solidFill>
                <a:latin typeface="Lora"/>
                <a:ea typeface="Lora"/>
                <a:cs typeface="Lora"/>
                <a:sym typeface="Lora"/>
              </a:rPr>
              <a:t>. This model was quickly copied by other editors. Around the same time, a new tool appeared: </a:t>
            </a:r>
            <a:r>
              <a:rPr b="1" lang="en" sz="1000">
                <a:solidFill>
                  <a:schemeClr val="dk1"/>
                </a:solidFill>
                <a:latin typeface="Lora"/>
                <a:ea typeface="Lora"/>
                <a:cs typeface="Lora"/>
                <a:sym typeface="Lora"/>
              </a:rPr>
              <a:t>the Impact Factor, developed in the 1960s by Eugene Garfiel</a:t>
            </a:r>
            <a:r>
              <a:rPr lang="en" sz="1000">
                <a:solidFill>
                  <a:schemeClr val="dk1"/>
                </a:solidFill>
                <a:latin typeface="Lora"/>
                <a:ea typeface="Lora"/>
                <a:cs typeface="Lora"/>
                <a:sym typeface="Lora"/>
              </a:rPr>
              <a:t>d. Originally meant to help libraries choose journals, it was quickly adopted by publishers as a marketing tool, and by institutions as a proxy for quality.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As a result, journals and their impact factor began to shape science itself:</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Which topics got explored</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What kinds of methods were favored</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Who got jobs and funding</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Meanwhile, the business side accelerated. In 1991, Robert Maxwell sold Pergamon Press (400 journals) to Elsevier for £440 million.</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Elsevier, now with over 1,000 journals, became the largest scientific publisher in the world. And by 1994, it had raised prices by 50%.</a:t>
            </a:r>
            <a:endParaRPr sz="10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b="1" lang="en" sz="1000">
                <a:solidFill>
                  <a:schemeClr val="dk1"/>
                </a:solidFill>
                <a:latin typeface="Lora"/>
                <a:ea typeface="Lora"/>
                <a:cs typeface="Lora"/>
                <a:sym typeface="Lora"/>
              </a:rPr>
              <a:t>This is not to say all publishing is like this: </a:t>
            </a:r>
            <a:endParaRPr b="1" sz="10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000">
                <a:solidFill>
                  <a:srgbClr val="222222"/>
                </a:solidFill>
                <a:latin typeface="Lora"/>
                <a:ea typeface="Lora"/>
                <a:cs typeface="Lora"/>
                <a:sym typeface="Lora"/>
              </a:rPr>
              <a:t>There are still scholarly societies as publishers, which are run (almost) entirely for free, with time (often) donated by the editor’s department, a subscription fee charged to members of the society to cover external costs (used to be printing and shipping; now it’s digital, so other external services). </a:t>
            </a:r>
            <a:endParaRPr sz="10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Background information: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Foundation of the journal Cell by Benjamin Lewin, originally within MIT Press: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Cell changed the game:</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It directly curated which discoveries were deemed most "exciting" and "high impact."</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Journals started to shape scientific practice, not just report it.</a:t>
            </a:r>
            <a:br>
              <a:rPr lang="en" sz="1000">
                <a:solidFill>
                  <a:schemeClr val="dk1"/>
                </a:solidFill>
                <a:latin typeface="Lora"/>
                <a:ea typeface="Lora"/>
                <a:cs typeface="Lora"/>
                <a:sym typeface="Lora"/>
              </a:rPr>
            </a:br>
            <a:r>
              <a:rPr lang="en" sz="1000">
                <a:solidFill>
                  <a:schemeClr val="dk1"/>
                </a:solidFill>
                <a:latin typeface="Lora"/>
                <a:ea typeface="Lora"/>
                <a:cs typeface="Lora"/>
                <a:sym typeface="Lora"/>
              </a:rPr>
              <a:t>Until about 1970, journals simply published what was submitted and peer-reviewed.</a:t>
            </a:r>
            <a:br>
              <a:rPr lang="en" sz="1000">
                <a:solidFill>
                  <a:schemeClr val="dk1"/>
                </a:solidFill>
                <a:latin typeface="Lora"/>
                <a:ea typeface="Lora"/>
                <a:cs typeface="Lora"/>
                <a:sym typeface="Lora"/>
              </a:rPr>
            </a:br>
            <a:r>
              <a:rPr lang="en" sz="1000">
                <a:solidFill>
                  <a:schemeClr val="dk1"/>
                </a:solidFill>
                <a:latin typeface="Lora"/>
                <a:ea typeface="Lora"/>
                <a:cs typeface="Lora"/>
                <a:sym typeface="Lora"/>
              </a:rPr>
              <a:t>After journals like </a:t>
            </a:r>
            <a:r>
              <a:rPr i="1" lang="en" sz="1000">
                <a:solidFill>
                  <a:schemeClr val="dk1"/>
                </a:solidFill>
                <a:latin typeface="Lora"/>
                <a:ea typeface="Lora"/>
                <a:cs typeface="Lora"/>
                <a:sym typeface="Lora"/>
              </a:rPr>
              <a:t>Cell</a:t>
            </a:r>
            <a:r>
              <a:rPr lang="en" sz="1000">
                <a:solidFill>
                  <a:schemeClr val="dk1"/>
                </a:solidFill>
                <a:latin typeface="Lora"/>
                <a:ea typeface="Lora"/>
                <a:cs typeface="Lora"/>
                <a:sym typeface="Lora"/>
              </a:rPr>
              <a:t> appeared, they started to act as gatekeepers of prestige, influencing:</a:t>
            </a:r>
            <a:endParaRPr sz="1000">
              <a:solidFill>
                <a:schemeClr val="dk1"/>
              </a:solidFill>
              <a:latin typeface="Lora"/>
              <a:ea typeface="Lora"/>
              <a:cs typeface="Lora"/>
              <a:sym typeface="Lora"/>
            </a:endParaRPr>
          </a:p>
          <a:p>
            <a:pPr indent="-292100" lvl="0" marL="13716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Which types of experiments were done (flashy results preferred)</a:t>
            </a:r>
            <a:endParaRPr sz="1000">
              <a:solidFill>
                <a:schemeClr val="dk1"/>
              </a:solidFill>
              <a:latin typeface="Lora"/>
              <a:ea typeface="Lora"/>
              <a:cs typeface="Lora"/>
              <a:sym typeface="Lora"/>
            </a:endParaRPr>
          </a:p>
          <a:p>
            <a:pPr indent="-292100" lvl="0" marL="13716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Career progression (hiring and tenure based on publishing in top journals)</a:t>
            </a:r>
            <a:endParaRPr sz="1000">
              <a:solidFill>
                <a:schemeClr val="dk1"/>
              </a:solidFill>
              <a:latin typeface="Lora"/>
              <a:ea typeface="Lora"/>
              <a:cs typeface="Lora"/>
              <a:sym typeface="Lora"/>
            </a:endParaRPr>
          </a:p>
          <a:p>
            <a:pPr indent="-292100" lvl="0" marL="13716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Funding decisions (funders looked at where researchers published)</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This editorial selectivity did not exist before 1970 in the same way — it is a very modern phenomenon.</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Important: during this time, scientists generally did not pay journals to have their work published, this came later.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rgbClr val="121212"/>
              </a:solidFill>
              <a:highlight>
                <a:srgbClr val="FFFFFF"/>
              </a:highlight>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From </a:t>
            </a:r>
            <a:r>
              <a:rPr lang="en" sz="1000" u="sng">
                <a:solidFill>
                  <a:schemeClr val="hlink"/>
                </a:solidFill>
                <a:latin typeface="Lora"/>
                <a:ea typeface="Lora"/>
                <a:cs typeface="Lora"/>
                <a:sym typeface="Lora"/>
                <a:hlinkClick r:id="rId2"/>
              </a:rPr>
              <a:t>https://www.theguardian.com/science/2017/jun/27/profitable-business-scientific-publishing-bad-for-science</a:t>
            </a:r>
            <a:endParaRPr sz="1000">
              <a:solidFill>
                <a:srgbClr val="121212"/>
              </a:solidFill>
              <a:highlight>
                <a:srgbClr val="FFFFFF"/>
              </a:highlight>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rgbClr val="121212"/>
                </a:solidFill>
                <a:latin typeface="Lora"/>
                <a:ea typeface="Lora"/>
                <a:cs typeface="Lora"/>
                <a:sym typeface="Lora"/>
              </a:rPr>
              <a:t>Lewin (founder of Cel) prized long, rigorous papers that answered big questions – often representing years of research that would have yielded multiple papers in other venues – and, breaking with the idea that journals were passive instruments to communicate science, he rejected far more papers than he published.</a:t>
            </a:r>
            <a:endParaRPr sz="1000">
              <a:solidFill>
                <a:srgbClr val="121212"/>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rgbClr val="121212"/>
                </a:solidFill>
                <a:latin typeface="Lora"/>
                <a:ea typeface="Lora"/>
                <a:cs typeface="Lora"/>
                <a:sym typeface="Lora"/>
              </a:rPr>
              <a:t>Suddenly, </a:t>
            </a:r>
            <a:r>
              <a:rPr i="1" lang="en" sz="1000">
                <a:solidFill>
                  <a:srgbClr val="121212"/>
                </a:solidFill>
                <a:latin typeface="Lora"/>
                <a:ea typeface="Lora"/>
                <a:cs typeface="Lora"/>
                <a:sym typeface="Lora"/>
              </a:rPr>
              <a:t>where</a:t>
            </a:r>
            <a:r>
              <a:rPr lang="en" sz="1000">
                <a:solidFill>
                  <a:srgbClr val="121212"/>
                </a:solidFill>
                <a:latin typeface="Lora"/>
                <a:ea typeface="Lora"/>
                <a:cs typeface="Lora"/>
                <a:sym typeface="Lora"/>
              </a:rPr>
              <a:t> you published became immensely important. Other editors took a similarly activist approach in the hopes of replicating Cell’s success. Publishers also adopted a metric called “impact factor,” invented in the 1960s by Eugene Garfield, a librarian and linguist, as a rough calculation of how often papers in a given journal are cited in other papers. For publishers, it became a way to rank and advertise the scientific reach of their products. The new-look journals, with their emphasis on big results, shot to the top of these new rankings, and scientists who published in “high-impact” journals were rewarded with jobs and funding. Almost overnight, a new currency of prestige had been created in the scientific world. (Garfield later referred to his creation as “like nuclear energy … a mixed blessing”.)</a:t>
            </a:r>
            <a:endParaRPr sz="1000">
              <a:solidFill>
                <a:srgbClr val="121212"/>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rgbClr val="121212"/>
                </a:solidFill>
                <a:latin typeface="Lora"/>
                <a:ea typeface="Lora"/>
                <a:cs typeface="Lora"/>
                <a:sym typeface="Lora"/>
              </a:rPr>
              <a:t>It is difficult to overstate how much power a journal editor now had to shape a scientist’s career and the direction of science itself</a:t>
            </a:r>
            <a:endParaRPr sz="1000">
              <a:solidFill>
                <a:srgbClr val="121212"/>
              </a:solidFill>
              <a:latin typeface="Lora"/>
              <a:ea typeface="Lora"/>
              <a:cs typeface="Lora"/>
              <a:sym typeface="Lora"/>
            </a:endParaRPr>
          </a:p>
          <a:p>
            <a:pPr indent="0" lvl="0" marL="0" rtl="0" algn="l">
              <a:lnSpc>
                <a:spcPct val="115000"/>
              </a:lnSpc>
              <a:spcBef>
                <a:spcPts val="0"/>
              </a:spcBef>
              <a:spcAft>
                <a:spcPts val="0"/>
              </a:spcAft>
              <a:buNone/>
            </a:pPr>
            <a:r>
              <a:rPr lang="en" sz="1000">
                <a:solidFill>
                  <a:srgbClr val="121212"/>
                </a:solidFill>
                <a:latin typeface="Lora"/>
                <a:ea typeface="Lora"/>
                <a:cs typeface="Lora"/>
                <a:sym typeface="Lora"/>
              </a:rPr>
              <a:t>In 1991, to finance his impending purchase of the New York Daily News, Maxwell sold Pergamon to its quiet Dutch competitor Elsevier for £440m (£919m today).</a:t>
            </a:r>
            <a:endParaRPr sz="1000">
              <a:solidFill>
                <a:srgbClr val="121212"/>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rgbClr val="121212"/>
                </a:solidFill>
                <a:latin typeface="Lora"/>
                <a:ea typeface="Lora"/>
                <a:cs typeface="Lora"/>
                <a:sym typeface="Lora"/>
              </a:rPr>
              <a:t>If Maxwell’s genius was in expansion, Elsevier’s was in consolidation. With the purchase of Pergamon’s 400-strong catalogue, Elsevier now controlled more than 1,000 scientific journals, making it by far the largest scientific publisher in the world. By 1994, three years after acquiring Pergamon, Elsevier had raised its prices by 50%.</a:t>
            </a:r>
            <a:endParaRPr sz="1000">
              <a:solidFill>
                <a:srgbClr val="121212"/>
              </a:solidFill>
              <a:latin typeface="Lora"/>
              <a:ea typeface="Lora"/>
              <a:cs typeface="Lora"/>
              <a:sym typeface="Lora"/>
            </a:endParaRPr>
          </a:p>
          <a:p>
            <a:pPr indent="0" lvl="0" marL="0" rtl="0" algn="l">
              <a:lnSpc>
                <a:spcPct val="115000"/>
              </a:lnSpc>
              <a:spcBef>
                <a:spcPts val="0"/>
              </a:spcBef>
              <a:spcAft>
                <a:spcPts val="0"/>
              </a:spcAft>
              <a:buNone/>
            </a:pPr>
            <a:r>
              <a:t/>
            </a:r>
            <a:endParaRPr sz="1000">
              <a:solidFill>
                <a:schemeClr val="dk1"/>
              </a:solidFill>
              <a:latin typeface="Lora"/>
              <a:ea typeface="Lora"/>
              <a:cs typeface="Lora"/>
              <a:sym typeface="Lor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350ab2fce7a_0_1671: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350ab2fce7a_0_16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So this brings us to the system we’ve inherited: the subscription-based publishing model, which many of us grew up with and might still consider ‘normal’ in scientific publishing.</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This model treats knowledge as a commodity, something produced by scientists, then sold by publishers to consumers: other scientists, universities, funders, physicians, and the public. It became dominant after World War II, when science exploded in scale and government funding poured in. Commercial publishers like Elsevier and Pergamon stepped in to scale up academic publishing, and they did it for profit.</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So how does this model actually work?</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Most research in publicly funded</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Researchers write their results in articles </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None/>
            </a:pPr>
            <a:r>
              <a:t/>
            </a:r>
            <a:endParaRPr sz="1000">
              <a:solidFill>
                <a:schemeClr val="dk1"/>
              </a:solidFill>
              <a:latin typeface="Lora"/>
              <a:ea typeface="Lora"/>
              <a:cs typeface="Lora"/>
              <a:sym typeface="Lor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350ab2fce7a_0_2988: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350ab2fce7a_0_29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Researchers send their articles to </a:t>
            </a:r>
            <a:r>
              <a:rPr lang="en" sz="1000">
                <a:solidFill>
                  <a:schemeClr val="dk1"/>
                </a:solidFill>
                <a:latin typeface="Lora"/>
                <a:ea typeface="Lora"/>
                <a:cs typeface="Lora"/>
                <a:sym typeface="Lora"/>
              </a:rPr>
              <a:t>publishers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Publishers might either reject them (editorial selectivity), or forward them for peer-review (which other researchers do for free)</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sz="1000">
              <a:solidFill>
                <a:schemeClr val="dk1"/>
              </a:solidFill>
              <a:latin typeface="Lora"/>
              <a:ea typeface="Lora"/>
              <a:cs typeface="Lora"/>
              <a:sym typeface="Lor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350ab2fce7a_0_3063: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350ab2fce7a_0_30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When the article is accepted, it will be published in the journal</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Authors</a:t>
            </a:r>
            <a:r>
              <a:rPr lang="en" sz="1000">
                <a:solidFill>
                  <a:schemeClr val="dk1"/>
                </a:solidFill>
                <a:latin typeface="Lora"/>
                <a:ea typeface="Lora"/>
                <a:cs typeface="Lora"/>
                <a:sym typeface="Lora"/>
              </a:rPr>
              <a:t> usually transfer copyright to the publisher.</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The publisher packages the journal (manages peer review, typesetting, hosting).</a:t>
            </a:r>
            <a:endParaRPr sz="1000">
              <a:solidFill>
                <a:schemeClr val="dk1"/>
              </a:solidFill>
              <a:latin typeface="Lora"/>
              <a:ea typeface="Lora"/>
              <a:cs typeface="Lora"/>
              <a:sym typeface="Lora"/>
            </a:endParaRPr>
          </a:p>
          <a:p>
            <a:pPr indent="0" lvl="0" marL="457200" rtl="0" algn="l">
              <a:lnSpc>
                <a:spcPct val="115000"/>
              </a:lnSpc>
              <a:spcBef>
                <a:spcPts val="0"/>
              </a:spcBef>
              <a:spcAft>
                <a:spcPts val="0"/>
              </a:spcAft>
              <a:buNone/>
            </a:pPr>
            <a:r>
              <a:t/>
            </a:r>
            <a:endParaRPr sz="1000">
              <a:solidFill>
                <a:schemeClr val="dk1"/>
              </a:solidFill>
              <a:latin typeface="Lora"/>
              <a:ea typeface="Lora"/>
              <a:cs typeface="Lora"/>
              <a:sym typeface="Lor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350ab2fce7a_0_3138: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858" name="Google Shape;858;g350ab2fce7a_0_3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Then the publishers sells access to the journal through subscriptions, mostly to university libraries.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These subscriptions are expensive, often thousands or tens of thousands of dollars per year, and they’ve gone up consistently faster than inflation.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None/>
            </a:pPr>
            <a:r>
              <a:t/>
            </a:r>
            <a:endParaRPr sz="1000">
              <a:solidFill>
                <a:schemeClr val="dk1"/>
              </a:solidFill>
              <a:latin typeface="Lora"/>
              <a:ea typeface="Lora"/>
              <a:cs typeface="Lora"/>
              <a:sym typeface="Lor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g352a5321872_0_75: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934" name="Google Shape;934;g352a5321872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In Sweden, The Bibsam Consortium is a national coordination body, managed by the National Library, that negotiates agreements with academic publishers on behalf of Swedish universities, research institutes, and government agencies. Their goal is to secure access to journals while also promoting the transition to open access, often through transformative agreements that combine subscription access with open publishing rights. Bibsam plays a key role in controlling costs, increasing transparency, and ensuring Swedish research is widely accessible.</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For example, in 2018 they famously ended their deal with Elsevier when the publisher wouldn’t meet their open access demands—a move that gained international attention</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sz="1000">
              <a:solidFill>
                <a:schemeClr val="dk1"/>
              </a:solidFill>
              <a:latin typeface="Lora"/>
              <a:ea typeface="Lora"/>
              <a:cs typeface="Lora"/>
              <a:sym typeface="Lora"/>
            </a:endParaRPr>
          </a:p>
          <a:p>
            <a:pPr indent="0" lvl="0" marL="0" rtl="0" algn="l">
              <a:lnSpc>
                <a:spcPct val="140000"/>
              </a:lnSpc>
              <a:spcBef>
                <a:spcPts val="0"/>
              </a:spcBef>
              <a:spcAft>
                <a:spcPts val="0"/>
              </a:spcAft>
              <a:buNone/>
            </a:pPr>
            <a:r>
              <a:rPr lang="en" sz="1000">
                <a:solidFill>
                  <a:schemeClr val="dk1"/>
                </a:solidFill>
                <a:latin typeface="Lora"/>
                <a:ea typeface="Lora"/>
                <a:cs typeface="Lora"/>
                <a:sym typeface="Lora"/>
              </a:rPr>
              <a:t>The National Library started drafting the total cost of scholarly publishing in 2017. In 2023 the total cost of publishing for Swedish HEIs was at least 799 million Swedish kronor (SEK).</a:t>
            </a:r>
            <a:endParaRPr sz="1000">
              <a:solidFill>
                <a:schemeClr val="dk1"/>
              </a:solidFill>
              <a:latin typeface="Lora"/>
              <a:ea typeface="Lora"/>
              <a:cs typeface="Lora"/>
              <a:sym typeface="Lora"/>
            </a:endParaRPr>
          </a:p>
          <a:p>
            <a:pPr indent="0" lvl="0" marL="0" rtl="0" algn="l">
              <a:lnSpc>
                <a:spcPct val="140000"/>
              </a:lnSpc>
              <a:spcBef>
                <a:spcPts val="0"/>
              </a:spcBef>
              <a:spcAft>
                <a:spcPts val="0"/>
              </a:spcAft>
              <a:buClr>
                <a:schemeClr val="dk1"/>
              </a:buClr>
              <a:buSzPts val="1100"/>
              <a:buFont typeface="Arial"/>
              <a:buNone/>
            </a:pPr>
            <a:r>
              <a:rPr lang="en" sz="1000" u="sng">
                <a:solidFill>
                  <a:schemeClr val="hlink"/>
                </a:solidFill>
                <a:latin typeface="Lora"/>
                <a:ea typeface="Lora"/>
                <a:cs typeface="Lora"/>
                <a:sym typeface="Lora"/>
                <a:hlinkClick r:id="rId2"/>
              </a:rPr>
              <a:t>https://www.kb.se/samverkan-och-utveckling/oppen-tillgang-och-bibsamkonsortiet/open-access-and-bibsam-consortium/cost-of-scholarly-publishing.html</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None/>
            </a:pPr>
            <a:r>
              <a:t/>
            </a:r>
            <a:endParaRPr sz="1000">
              <a:solidFill>
                <a:schemeClr val="dk1"/>
              </a:solidFill>
              <a:latin typeface="Lora"/>
              <a:ea typeface="Lora"/>
              <a:cs typeface="Lora"/>
              <a:sym typeface="Lor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50ab2fce7a_0_373: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g350ab2fce7a_0_3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1100"/>
              <a:buNone/>
            </a:pPr>
            <a:r>
              <a:t/>
            </a:r>
            <a:endParaRPr sz="1000">
              <a:solidFill>
                <a:schemeClr val="dk1"/>
              </a:solidFill>
              <a:latin typeface="Lora"/>
              <a:ea typeface="Lora"/>
              <a:cs typeface="Lora"/>
              <a:sym typeface="Lora"/>
            </a:endParaRPr>
          </a:p>
        </p:txBody>
      </p:sp>
      <p:sp>
        <p:nvSpPr>
          <p:cNvPr id="157" name="Google Shape;157;g350ab2fce7a_0_3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g350ab2fce7a_0_1199: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1010" name="Google Shape;1010;g350ab2fce7a_0_1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By the 1980s–1990s, the growing dominance of for-profit publishers started causing problems. Researchers and institutions grew increasingly frustrated.</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What do you think are some of the things they got/get frustrated about? What are the pros and cons of subscription-fee based publishing? Discuss for 2min.</a:t>
            </a:r>
            <a:endParaRPr sz="1000">
              <a:solidFill>
                <a:schemeClr val="dk1"/>
              </a:solidFill>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g350ab2fce7a_0_3285: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1022" name="Google Shape;1022;g350ab2fce7a_0_3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1. Established quality control and prestige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Many high-impact journals (e.g., </a:t>
            </a:r>
            <a:r>
              <a:rPr i="1" lang="en" sz="1000">
                <a:solidFill>
                  <a:schemeClr val="dk1"/>
                </a:solidFill>
                <a:latin typeface="Lora"/>
                <a:ea typeface="Lora"/>
                <a:cs typeface="Lora"/>
                <a:sym typeface="Lora"/>
              </a:rPr>
              <a:t>Nature</a:t>
            </a:r>
            <a:r>
              <a:rPr lang="en" sz="1000">
                <a:solidFill>
                  <a:schemeClr val="dk1"/>
                </a:solidFill>
                <a:latin typeface="Lora"/>
                <a:ea typeface="Lora"/>
                <a:cs typeface="Lora"/>
                <a:sym typeface="Lora"/>
              </a:rPr>
              <a:t>, </a:t>
            </a:r>
            <a:r>
              <a:rPr i="1" lang="en" sz="1000">
                <a:solidFill>
                  <a:schemeClr val="dk1"/>
                </a:solidFill>
                <a:latin typeface="Lora"/>
                <a:ea typeface="Lora"/>
                <a:cs typeface="Lora"/>
                <a:sym typeface="Lora"/>
              </a:rPr>
              <a:t>Science</a:t>
            </a:r>
            <a:r>
              <a:rPr lang="en" sz="1000">
                <a:solidFill>
                  <a:schemeClr val="dk1"/>
                </a:solidFill>
                <a:latin typeface="Lora"/>
                <a:ea typeface="Lora"/>
                <a:cs typeface="Lora"/>
                <a:sym typeface="Lora"/>
              </a:rPr>
              <a:t>, </a:t>
            </a:r>
            <a:r>
              <a:rPr i="1" lang="en" sz="1000">
                <a:solidFill>
                  <a:schemeClr val="dk1"/>
                </a:solidFill>
                <a:latin typeface="Lora"/>
                <a:ea typeface="Lora"/>
                <a:cs typeface="Lora"/>
                <a:sym typeface="Lora"/>
              </a:rPr>
              <a:t>Cell</a:t>
            </a:r>
            <a:r>
              <a:rPr lang="en" sz="1000">
                <a:solidFill>
                  <a:schemeClr val="dk1"/>
                </a:solidFill>
                <a:latin typeface="Lora"/>
                <a:ea typeface="Lora"/>
                <a:cs typeface="Lora"/>
                <a:sym typeface="Lora"/>
              </a:rPr>
              <a:t>) are subscription-based and are seen as prestigious.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Their long-standing peer-review processes and editorial boards are trusted by many in academia.</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2. Financial stability (for publishers)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Predictable revenue from subscriptions allows publishers to invest in:</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Editorial services</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Copyediting and typesetting</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Digital infrastructure (e.g., archiving, search tools)</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Marketing and distribution</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3. No direct cost to authors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Unlike Gold OA models, subscription journals typically don’t charge authors (unless for extras like color figures).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This can be beneficial for researchers without funding for APCs (Article Processing Charges).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4. Bundled access for institutions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Libraries often get bulk deals or journal packages, offering broad access across disciplines.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Efficient for large institutions that want a wide range of content for students and researchers.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5. Sustainable for niche or low-volume fields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In areas with low publication volumes, APC-based OA may not be financially viable.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Subscriptions allow journals in niche or specialized fields to operate without charging authors.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6. Professional production services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Established publishers offer well-designed platforms, discoverability tools, and long-term digital preservation (e.g., via CrossRef, CLOCKSS).</a:t>
            </a:r>
            <a:endParaRPr sz="1000">
              <a:solidFill>
                <a:schemeClr val="dk1"/>
              </a:solidFill>
              <a:latin typeface="Lora"/>
              <a:ea typeface="Lora"/>
              <a:cs typeface="Lora"/>
              <a:sym typeface="Lora"/>
            </a:endParaRPr>
          </a:p>
          <a:p>
            <a:pPr indent="0" lvl="0" marL="457200" rtl="0" algn="l">
              <a:lnSpc>
                <a:spcPct val="115000"/>
              </a:lnSpc>
              <a:spcBef>
                <a:spcPts val="0"/>
              </a:spcBef>
              <a:spcAft>
                <a:spcPts val="0"/>
              </a:spcAft>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 7. Controlled access can fund scholarly societies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Many subscription journals are run by scholarly societies, which use subscription income to fund conferences, fellowships, and educational programs.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sz="1000">
              <a:solidFill>
                <a:schemeClr val="dk1"/>
              </a:solidFill>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 name="Shape 1032"/>
        <p:cNvGrpSpPr/>
        <p:nvPr/>
      </p:nvGrpSpPr>
      <p:grpSpPr>
        <a:xfrm>
          <a:off x="0" y="0"/>
          <a:ext cx="0" cy="0"/>
          <a:chOff x="0" y="0"/>
          <a:chExt cx="0" cy="0"/>
        </a:xfrm>
      </p:grpSpPr>
      <p:sp>
        <p:nvSpPr>
          <p:cNvPr id="1033" name="Google Shape;1033;g350ab2fce7a_0_1963: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1034" name="Google Shape;1034;g350ab2fce7a_0_19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1. Publicly funded research was not publicly accessible</a:t>
            </a:r>
            <a:endParaRPr sz="1000">
              <a:solidFill>
                <a:schemeClr val="dk1"/>
              </a:solidFill>
              <a:latin typeface="Lora"/>
              <a:ea typeface="Lora"/>
              <a:cs typeface="Lora"/>
              <a:sym typeface="Lora"/>
            </a:endParaRPr>
          </a:p>
          <a:p>
            <a:pPr indent="0" lvl="0" marL="381000" marR="381000" rtl="0" algn="l">
              <a:lnSpc>
                <a:spcPct val="115000"/>
              </a:lnSpc>
              <a:spcBef>
                <a:spcPts val="0"/>
              </a:spcBef>
              <a:spcAft>
                <a:spcPts val="0"/>
              </a:spcAft>
              <a:buNone/>
            </a:pPr>
            <a:r>
              <a:rPr lang="en" sz="1000">
                <a:solidFill>
                  <a:schemeClr val="dk1"/>
                </a:solidFill>
                <a:latin typeface="Lora"/>
                <a:ea typeface="Lora"/>
                <a:cs typeface="Lora"/>
                <a:sym typeface="Lora"/>
              </a:rPr>
              <a:t>“Taxpayers fund research, but must pay again to read it.”</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This became a rallying cry. Governments, through public institutions and research councils, fund a vast portion of academic research. However, the resulting publications were: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Locked behind expensive paywalls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Only accessible to those at wealthy institutions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Entirely inaccessible to the public, journalists, educators, or practitioners (e.g., doctors, teachers, NGOs)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Example: During public health emergencies (e.g., SARS, HIV, later COVID-19), doctors and researchers in poorer countries couldn’t access critical knowledge.</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2. Unsustainable subscription costs ("The Serials Crisis")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Academic journal prices rose much faster than inflation:</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Between the 1980s and 2000s, journal subscription prices increased over 250%.</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Libraries, especially in public universities, couldn't keep up.</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Journals from commercial publishers were often bundled in large packages (“Big Deals”), forcing libraries to pay for titles they didn’t need.</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High subscription charges for accessing published papers that impose financial pressures on stakeholders of the publishing market, i.e., institutions and individuals such as clinicians and scientists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Librarians and faculty protested this oligopoly of large publishers (Elsevier, Wiley, Springer Nature), who were reaping 30–40% profit margins — more than tech giants like Apple or Google.</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Serials crisis: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The serials crisis is generally considered to have started in the 1970s and became fully visible by the 1980s and 1990s.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Early warning signs:</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Late 1960s: Libraries already noticed that the prices of scientific journals were rising much faster than inflation.</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They struggled to afford all the new journals emerging from post-WWII research expansion.</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Crisis emerges:</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1970s: The problem became more serious as commercial publishers (e.g., Elsevier, Pergamon Press) aggressively raised subscription prices.</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New specialized journals were created, splitting fields into more niches — increasing costs further.</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rgbClr val="121212"/>
                </a:solidFill>
                <a:latin typeface="Lora"/>
                <a:ea typeface="Lora"/>
                <a:cs typeface="Lora"/>
                <a:sym typeface="Lora"/>
              </a:rPr>
              <a:t>Between 1975 and 1985, the average price of a journal doubled. The New York Times reported that in 1984 it cost $2,500 to subscribe to the journal Brain Research; in 1988, it cost more than $5,000. That same year, Harvard Library overran its research journal budget by half a million dollars.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Crisis fully recognized:</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1980s–1990s: Libraries formally coined the term "serials crisis."</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By the 1990s, libraries were canceling subscriptions because they could no longer afford them.</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Publisher mergers (e.g., Elsevier acquiring Pergamon in 1991) made the problem even worse by concentrating market power.</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3. Barriers to knowledge sharing and global inequity</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Scholars and librarians from the Global South or underfunded institutions: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Had little to no access to cutting-edge research.</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Were locked out of participating fully in the scholarly conversation.</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This created a two-tier system where well-funded Western institutions advanced, while others were marginalized.</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Equity concern: In a digital world, knowledge could be shared instantly and freely—yet systemic paywalls preserved artificial scarcity.</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4. Exploitation of academic labor</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The system relied on:</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Unpaid author labor (writing, revising, formatting)</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Unpaid peer reviewers (a crucial part of quality control)</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Editors who often volunteered their time</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Meanwhile, publishers monetized this free labor and restricted access to the outputs. Many scholars began questioning:</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Why am I giving my labor to a system that then sells my work?</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Who is benefiting from my time, knowledge, and expertise?</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5. Delays and bottlenecks in dissemination</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The peer review and publishing process in traditional journals was slow—sometimes taking months or years.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During fast-moving crises (like pandemics), this lag had real-world consequences.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Scholars sought faster, open ways to share preprints, data, and findings.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Publication delay, the time gap between finishing data collection and publication, has increased over time from ~1.4 ± 0.2 years in 1912 to 2.6 ± 0.1 years in 2020 and 3.2 ± 0.1 in 2021</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6. Restrictive licensing and reuse barriers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Even if you had access, traditional journals: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Often prohibited text and data mining</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Didn’t allow readers to reuse figures, content, or data</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Retained copyright, so authors couldn’t share or remix their own work freely</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Researchers wanted Creative Commons licensing, which would allow:</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Legal reuse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Translation</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Educational redistribution</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Integration into Wikipedia, teaching materials, or policy documents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7. Lack of transparency in peer review and publishing costs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Peer review is often a black box, with unclear standards or decision-making. Peer review biased towards papers that have positive results. </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Article processing charges (APCs) in some open access models (e.g., hybrid journals) were opaque and inflated.</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Critics demanded:</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Open peer review for accountability and learning</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Transparent, cost-efficient publishing models</a:t>
            </a:r>
            <a:endParaRPr sz="1000">
              <a:solidFill>
                <a:schemeClr val="dk1"/>
              </a:solidFill>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g350ab2fce7a_0_1974: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1046" name="Google Shape;1046;g350ab2fce7a_0_19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This tension set the stage for the Open Access movement to emerge</a:t>
            </a:r>
            <a:r>
              <a:rPr lang="en" sz="1000">
                <a:solidFill>
                  <a:srgbClr val="0F1114"/>
                </a:solidFill>
                <a:latin typeface="Lora"/>
                <a:ea typeface="Lora"/>
                <a:cs typeface="Lora"/>
                <a:sym typeface="Lora"/>
              </a:rPr>
              <a:t> in the '90s when access to the Internet became widely available and online publishing became the norm. </a:t>
            </a:r>
            <a:r>
              <a:rPr lang="en" sz="1000">
                <a:solidFill>
                  <a:schemeClr val="dk1"/>
                </a:solidFill>
                <a:latin typeface="Lora"/>
                <a:ea typeface="Lora"/>
                <a:cs typeface="Lora"/>
                <a:sym typeface="Lora"/>
              </a:rPr>
              <a:t>Calls for reform intensified</a:t>
            </a:r>
            <a:endParaRPr sz="1000">
              <a:solidFill>
                <a:schemeClr val="dk1"/>
              </a:solidFill>
              <a:latin typeface="Lora"/>
              <a:ea typeface="Lora"/>
              <a:cs typeface="Lora"/>
              <a:sym typeface="Lora"/>
            </a:endParaRPr>
          </a:p>
          <a:p>
            <a:pPr indent="-292100" lvl="0" marL="457200" rtl="0" algn="l">
              <a:lnSpc>
                <a:spcPct val="115000"/>
              </a:lnSpc>
              <a:spcBef>
                <a:spcPts val="1200"/>
              </a:spcBef>
              <a:spcAft>
                <a:spcPts val="0"/>
              </a:spcAft>
              <a:buClr>
                <a:schemeClr val="dk1"/>
              </a:buClr>
              <a:buSzPts val="1000"/>
              <a:buFont typeface="Lora"/>
              <a:buChar char="●"/>
            </a:pPr>
            <a:r>
              <a:rPr lang="en" sz="1000">
                <a:solidFill>
                  <a:schemeClr val="dk1"/>
                </a:solidFill>
                <a:latin typeface="Lora"/>
                <a:ea typeface="Lora"/>
                <a:cs typeface="Lora"/>
                <a:sym typeface="Lora"/>
              </a:rPr>
              <a:t>Scholars began advocating for alternative publishing models where research could be accessed freely.</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Early preprint servers (like arXiv in 1991) were part of this push, providing free access without formal journal barriers.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1994: The Subversive Proposal published (Stevan Harnad), encouraging authors to self-archive their work online</a:t>
            </a:r>
            <a:r>
              <a:rPr b="1" lang="en" sz="1000">
                <a:solidFill>
                  <a:schemeClr val="dk1"/>
                </a:solidFill>
                <a:latin typeface="Lora"/>
                <a:ea typeface="Lora"/>
                <a:cs typeface="Lora"/>
                <a:sym typeface="Lora"/>
              </a:rPr>
              <a:t> (“green open access”) </a:t>
            </a:r>
            <a:endParaRPr b="1"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2001: Creative Commons founded</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2000s: Formal statements like the </a:t>
            </a:r>
            <a:r>
              <a:rPr b="1" lang="en" sz="1000">
                <a:solidFill>
                  <a:schemeClr val="dk1"/>
                </a:solidFill>
                <a:latin typeface="Lora"/>
                <a:ea typeface="Lora"/>
                <a:cs typeface="Lora"/>
                <a:sym typeface="Lora"/>
              </a:rPr>
              <a:t>Budapest Open Access Initiative (2002) made OA </a:t>
            </a:r>
            <a:r>
              <a:rPr lang="en" sz="1000">
                <a:solidFill>
                  <a:schemeClr val="dk1"/>
                </a:solidFill>
                <a:latin typeface="Lora"/>
                <a:ea typeface="Lora"/>
                <a:cs typeface="Lora"/>
                <a:sym typeface="Lora"/>
              </a:rPr>
              <a:t>a coordinated global effort. Now 7571 Signatures of individuals, 1959 signatures of organizations. From BOAI: </a:t>
            </a:r>
            <a:r>
              <a:rPr lang="en" sz="1000">
                <a:solidFill>
                  <a:srgbClr val="0F1114"/>
                </a:solidFill>
                <a:latin typeface="Lora"/>
                <a:ea typeface="Lora"/>
                <a:cs typeface="Lora"/>
                <a:sym typeface="Lora"/>
              </a:rPr>
              <a:t>any scientific publication, such as peer-reviewed, journal, articles and books, research reports, conference papers are accessible to anyone anywhere. This means no paywalls from the publishers. Secondly, that every publication that is made publicly available has the permissive license, which means that the text, images, tables, methodologies, etc, can be re-used by anyone. </a:t>
            </a:r>
            <a:r>
              <a:rPr lang="en" sz="1000">
                <a:solidFill>
                  <a:schemeClr val="dk1"/>
                </a:solidFill>
                <a:latin typeface="Lora"/>
                <a:ea typeface="Lora"/>
                <a:cs typeface="Lora"/>
                <a:sym typeface="Lora"/>
              </a:rPr>
              <a:t>Our recent BOAI20 Recommendations emphasize that OA is not an end in itself, but a means to other ends –  above all, to the equity, quality, usability, and sustainability of research. As a result, the BOAI offers a unique platform for discussions on OA strategies and their implementation.</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2003: </a:t>
            </a:r>
            <a:r>
              <a:rPr b="1" lang="en" sz="1000">
                <a:solidFill>
                  <a:schemeClr val="dk1"/>
                </a:solidFill>
                <a:latin typeface="Lora"/>
                <a:ea typeface="Lora"/>
                <a:cs typeface="Lora"/>
                <a:sym typeface="Lora"/>
              </a:rPr>
              <a:t>Bethesda and Berlin Declarations. </a:t>
            </a:r>
            <a:r>
              <a:rPr lang="en" sz="1000">
                <a:solidFill>
                  <a:schemeClr val="dk1"/>
                </a:solidFill>
                <a:latin typeface="Lora"/>
                <a:ea typeface="Lora"/>
                <a:cs typeface="Lora"/>
                <a:sym typeface="Lora"/>
              </a:rPr>
              <a:t>Further clarify OA principles. </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AutoNum type="alphaLcPeriod"/>
            </a:pPr>
            <a:r>
              <a:rPr lang="en" sz="1000">
                <a:solidFill>
                  <a:srgbClr val="202122"/>
                </a:solidFill>
                <a:latin typeface="Lora"/>
                <a:ea typeface="Lora"/>
                <a:cs typeface="Lora"/>
                <a:sym typeface="Lora"/>
              </a:rPr>
              <a:t>The </a:t>
            </a:r>
            <a:r>
              <a:rPr b="1" lang="en" sz="1000">
                <a:solidFill>
                  <a:srgbClr val="202122"/>
                </a:solidFill>
                <a:latin typeface="Lora"/>
                <a:ea typeface="Lora"/>
                <a:cs typeface="Lora"/>
                <a:sym typeface="Lora"/>
              </a:rPr>
              <a:t>Bethesda Statement on Open Access Publishing</a:t>
            </a:r>
            <a:r>
              <a:rPr lang="en" sz="1000">
                <a:solidFill>
                  <a:srgbClr val="202122"/>
                </a:solidFill>
                <a:latin typeface="Lora"/>
                <a:ea typeface="Lora"/>
                <a:cs typeface="Lora"/>
                <a:sym typeface="Lora"/>
              </a:rPr>
              <a:t> is a 2003 statement which defines the concept of </a:t>
            </a:r>
            <a:r>
              <a:rPr lang="en" sz="1000">
                <a:solidFill>
                  <a:srgbClr val="6A60B0"/>
                </a:solidFill>
                <a:uFill>
                  <a:noFill/>
                </a:uFill>
                <a:latin typeface="Lora"/>
                <a:ea typeface="Lora"/>
                <a:cs typeface="Lora"/>
                <a:sym typeface="Lora"/>
                <a:hlinkClick r:id="rId2">
                  <a:extLst>
                    <a:ext uri="{A12FA001-AC4F-418D-AE19-62706E023703}">
                      <ahyp:hlinkClr val="tx"/>
                    </a:ext>
                  </a:extLst>
                </a:hlinkClick>
              </a:rPr>
              <a:t>open access</a:t>
            </a:r>
            <a:r>
              <a:rPr lang="en" sz="1000">
                <a:solidFill>
                  <a:srgbClr val="202122"/>
                </a:solidFill>
                <a:latin typeface="Lora"/>
                <a:ea typeface="Lora"/>
                <a:cs typeface="Lora"/>
                <a:sym typeface="Lora"/>
              </a:rPr>
              <a:t> and then supports that concept. On 11 April 2003, the </a:t>
            </a:r>
            <a:r>
              <a:rPr lang="en" sz="1000">
                <a:solidFill>
                  <a:srgbClr val="6A60B0"/>
                </a:solidFill>
                <a:uFill>
                  <a:noFill/>
                </a:uFill>
                <a:latin typeface="Lora"/>
                <a:ea typeface="Lora"/>
                <a:cs typeface="Lora"/>
                <a:sym typeface="Lora"/>
                <a:hlinkClick r:id="rId3">
                  <a:extLst>
                    <a:ext uri="{A12FA001-AC4F-418D-AE19-62706E023703}">
                      <ahyp:hlinkClr val="tx"/>
                    </a:ext>
                  </a:extLst>
                </a:hlinkClick>
              </a:rPr>
              <a:t>Howard Hughes Medical Institute</a:t>
            </a:r>
            <a:r>
              <a:rPr lang="en" sz="1000">
                <a:solidFill>
                  <a:srgbClr val="202122"/>
                </a:solidFill>
                <a:latin typeface="Lora"/>
                <a:ea typeface="Lora"/>
                <a:cs typeface="Lora"/>
                <a:sym typeface="Lora"/>
              </a:rPr>
              <a:t> held a meeting for 24 people to discuss better access to scholarly literature. The group made a definition of an open access publication as one which grants a "free, irrevocable, worldwide, perpetual right of access to, and a license to copy, use, distribute, transmit, and display the work publicly and to make and distribute derivative works, in any digital medium for any responsible purpose, subject to proper attribution of authorship" and from which every article is "deposited immediately upon initial publication in at least one online repository". The Bethesda Statement builds on the BOAI by saying how users will enact open access. Specifically, open access practitioners will put content online with a license granting rights for reuse including the right to make derivative works. The BOAI does not mention derivative works.</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AutoNum type="alphaLcPeriod"/>
            </a:pPr>
            <a:r>
              <a:rPr lang="en" sz="1000">
                <a:solidFill>
                  <a:schemeClr val="dk1"/>
                </a:solidFill>
                <a:latin typeface="Lora"/>
                <a:ea typeface="Lora"/>
                <a:cs typeface="Lora"/>
                <a:sym typeface="Lora"/>
              </a:rPr>
              <a:t>The </a:t>
            </a:r>
            <a:r>
              <a:rPr b="1" lang="en" sz="1000">
                <a:solidFill>
                  <a:schemeClr val="dk1"/>
                </a:solidFill>
                <a:latin typeface="Lora"/>
                <a:ea typeface="Lora"/>
                <a:cs typeface="Lora"/>
                <a:sym typeface="Lora"/>
              </a:rPr>
              <a:t>Berlin Declaration</a:t>
            </a:r>
            <a:r>
              <a:rPr lang="en" sz="1000">
                <a:solidFill>
                  <a:schemeClr val="dk1"/>
                </a:solidFill>
                <a:latin typeface="Lora"/>
                <a:ea typeface="Lora"/>
                <a:cs typeface="Lora"/>
                <a:sym typeface="Lora"/>
              </a:rPr>
              <a:t> </a:t>
            </a:r>
            <a:r>
              <a:rPr lang="en" sz="1000">
                <a:solidFill>
                  <a:srgbClr val="101418"/>
                </a:solidFill>
                <a:latin typeface="Lora"/>
                <a:ea typeface="Lora"/>
                <a:cs typeface="Lora"/>
                <a:sym typeface="Lora"/>
              </a:rPr>
              <a:t>on Open Access to Knowledge in the Sciences and Humanities </a:t>
            </a:r>
            <a:r>
              <a:rPr lang="en" sz="1000">
                <a:solidFill>
                  <a:schemeClr val="dk1"/>
                </a:solidFill>
                <a:latin typeface="Lora"/>
                <a:ea typeface="Lora"/>
                <a:cs typeface="Lora"/>
                <a:sym typeface="Lora"/>
              </a:rPr>
              <a:t>in particular is adopted by major European institutions and funders. </a:t>
            </a:r>
            <a:r>
              <a:rPr lang="en" sz="1000">
                <a:solidFill>
                  <a:srgbClr val="202122"/>
                </a:solidFill>
                <a:latin typeface="Lora"/>
                <a:ea typeface="Lora"/>
                <a:cs typeface="Lora"/>
                <a:sym typeface="Lora"/>
              </a:rPr>
              <a:t>The </a:t>
            </a:r>
            <a:r>
              <a:rPr b="1" lang="en" sz="1000">
                <a:solidFill>
                  <a:srgbClr val="202122"/>
                </a:solidFill>
                <a:latin typeface="Lora"/>
                <a:ea typeface="Lora"/>
                <a:cs typeface="Lora"/>
                <a:sym typeface="Lora"/>
              </a:rPr>
              <a:t>Berlin Declaration on Open Access to Knowledge in the Sciences and Humanities</a:t>
            </a:r>
            <a:r>
              <a:rPr lang="en" sz="1000">
                <a:solidFill>
                  <a:srgbClr val="202122"/>
                </a:solidFill>
                <a:latin typeface="Lora"/>
                <a:ea typeface="Lora"/>
                <a:cs typeface="Lora"/>
                <a:sym typeface="Lora"/>
              </a:rPr>
              <a:t> is an international statement on open access and access to knowledge. It emerged from a conference on open access hosted in the Harnack House in Berlin by the Max Planck Society in 2003. the Berlin Declaration was a third influential event in the establishment of the open access movement. Peter Suber has referred to the three events combined as the "BBB definition" of open access as the three overlap with and inform one another</a:t>
            </a:r>
            <a:endParaRPr sz="1000">
              <a:solidFill>
                <a:schemeClr val="dk1"/>
              </a:solidFill>
              <a:latin typeface="Lora"/>
              <a:ea typeface="Lora"/>
              <a:cs typeface="Lora"/>
              <a:sym typeface="Lor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g350ab2fce7a_0_2407: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1060" name="Google Shape;1060;g350ab2fce7a_0_2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Green Open Access is a model of open access publishing where authors self-archive a version of their research article, typically in a publicly accessible repository, without paying a fee to the publisher.</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What Does Green Open Access Involve?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Authors publish their article in a traditional (often subscription-based) journal.</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They then deposit a version of the manuscript (usually the peer-reviewed, accepted version without final typesetting) into:</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An institutional repository </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A disciplinary repository (e.g., arXiv, bioRxiv, PubMed Central, SSRN)</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A general-purpose repository (e.g., Zenodo, OSF)</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Embargo Periods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Many publishers allow green OA only after an embargo period (e.g., 6–12 months after official publication).</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During the embargo, the manuscript may be deposited but not made openly available.</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What Version Can Be Shared?</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Usually, the Author Accepted Manuscript (AAM) is allowed:</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This is the version after peer review, but before journal formatting and typesetting.</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The final published PDF is often </a:t>
            </a:r>
            <a:r>
              <a:rPr i="1" lang="en" sz="1000">
                <a:solidFill>
                  <a:schemeClr val="dk1"/>
                </a:solidFill>
                <a:latin typeface="Lora"/>
                <a:ea typeface="Lora"/>
                <a:cs typeface="Lora"/>
                <a:sym typeface="Lora"/>
              </a:rPr>
              <a:t>not</a:t>
            </a:r>
            <a:r>
              <a:rPr lang="en" sz="1000">
                <a:solidFill>
                  <a:schemeClr val="dk1"/>
                </a:solidFill>
                <a:latin typeface="Lora"/>
                <a:ea typeface="Lora"/>
                <a:cs typeface="Lora"/>
                <a:sym typeface="Lora"/>
              </a:rPr>
              <a:t> allowed to be archived.</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Pros of Green OA</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Free for authors (no APCs)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Increases visibility and accessibility of work</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Complies with many funder open access mandates (e.g., NIH, Horizon Europe)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Builds institutional infrastructure and control over scholarship</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Limitations of Green OA</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Embargoes can delay access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Allowed versions may differ from the final published one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Discoverability may be lower compared to journal-hosted articles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Licensing is often unclear or restrictive (not always CC BY)</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Examples of Green OA Repositories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arXiv.org – physics, math, computer science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bioRxiv.org – life sciences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PubMed Central – biomedical and NIH-funded research</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SSRN – social sciences and law</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Institutional repositories like:</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DASH (Harvard)</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Apollo (Cambridge)</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DSpace@MIT</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None/>
            </a:pPr>
            <a:r>
              <a:t/>
            </a:r>
            <a:endParaRPr sz="1000">
              <a:solidFill>
                <a:schemeClr val="dk1"/>
              </a:solidFill>
              <a:latin typeface="Lora"/>
              <a:ea typeface="Lora"/>
              <a:cs typeface="Lora"/>
              <a:sym typeface="Lor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g350ab2fce7a_0_2611: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1128" name="Google Shape;1128;g350ab2fce7a_0_2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Publishers responded to BOAI and Green OA by creating Open Access publishing models — but someone had to pay for the editorial work, hosting, archiving, etc. The solution? → Article Processing Charges (APCs): the author (or their funder/institution) pays upfront so the paper is free to read. This is when the now-familiar model of "pay to publish, free to read" was really born.</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In the beginning, anything that was free to read was termed ‘Gold Open Access’, regardless of whether authors paid APCs or not. Over time, the term has evolved into meaning only publications that are free to read but involve APCs.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APCs are fees paid by authors (or their funders/institutions) to cover the cost of publishing an article in an open-access journal. In contrast to the subscription model (where readers or libraries pay), APCs shift the financial burden to the publication stage so that access is free for all readers.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First major Open Access journals charging APCs: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i="1" lang="en" sz="1000">
                <a:solidFill>
                  <a:schemeClr val="dk1"/>
                </a:solidFill>
                <a:latin typeface="Lora"/>
                <a:ea typeface="Lora"/>
                <a:cs typeface="Lora"/>
                <a:sym typeface="Lora"/>
              </a:rPr>
              <a:t>BioMed Central</a:t>
            </a:r>
            <a:r>
              <a:rPr lang="en" sz="1000">
                <a:solidFill>
                  <a:schemeClr val="dk1"/>
                </a:solidFill>
                <a:latin typeface="Lora"/>
                <a:ea typeface="Lora"/>
                <a:cs typeface="Lora"/>
                <a:sym typeface="Lora"/>
              </a:rPr>
              <a:t> (founded 2000)</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i="1" lang="en" sz="1000">
                <a:solidFill>
                  <a:schemeClr val="dk1"/>
                </a:solidFill>
                <a:latin typeface="Lora"/>
                <a:ea typeface="Lora"/>
                <a:cs typeface="Lora"/>
                <a:sym typeface="Lora"/>
              </a:rPr>
              <a:t>Public Library of Science</a:t>
            </a:r>
            <a:r>
              <a:rPr lang="en" sz="1000">
                <a:solidFill>
                  <a:schemeClr val="dk1"/>
                </a:solidFill>
                <a:latin typeface="Lora"/>
                <a:ea typeface="Lora"/>
                <a:cs typeface="Lora"/>
                <a:sym typeface="Lora"/>
              </a:rPr>
              <a:t>: </a:t>
            </a:r>
            <a:r>
              <a:rPr i="1" lang="en" sz="1000">
                <a:solidFill>
                  <a:schemeClr val="dk1"/>
                </a:solidFill>
                <a:latin typeface="Lora"/>
                <a:ea typeface="Lora"/>
                <a:cs typeface="Lora"/>
                <a:sym typeface="Lora"/>
              </a:rPr>
              <a:t>PLOS</a:t>
            </a:r>
            <a:r>
              <a:rPr lang="en" sz="1000">
                <a:solidFill>
                  <a:schemeClr val="dk1"/>
                </a:solidFill>
                <a:latin typeface="Lora"/>
                <a:ea typeface="Lora"/>
                <a:cs typeface="Lora"/>
                <a:sym typeface="Lora"/>
              </a:rPr>
              <a:t> — founded early 2000s, first journal </a:t>
            </a:r>
            <a:r>
              <a:rPr i="1" lang="en" sz="1000">
                <a:solidFill>
                  <a:schemeClr val="dk1"/>
                </a:solidFill>
                <a:latin typeface="Lora"/>
                <a:ea typeface="Lora"/>
                <a:cs typeface="Lora"/>
                <a:sym typeface="Lora"/>
              </a:rPr>
              <a:t>PLOS Biology</a:t>
            </a:r>
            <a:r>
              <a:rPr lang="en" sz="1000">
                <a:solidFill>
                  <a:schemeClr val="dk1"/>
                </a:solidFill>
                <a:latin typeface="Lora"/>
                <a:ea typeface="Lora"/>
                <a:cs typeface="Lora"/>
                <a:sym typeface="Lora"/>
              </a:rPr>
              <a:t> launched 2003, PLOS medicine in 2004</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As fully open-access journals like PLOS Biology (2003) and PLOS Medicine (2004) were launched, they needed sustainable revenue to cover:</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Editorial services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Peer review coordination</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Copyediting and typesetting</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Web hosting and archiving</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Infrastructure and staff</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PLOS helped legitimize the APC model, showing that high-quality, peer-reviewed OA journals could thrive.</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These APCs were often covered by research grants or built into institutional publishing support.</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Gold Open access can also be in a hybrid journal (subscription-based but offers OA for a fee)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Concerns about APCs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Could APCs create inequities for researchers without funding?</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Might APCs incentivize volume over quality?</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Would commercial publishers co-opt the APC model with hybrid OA or inflated fees?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These concerns intensified in later years, leading to new experiments with APC-free models (like </a:t>
            </a:r>
            <a:r>
              <a:rPr i="1" lang="en" sz="1000">
                <a:solidFill>
                  <a:schemeClr val="dk1"/>
                </a:solidFill>
                <a:latin typeface="Lora"/>
                <a:ea typeface="Lora"/>
                <a:cs typeface="Lora"/>
                <a:sym typeface="Lora"/>
              </a:rPr>
              <a:t>diamond OA</a:t>
            </a:r>
            <a:r>
              <a:rPr lang="en" sz="1000">
                <a:solidFill>
                  <a:schemeClr val="dk1"/>
                </a:solidFill>
                <a:latin typeface="Lora"/>
                <a:ea typeface="Lora"/>
                <a:cs typeface="Lora"/>
                <a:sym typeface="Lora"/>
              </a:rPr>
              <a:t> or consortial funding).</a:t>
            </a:r>
            <a:endParaRPr>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latin typeface="Lora"/>
              <a:ea typeface="Lora"/>
              <a:cs typeface="Lora"/>
              <a:sym typeface="Lora"/>
            </a:endParaRPr>
          </a:p>
          <a:p>
            <a:pPr indent="0" lvl="0" marL="0" rtl="0" algn="l">
              <a:lnSpc>
                <a:spcPct val="100000"/>
              </a:lnSpc>
              <a:spcBef>
                <a:spcPts val="0"/>
              </a:spcBef>
              <a:spcAft>
                <a:spcPts val="0"/>
              </a:spcAft>
              <a:buNone/>
            </a:pPr>
            <a:r>
              <a:t/>
            </a:r>
            <a:endParaRPr sz="1000">
              <a:solidFill>
                <a:schemeClr val="dk1"/>
              </a:solidFill>
              <a:latin typeface="Lora"/>
              <a:ea typeface="Lora"/>
              <a:cs typeface="Lora"/>
              <a:sym typeface="Lor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g350ab2fce7a_0_2739: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1197" name="Google Shape;1197;g350ab2fce7a_0_27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Hybrid Open Access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What it is: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A subscription-based journal that offers authors the option to pay a fee to make their individual article open access.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The rest of the journal remains paywalled.</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Journal type: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Traditional journals (e.g., from Elsevier, Wiley, Springer) that offer an OA option.</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Pros: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Authors can comply with OA mandates even if publishing in prestige/traditional journals.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Offers flexibility during transition to OA.</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Concerns: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Double-dipping: publishers earn both subscription revenue and APCs.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Slows the systemic move to fully open models.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Often more expensive APCs than gold OA journals.</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None/>
            </a:pPr>
            <a:r>
              <a:t/>
            </a:r>
            <a:endParaRPr sz="1000">
              <a:solidFill>
                <a:schemeClr val="dk1"/>
              </a:solidFill>
              <a:latin typeface="Lora"/>
              <a:ea typeface="Lora"/>
              <a:cs typeface="Lora"/>
              <a:sym typeface="Lor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6" name="Shape 1276"/>
        <p:cNvGrpSpPr/>
        <p:nvPr/>
      </p:nvGrpSpPr>
      <p:grpSpPr>
        <a:xfrm>
          <a:off x="0" y="0"/>
          <a:ext cx="0" cy="0"/>
          <a:chOff x="0" y="0"/>
          <a:chExt cx="0" cy="0"/>
        </a:xfrm>
      </p:grpSpPr>
      <p:sp>
        <p:nvSpPr>
          <p:cNvPr id="1277" name="Google Shape;1277;g350ab2fce7a_0_2839: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1278" name="Google Shape;1278;g350ab2fce7a_0_28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What is bronze Open Access?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Refers to articles that are free to read on the publisher's website, but without a clear open license (e.g., no Creative Commons license).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Often occurs when:</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Publishers temporarily make articles free (e.g., for publicity or during health crises).</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Older articles are made freely accessible without a formal OA status.</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Some subscription journals offer selected articles as “free” content.</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When did it appear?</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Bronze OA practices existed since at least the early 2000s, when some publishers began offering "free access" to selected content.</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None/>
            </a:pPr>
            <a:r>
              <a:t/>
            </a:r>
            <a:endParaRPr sz="1000">
              <a:solidFill>
                <a:schemeClr val="dk1"/>
              </a:solidFill>
              <a:latin typeface="Lora"/>
              <a:ea typeface="Lora"/>
              <a:cs typeface="Lora"/>
              <a:sym typeface="Lor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8" name="Shape 1358"/>
        <p:cNvGrpSpPr/>
        <p:nvPr/>
      </p:nvGrpSpPr>
      <p:grpSpPr>
        <a:xfrm>
          <a:off x="0" y="0"/>
          <a:ext cx="0" cy="0"/>
          <a:chOff x="0" y="0"/>
          <a:chExt cx="0" cy="0"/>
        </a:xfrm>
      </p:grpSpPr>
      <p:sp>
        <p:nvSpPr>
          <p:cNvPr id="1359" name="Google Shape;1359;g350ab2fce7a_0_2097: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1360" name="Google Shape;1360;g350ab2fce7a_0_20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By the late 2000s, the momentum for Open Access began to take off in a more organized, institutional way.</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In 2008, Harvard made headlines with a bold move: its Faculty of Arts and Sciences voted to mandate open access. This meant that scholarly articles — after peer review but before journal formatting — would be automatically deposited in Harvard’s institutional repository, unless researchers explicitly opted out. This was a big shift in policy from a top-tier institution.</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Then by 2012, major research funders and governments began requiring Open Access: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The Wellcome Trust mandated that all research it funds be made OA within 6 months.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The NIH required deposits in PubMed Central.</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And the European Commission’s Horizon 2020 program included strong OA provisions.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In Sweden, funders like Vetenskapsrådet (VR) and Formas started pushing for OA as a condition for grants.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At the same time, frustration was building among researchers. This boiled over into what became known as the ‘Academic Spring’.</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Scholars protested high subscription costs and publisher profits.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The Cost of Knowledge campaign (founded by mathematician Tim Gowers) called for a boycott of Elsevier, and thousands of researchers signed on.</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This was a turning point: Open Access wasn’t just a technical policy anymore, it was a movement.</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sz="1000">
              <a:solidFill>
                <a:schemeClr val="dk1"/>
              </a:solidFill>
              <a:latin typeface="Lora"/>
              <a:ea typeface="Lora"/>
              <a:cs typeface="Lora"/>
              <a:sym typeface="Lor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1" name="Shape 1371"/>
        <p:cNvGrpSpPr/>
        <p:nvPr/>
      </p:nvGrpSpPr>
      <p:grpSpPr>
        <a:xfrm>
          <a:off x="0" y="0"/>
          <a:ext cx="0" cy="0"/>
          <a:chOff x="0" y="0"/>
          <a:chExt cx="0" cy="0"/>
        </a:xfrm>
      </p:grpSpPr>
      <p:sp>
        <p:nvSpPr>
          <p:cNvPr id="1372" name="Google Shape;1372;g350ab2fce7a_0_3349: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1373" name="Google Shape;1373;g350ab2fce7a_0_3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Black OA arised </a:t>
            </a:r>
            <a:r>
              <a:rPr lang="en" sz="1000">
                <a:solidFill>
                  <a:schemeClr val="dk1"/>
                </a:solidFill>
                <a:latin typeface="Lora"/>
                <a:ea typeface="Lora"/>
                <a:cs typeface="Lora"/>
                <a:sym typeface="Lora"/>
              </a:rPr>
              <a:t>as a response to barriers in the traditional scholarly publishing model:</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High subscription costs limit access, especially in the Global South or underfunded institutions.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Many publicly funded articles remain locked behind expensive paywalls.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Delays or embargoes in green OA reduce timely access to knowledge.</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It</a:t>
            </a:r>
            <a:r>
              <a:rPr lang="en" sz="1000">
                <a:solidFill>
                  <a:schemeClr val="dk1"/>
                </a:solidFill>
                <a:latin typeface="Lora"/>
                <a:ea typeface="Lora"/>
                <a:cs typeface="Lora"/>
                <a:sym typeface="Lora"/>
              </a:rPr>
              <a:t> refers to the unauthorized sharing of paywalled scholarly publications, usually through pirate platforms like Sci-Hub or LibGen (Library Genesis). It’s called “black” to distinguish it from legal forms of open access (green, gold, diamond, etc.), though the term is informal and sometimes controversial.</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What does it involve?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Bypassing publisher paywalls by accessing or downloading articles without a subscription or payment.</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Platforms like:</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Sci-Hub: founded 2011 (Alexandra Elbakyan from Kazakhstan). offers direct access to millions of scholarly articles by using credentials (often leaked or donated) from subscribing institutions.</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LibGen: hosts a vast mirror of downloaded academic books and papers.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These services operate in legal gray areas (or outright violation of copyright laws), depending on jurisdiction.</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Legal and ethical tensions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Illegal under most copyright laws, and aggressively targeted by publishers like Elsevier.</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Seen by some as a form of civil disobedience or digital activism.</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Others argue it undermines legitimate open access efforts and threatens sustainable publishing.</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Scholarly and policy reactions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Black OA has exposed the demand for universal, immediate access to scholarship.</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It fueled policy debates and increased support for legal OA reforms, including:</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Plan S</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Funder mandates</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National negotiations for open access agreements</a:t>
            </a:r>
            <a:endParaRPr sz="10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None/>
            </a:pPr>
            <a:r>
              <a:t/>
            </a:r>
            <a:endParaRPr sz="1000">
              <a:solidFill>
                <a:schemeClr val="dk1"/>
              </a:solidFill>
              <a:latin typeface="Lora"/>
              <a:ea typeface="Lora"/>
              <a:cs typeface="Lora"/>
              <a:sym typeface="Lor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db0fea089e_0_58: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3db0fea089e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1100"/>
              <a:buNone/>
            </a:pPr>
            <a:r>
              <a:t/>
            </a:r>
            <a:endParaRPr sz="1000">
              <a:solidFill>
                <a:schemeClr val="dk1"/>
              </a:solidFill>
              <a:latin typeface="Lora"/>
              <a:ea typeface="Lora"/>
              <a:cs typeface="Lora"/>
              <a:sym typeface="Lora"/>
            </a:endParaRPr>
          </a:p>
        </p:txBody>
      </p:sp>
      <p:sp>
        <p:nvSpPr>
          <p:cNvPr id="222" name="Google Shape;222;g3db0fea089e_0_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9" name="Shape 1439"/>
        <p:cNvGrpSpPr/>
        <p:nvPr/>
      </p:nvGrpSpPr>
      <p:grpSpPr>
        <a:xfrm>
          <a:off x="0" y="0"/>
          <a:ext cx="0" cy="0"/>
          <a:chOff x="0" y="0"/>
          <a:chExt cx="0" cy="0"/>
        </a:xfrm>
      </p:grpSpPr>
      <p:sp>
        <p:nvSpPr>
          <p:cNvPr id="1440" name="Google Shape;1440;g350ab2fce7a_0_2825: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1441" name="Google Shape;1441;g350ab2fce7a_0_28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In 2018, we saw a major development: the launch of Plan S by cOAlition S, a group of European research funders supported by the European Commission and Science Europe. Plan S laid out a bold mandate: by 2021, all research funded by these bodies had to be published in fully open access venues, no embargoes, no hybrid paywalls. This move shook the publishing world and pushed even the largest commercial publishers to adapt more open strategies.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In the 2020s, we began to see the shift toward mainstream OA:</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Publishers like Springer Nature, Elsevier, and Wiley began signing transformative agreements: hybrid deals where institutions pay for both subscription access and open publishing rights.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At the same time, models like Diamond Open Access, which charge neither authors nor readers, started gaining more attention, alongside growing acceptance of preprints across disciplines.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In 2021, UNESCO issued its Recommendation on Open Science, officially endorsing open access and data sharing principles worldwide.</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But there’s been criticism, especially of the Gold OA model with article processing charges (APCs).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Many scholars raised equity concerns: What happens to researchers who can’t afford APCs?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Would this create a two-tier system, where well-funded scientists publish and others get left behind?</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In response, Plan S funders and partners began backing Diamond OA more actively.</a:t>
            </a:r>
            <a:br>
              <a:rPr lang="en" sz="1000">
                <a:solidFill>
                  <a:schemeClr val="dk1"/>
                </a:solidFill>
                <a:latin typeface="Lora"/>
                <a:ea typeface="Lora"/>
                <a:cs typeface="Lora"/>
                <a:sym typeface="Lora"/>
              </a:rPr>
            </a:br>
            <a:r>
              <a:rPr lang="en" sz="1000">
                <a:solidFill>
                  <a:schemeClr val="dk1"/>
                </a:solidFill>
                <a:latin typeface="Lora"/>
                <a:ea typeface="Lora"/>
                <a:cs typeface="Lora"/>
                <a:sym typeface="Lora"/>
              </a:rPr>
              <a:t>In 2022, they launched the Action Plan for Diamond OA, aiming to:</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Strengthen technical infrastructure,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Support the sustainability of these free journals,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And develop ways to directly fund Diamond journals through grants and public support.</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This signals a growing commitment to equitable and community-led publishing models going forward.</a:t>
            </a:r>
            <a:endParaRPr sz="1000">
              <a:solidFill>
                <a:schemeClr val="dk1"/>
              </a:solidFill>
              <a:latin typeface="Lora"/>
              <a:ea typeface="Lora"/>
              <a:cs typeface="Lora"/>
              <a:sym typeface="Lor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g350ab2fce7a_0_3213: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1454" name="Google Shape;1454;g350ab2fce7a_0_3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Besides Plan S, other forces pushed Diamond OA forward:</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UNESCO Open Science Recommendation (2021): Advocates for inclusive, non-commercial OA models.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Library consortia and coalitions (e.g., SCOSS, OPERAS): Promote shared infrastructure for Diamond journals.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Academic resistance to APCs: Especially in SSH and countries with limited research budgets.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What is diamond Open Access?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Free for readers and free for authors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No article processing charges (APCs)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Usually funded by institutions, scholarly societies, public bodies, or volunteers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Often community-led and mission-driven (rather than profit-driven)</a:t>
            </a:r>
            <a:endParaRPr sz="1000">
              <a:solidFill>
                <a:schemeClr val="dk1"/>
              </a:solidFill>
              <a:latin typeface="Lora"/>
              <a:ea typeface="Lora"/>
              <a:cs typeface="Lora"/>
              <a:sym typeface="Lora"/>
            </a:endParaRPr>
          </a:p>
          <a:p>
            <a:pPr indent="0" lvl="0" marL="457200" rtl="0" algn="l">
              <a:lnSpc>
                <a:spcPct val="115000"/>
              </a:lnSpc>
              <a:spcBef>
                <a:spcPts val="0"/>
              </a:spcBef>
              <a:spcAft>
                <a:spcPts val="0"/>
              </a:spcAft>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Origins of Diamond OA</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Diamond OA has roots in scholarly-led publishing movements, especially in:</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Social sciences and humanities (SSH), where APCs are often unsustainable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Global South, where both subscription and APC costs are major barriers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Non-profit publishers and academic societies, many of which have operated OA journals for decades without APCs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Examples include: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i="1" lang="en" sz="1000">
                <a:solidFill>
                  <a:schemeClr val="dk1"/>
                </a:solidFill>
                <a:latin typeface="Lora"/>
                <a:ea typeface="Lora"/>
                <a:cs typeface="Lora"/>
                <a:sym typeface="Lora"/>
              </a:rPr>
              <a:t>SciELO</a:t>
            </a:r>
            <a:r>
              <a:rPr lang="en" sz="1000">
                <a:solidFill>
                  <a:schemeClr val="dk1"/>
                </a:solidFill>
                <a:latin typeface="Lora"/>
                <a:ea typeface="Lora"/>
                <a:cs typeface="Lora"/>
                <a:sym typeface="Lora"/>
              </a:rPr>
              <a:t> (Latin America, launched in 1998)</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i="1" lang="en" sz="1000">
                <a:solidFill>
                  <a:schemeClr val="dk1"/>
                </a:solidFill>
                <a:latin typeface="Lora"/>
                <a:ea typeface="Lora"/>
                <a:cs typeface="Lora"/>
                <a:sym typeface="Lora"/>
              </a:rPr>
              <a:t>Érudit</a:t>
            </a:r>
            <a:r>
              <a:rPr lang="en" sz="1000">
                <a:solidFill>
                  <a:schemeClr val="dk1"/>
                </a:solidFill>
                <a:latin typeface="Lora"/>
                <a:ea typeface="Lora"/>
                <a:cs typeface="Lora"/>
                <a:sym typeface="Lora"/>
              </a:rPr>
              <a:t> (Canada)</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Many university press journals (e.g., in Scandinavia, Eastern Europe)</a:t>
            </a:r>
            <a:endParaRPr sz="1000">
              <a:solidFill>
                <a:schemeClr val="dk1"/>
              </a:solidFill>
              <a:latin typeface="Lora"/>
              <a:ea typeface="Lora"/>
              <a:cs typeface="Lora"/>
              <a:sym typeface="Lora"/>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g350ab2fce7a_0_3575: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1520" name="Google Shape;1520;g350ab2fce7a_0_3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1" name="Shape 1531"/>
        <p:cNvGrpSpPr/>
        <p:nvPr/>
      </p:nvGrpSpPr>
      <p:grpSpPr>
        <a:xfrm>
          <a:off x="0" y="0"/>
          <a:ext cx="0" cy="0"/>
          <a:chOff x="0" y="0"/>
          <a:chExt cx="0" cy="0"/>
        </a:xfrm>
      </p:grpSpPr>
      <p:sp>
        <p:nvSpPr>
          <p:cNvPr id="1532" name="Google Shape;1532;g3db0fea089e_0_142: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1533" name="Google Shape;1533;g3db0fea089e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Correct answer: green Open Access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3" name="Shape 1543"/>
        <p:cNvGrpSpPr/>
        <p:nvPr/>
      </p:nvGrpSpPr>
      <p:grpSpPr>
        <a:xfrm>
          <a:off x="0" y="0"/>
          <a:ext cx="0" cy="0"/>
          <a:chOff x="0" y="0"/>
          <a:chExt cx="0" cy="0"/>
        </a:xfrm>
      </p:grpSpPr>
      <p:sp>
        <p:nvSpPr>
          <p:cNvPr id="1544" name="Google Shape;1544;g350ab2fce7a_0_3607: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1545" name="Google Shape;1545;g350ab2fce7a_0_3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Correct answer: bronze Open Access</a:t>
            </a:r>
            <a:endParaRPr>
              <a:solidFill>
                <a:schemeClr val="dk1"/>
              </a:solidFill>
            </a:endParaRPr>
          </a:p>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5" name="Shape 1555"/>
        <p:cNvGrpSpPr/>
        <p:nvPr/>
      </p:nvGrpSpPr>
      <p:grpSpPr>
        <a:xfrm>
          <a:off x="0" y="0"/>
          <a:ext cx="0" cy="0"/>
          <a:chOff x="0" y="0"/>
          <a:chExt cx="0" cy="0"/>
        </a:xfrm>
      </p:grpSpPr>
      <p:sp>
        <p:nvSpPr>
          <p:cNvPr id="1556" name="Google Shape;1556;g350ab2fce7a_0_3618: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1557" name="Google Shape;1557;g350ab2fce7a_0_36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Correct answer: gold Open Access</a:t>
            </a:r>
            <a:endParaRPr>
              <a:solidFill>
                <a:schemeClr val="dk1"/>
              </a:solidFill>
            </a:endParaRPr>
          </a:p>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7" name="Shape 1567"/>
        <p:cNvGrpSpPr/>
        <p:nvPr/>
      </p:nvGrpSpPr>
      <p:grpSpPr>
        <a:xfrm>
          <a:off x="0" y="0"/>
          <a:ext cx="0" cy="0"/>
          <a:chOff x="0" y="0"/>
          <a:chExt cx="0" cy="0"/>
        </a:xfrm>
      </p:grpSpPr>
      <p:sp>
        <p:nvSpPr>
          <p:cNvPr id="1568" name="Google Shape;1568;g352a5321872_0_33: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1569" name="Google Shape;1569;g352a532187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8" name="Shape 1578"/>
        <p:cNvGrpSpPr/>
        <p:nvPr/>
      </p:nvGrpSpPr>
      <p:grpSpPr>
        <a:xfrm>
          <a:off x="0" y="0"/>
          <a:ext cx="0" cy="0"/>
          <a:chOff x="0" y="0"/>
          <a:chExt cx="0" cy="0"/>
        </a:xfrm>
      </p:grpSpPr>
      <p:sp>
        <p:nvSpPr>
          <p:cNvPr id="1579" name="Google Shape;1579;g352a5321872_0_45: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1580" name="Google Shape;1580;g352a532187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4" name="Shape 1604"/>
        <p:cNvGrpSpPr/>
        <p:nvPr/>
      </p:nvGrpSpPr>
      <p:grpSpPr>
        <a:xfrm>
          <a:off x="0" y="0"/>
          <a:ext cx="0" cy="0"/>
          <a:chOff x="0" y="0"/>
          <a:chExt cx="0" cy="0"/>
        </a:xfrm>
      </p:grpSpPr>
      <p:sp>
        <p:nvSpPr>
          <p:cNvPr id="1605" name="Google Shape;1605;g350ab2fce7a_0_926: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1606" name="Google Shape;1606;g350ab2fce7a_0_9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First, we’ll look at collaborative writing tools. Platforms like Overleaf for LaTeX or Google Docs for general writing make it easier to work together, track changes, and ensure everyone has access. Manubot even automates citation management and integrates directly with version control systems like GitHub—useful for living documents or papers developed alongside code.</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Next is reference management. Tools like Zotero help you collect and share citations collaboratively, while OpenCitations supports open bibliographic metadata, which allows others to reuse and analyze citation data freely—key for transparency.</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Open Citations: It collects citation data from sources like Crossref and others that make references openly available. Makes citation data machine-readable using standards like RDF and JSON, enabling analysis and reuse. Breaks monopoly on citation data previously held by proprietary databases like Web of Science or Scopus. Query open citation networks (e.g., using the </a:t>
            </a:r>
            <a:r>
              <a:rPr lang="en" sz="1000" u="sng">
                <a:solidFill>
                  <a:schemeClr val="hlink"/>
                </a:solidFill>
                <a:latin typeface="Lora"/>
                <a:ea typeface="Lora"/>
                <a:cs typeface="Lora"/>
                <a:sym typeface="Lora"/>
                <a:hlinkClick r:id="rId2"/>
              </a:rPr>
              <a:t>OpenCitations API</a:t>
            </a:r>
            <a:r>
              <a:rPr lang="en" sz="1000">
                <a:solidFill>
                  <a:schemeClr val="dk1"/>
                </a:solidFill>
                <a:latin typeface="Lora"/>
                <a:ea typeface="Lora"/>
                <a:cs typeface="Lora"/>
                <a:sym typeface="Lora"/>
              </a:rPr>
              <a:t>), Visualize citation relationships (who cites whom), Power alternative metrics or tools (like open citation indices), Link it with reference managers like Zotero (via open plugins or exported BibTeX/CSL data)</a:t>
            </a:r>
            <a:endParaRPr sz="1000">
              <a:solidFill>
                <a:schemeClr val="dk1"/>
              </a:solidFill>
              <a:latin typeface="Lora"/>
              <a:ea typeface="Lora"/>
              <a:cs typeface="Lora"/>
              <a:sym typeface="Lora"/>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9" name="Shape 1619"/>
        <p:cNvGrpSpPr/>
        <p:nvPr/>
      </p:nvGrpSpPr>
      <p:grpSpPr>
        <a:xfrm>
          <a:off x="0" y="0"/>
          <a:ext cx="0" cy="0"/>
          <a:chOff x="0" y="0"/>
          <a:chExt cx="0" cy="0"/>
        </a:xfrm>
      </p:grpSpPr>
      <p:sp>
        <p:nvSpPr>
          <p:cNvPr id="1620" name="Google Shape;1620;g350ab2fce7a_0_3640: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1621" name="Google Shape;1621;g350ab2fce7a_0_36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Once you’ve got a solid draft of your manuscript, one of the most powerful open practices is to post it as a preprint.</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A preprint is simply a version of your paper that you share publicly before it’s peer-reviewed, usually on a disciplinary preprint server like bioRxiv, arXiv, or OSF Preprints.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So why do this?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First, it gets your research out immediately, often months or even years before journal publication.</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It allows others to read, cite, and build on your work without delay.</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You can receive early feedback from peers, sometimes improving the final version before submission.</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And preprints can help you establish priority which is especially important in fast-moving fields.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Posting a preprint is also increasingly accepted, even encouraged, by funders and journals. Most publishers now allow it, even big names like </a:t>
            </a:r>
            <a:r>
              <a:rPr i="1" lang="en" sz="1000">
                <a:solidFill>
                  <a:schemeClr val="dk1"/>
                </a:solidFill>
                <a:latin typeface="Lora"/>
                <a:ea typeface="Lora"/>
                <a:cs typeface="Lora"/>
                <a:sym typeface="Lora"/>
              </a:rPr>
              <a:t>Nature</a:t>
            </a:r>
            <a:r>
              <a:rPr lang="en" sz="1000">
                <a:solidFill>
                  <a:schemeClr val="dk1"/>
                </a:solidFill>
                <a:latin typeface="Lora"/>
                <a:ea typeface="Lora"/>
                <a:cs typeface="Lora"/>
                <a:sym typeface="Lora"/>
              </a:rPr>
              <a:t>, </a:t>
            </a:r>
            <a:r>
              <a:rPr i="1" lang="en" sz="1000">
                <a:solidFill>
                  <a:schemeClr val="dk1"/>
                </a:solidFill>
                <a:latin typeface="Lora"/>
                <a:ea typeface="Lora"/>
                <a:cs typeface="Lora"/>
                <a:sym typeface="Lora"/>
              </a:rPr>
              <a:t>Science</a:t>
            </a:r>
            <a:r>
              <a:rPr lang="en" sz="1000">
                <a:solidFill>
                  <a:schemeClr val="dk1"/>
                </a:solidFill>
                <a:latin typeface="Lora"/>
                <a:ea typeface="Lora"/>
                <a:cs typeface="Lora"/>
                <a:sym typeface="Lora"/>
              </a:rPr>
              <a:t>, and </a:t>
            </a:r>
            <a:r>
              <a:rPr i="1" lang="en" sz="1000">
                <a:solidFill>
                  <a:schemeClr val="dk1"/>
                </a:solidFill>
                <a:latin typeface="Lora"/>
                <a:ea typeface="Lora"/>
                <a:cs typeface="Lora"/>
                <a:sym typeface="Lora"/>
              </a:rPr>
              <a:t>PNAS</a:t>
            </a:r>
            <a:r>
              <a:rPr lang="en" sz="1000">
                <a:solidFill>
                  <a:schemeClr val="dk1"/>
                </a:solidFill>
                <a:latin typeface="Lora"/>
                <a:ea typeface="Lora"/>
                <a:cs typeface="Lora"/>
                <a:sym typeface="Lora"/>
              </a:rPr>
              <a:t>.</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To post one, you simply upload your manuscript to a relevant preprint server (pick the one that fits your field) and fill in basic metadata like authors, title, abstract, and keywords. Some platforms offer DOIs right away, which means your preprint is citable and trackable.</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It’s a simple step, but a powerful one, it helps shift research from being locked behind paywalls to being part of a more accessible, global conversation.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db0fea089e_0_128: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3db0fea089e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latin typeface="Lora"/>
                <a:ea typeface="Lora"/>
                <a:cs typeface="Lora"/>
                <a:sym typeface="Lora"/>
              </a:rPr>
              <a:t>Once you’ve collected and analyzed your data, it’s time to write up and get your work published. As you all know, scholarly publications are central to how research is evaluated, shared, and discussed. </a:t>
            </a:r>
            <a:endParaRPr sz="1000">
              <a:latin typeface="Lora"/>
              <a:ea typeface="Lora"/>
              <a:cs typeface="Lora"/>
              <a:sym typeface="Lora"/>
            </a:endParaRPr>
          </a:p>
          <a:p>
            <a:pPr indent="0" lvl="0" marL="0" rtl="0" algn="l">
              <a:lnSpc>
                <a:spcPct val="115000"/>
              </a:lnSpc>
              <a:spcBef>
                <a:spcPts val="0"/>
              </a:spcBef>
              <a:spcAft>
                <a:spcPts val="0"/>
              </a:spcAft>
              <a:buNone/>
            </a:pPr>
            <a:r>
              <a:rPr lang="en" sz="1000">
                <a:latin typeface="Lora"/>
                <a:ea typeface="Lora"/>
                <a:cs typeface="Lora"/>
                <a:sym typeface="Lora"/>
              </a:rPr>
              <a:t>But the system that makes this possible is not just a public service, it’s a highly profitable, global industry.</a:t>
            </a:r>
            <a:endParaRPr sz="1000">
              <a:latin typeface="Lora"/>
              <a:ea typeface="Lora"/>
              <a:cs typeface="Lora"/>
              <a:sym typeface="Lora"/>
            </a:endParaRPr>
          </a:p>
          <a:p>
            <a:pPr indent="0" lvl="0" marL="0" rtl="0" algn="l">
              <a:lnSpc>
                <a:spcPct val="115000"/>
              </a:lnSpc>
              <a:spcBef>
                <a:spcPts val="1200"/>
              </a:spcBef>
              <a:spcAft>
                <a:spcPts val="1200"/>
              </a:spcAft>
              <a:buClr>
                <a:schemeClr val="dk1"/>
              </a:buClr>
              <a:buSzPts val="1100"/>
              <a:buFont typeface="Arial"/>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4" name="Shape 1634"/>
        <p:cNvGrpSpPr/>
        <p:nvPr/>
      </p:nvGrpSpPr>
      <p:grpSpPr>
        <a:xfrm>
          <a:off x="0" y="0"/>
          <a:ext cx="0" cy="0"/>
          <a:chOff x="0" y="0"/>
          <a:chExt cx="0" cy="0"/>
        </a:xfrm>
      </p:grpSpPr>
      <p:sp>
        <p:nvSpPr>
          <p:cNvPr id="1635" name="Google Shape;1635;g350ab2fce7a_0_3654: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1636" name="Google Shape;1636;g350ab2fce7a_0_36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Open peer review refers to a set of practices that increase transparency in the peer review process. There’s no single definition, it's more of a spectrum, but common elements include: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AutoNum type="arabicPeriod"/>
            </a:pPr>
            <a:r>
              <a:rPr lang="en" sz="1000">
                <a:solidFill>
                  <a:schemeClr val="dk1"/>
                </a:solidFill>
                <a:latin typeface="Lora"/>
                <a:ea typeface="Lora"/>
                <a:cs typeface="Lora"/>
                <a:sym typeface="Lora"/>
              </a:rPr>
              <a:t>Open identities</a:t>
            </a:r>
            <a:br>
              <a:rPr lang="en" sz="1000">
                <a:solidFill>
                  <a:schemeClr val="dk1"/>
                </a:solidFill>
                <a:latin typeface="Lora"/>
                <a:ea typeface="Lora"/>
                <a:cs typeface="Lora"/>
                <a:sym typeface="Lora"/>
              </a:rPr>
            </a:br>
            <a:r>
              <a:rPr lang="en" sz="1000">
                <a:solidFill>
                  <a:schemeClr val="dk1"/>
                </a:solidFill>
                <a:latin typeface="Lora"/>
                <a:ea typeface="Lora"/>
                <a:cs typeface="Lora"/>
                <a:sym typeface="Lora"/>
              </a:rPr>
              <a:t>Reviewers and authors know each other’s names (not anonymous).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AutoNum type="arabicPeriod"/>
            </a:pPr>
            <a:r>
              <a:rPr lang="en" sz="1000">
                <a:solidFill>
                  <a:schemeClr val="dk1"/>
                </a:solidFill>
                <a:latin typeface="Lora"/>
                <a:ea typeface="Lora"/>
                <a:cs typeface="Lora"/>
                <a:sym typeface="Lora"/>
              </a:rPr>
              <a:t>Open reports</a:t>
            </a:r>
            <a:br>
              <a:rPr lang="en" sz="1000">
                <a:solidFill>
                  <a:schemeClr val="dk1"/>
                </a:solidFill>
                <a:latin typeface="Lora"/>
                <a:ea typeface="Lora"/>
                <a:cs typeface="Lora"/>
                <a:sym typeface="Lora"/>
              </a:rPr>
            </a:br>
            <a:r>
              <a:rPr lang="en" sz="1000">
                <a:solidFill>
                  <a:schemeClr val="dk1"/>
                </a:solidFill>
                <a:latin typeface="Lora"/>
                <a:ea typeface="Lora"/>
                <a:cs typeface="Lora"/>
                <a:sym typeface="Lora"/>
              </a:rPr>
              <a:t>The content of the reviews is published alongside the article.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AutoNum type="arabicPeriod"/>
            </a:pPr>
            <a:r>
              <a:rPr lang="en" sz="1000">
                <a:solidFill>
                  <a:schemeClr val="dk1"/>
                </a:solidFill>
                <a:latin typeface="Lora"/>
                <a:ea typeface="Lora"/>
                <a:cs typeface="Lora"/>
                <a:sym typeface="Lora"/>
              </a:rPr>
              <a:t>Open participation</a:t>
            </a:r>
            <a:br>
              <a:rPr lang="en" sz="1000">
                <a:solidFill>
                  <a:schemeClr val="dk1"/>
                </a:solidFill>
                <a:latin typeface="Lora"/>
                <a:ea typeface="Lora"/>
                <a:cs typeface="Lora"/>
                <a:sym typeface="Lora"/>
              </a:rPr>
            </a:br>
            <a:r>
              <a:rPr lang="en" sz="1000">
                <a:solidFill>
                  <a:schemeClr val="dk1"/>
                </a:solidFill>
                <a:latin typeface="Lora"/>
                <a:ea typeface="Lora"/>
                <a:cs typeface="Lora"/>
                <a:sym typeface="Lora"/>
              </a:rPr>
              <a:t>The wider community can comment or review (e.g., post-publication review).</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AutoNum type="arabicPeriod"/>
            </a:pPr>
            <a:r>
              <a:rPr lang="en" sz="1000">
                <a:solidFill>
                  <a:schemeClr val="dk1"/>
                </a:solidFill>
                <a:latin typeface="Lora"/>
                <a:ea typeface="Lora"/>
                <a:cs typeface="Lora"/>
                <a:sym typeface="Lora"/>
              </a:rPr>
              <a:t>Open interaction</a:t>
            </a:r>
            <a:br>
              <a:rPr lang="en" sz="1000">
                <a:solidFill>
                  <a:schemeClr val="dk1"/>
                </a:solidFill>
                <a:latin typeface="Lora"/>
                <a:ea typeface="Lora"/>
                <a:cs typeface="Lora"/>
                <a:sym typeface="Lora"/>
              </a:rPr>
            </a:br>
            <a:r>
              <a:rPr lang="en" sz="1000">
                <a:solidFill>
                  <a:schemeClr val="dk1"/>
                </a:solidFill>
                <a:latin typeface="Lora"/>
                <a:ea typeface="Lora"/>
                <a:cs typeface="Lora"/>
                <a:sym typeface="Lora"/>
              </a:rPr>
              <a:t>Authors and reviewers can publicly discuss the manuscript and revisions.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Pros: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Transparency: Readers can see how the paper was shaped through peer review.</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Accountability: Knowing reviews will be public can encourage constructive, high-quality feedback.</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Recognition: Reviewers can get credit for their intellectual contributions (e.g., with DOIs or ORCID-linked reviews).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Education: Published reviews help early-career researchers learn how peer review works.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Trust: Makes the decision-making process more open and trustworthy, especially in high-stakes or controversial areas.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Cons: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Reviewer reluctance: Not everyone is comfortable signing reviews—some fear backlash.</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Bias risks: Named identities might reinforce power imbalances or discourage honest critique.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Editorial workload: Managing open discussions can take more time and care.</a:t>
            </a:r>
            <a:endParaRPr sz="1000">
              <a:solidFill>
                <a:schemeClr val="dk1"/>
              </a:solidFill>
              <a:latin typeface="Lora"/>
              <a:ea typeface="Lora"/>
              <a:cs typeface="Lora"/>
              <a:sym typeface="Lora"/>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sz="1000">
              <a:solidFill>
                <a:schemeClr val="dk1"/>
              </a:solidFill>
              <a:latin typeface="Lora"/>
              <a:ea typeface="Lora"/>
              <a:cs typeface="Lora"/>
              <a:sym typeface="Lora"/>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8" name="Shape 1648"/>
        <p:cNvGrpSpPr/>
        <p:nvPr/>
      </p:nvGrpSpPr>
      <p:grpSpPr>
        <a:xfrm>
          <a:off x="0" y="0"/>
          <a:ext cx="0" cy="0"/>
          <a:chOff x="0" y="0"/>
          <a:chExt cx="0" cy="0"/>
        </a:xfrm>
      </p:grpSpPr>
      <p:sp>
        <p:nvSpPr>
          <p:cNvPr id="1649" name="Google Shape;1649;g3db0fea089e_0_249: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0" name="Google Shape;1650;g3db0fea089e_0_2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100"/>
              <a:buNone/>
            </a:pPr>
            <a:r>
              <a:t/>
            </a:r>
            <a:endParaRPr sz="1000">
              <a:solidFill>
                <a:schemeClr val="dk1"/>
              </a:solidFill>
              <a:latin typeface="Lora"/>
              <a:ea typeface="Lora"/>
              <a:cs typeface="Lora"/>
              <a:sym typeface="Lora"/>
            </a:endParaRPr>
          </a:p>
        </p:txBody>
      </p:sp>
      <p:sp>
        <p:nvSpPr>
          <p:cNvPr id="1651" name="Google Shape;1651;g3db0fea089e_0_2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50ab2fce7a_0_1207: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50ab2fce7a_0_1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00">
              <a:latin typeface="Lora"/>
              <a:ea typeface="Lora"/>
              <a:cs typeface="Lora"/>
              <a:sym typeface="Lora"/>
            </a:endParaRPr>
          </a:p>
          <a:p>
            <a:pPr indent="0" lvl="0" marL="0" rtl="0" algn="l">
              <a:lnSpc>
                <a:spcPct val="115000"/>
              </a:lnSpc>
              <a:spcBef>
                <a:spcPts val="1200"/>
              </a:spcBef>
              <a:spcAft>
                <a:spcPts val="120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50ab2fce7a_0_3499: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50ab2fce7a_0_3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latin typeface="Lora"/>
                <a:ea typeface="Lora"/>
                <a:cs typeface="Lora"/>
                <a:sym typeface="Lora"/>
              </a:rPr>
              <a:t>Let’s start with a short quiz to warm up and see what we know about this ecosystem.</a:t>
            </a:r>
            <a:endParaRPr sz="1000">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latin typeface="Lora"/>
                <a:ea typeface="Lora"/>
                <a:cs typeface="Lora"/>
                <a:sym typeface="Lora"/>
              </a:rPr>
              <a:t>How many scholarly journals are there globally?</a:t>
            </a:r>
            <a:endParaRPr sz="1000">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Number of scholarly journals:</a:t>
            </a:r>
            <a:br>
              <a:rPr lang="en" sz="1000">
                <a:solidFill>
                  <a:schemeClr val="dk1"/>
                </a:solidFill>
                <a:latin typeface="Lora"/>
                <a:ea typeface="Lora"/>
                <a:cs typeface="Lora"/>
                <a:sym typeface="Lora"/>
              </a:rPr>
            </a:br>
            <a:r>
              <a:rPr lang="en" sz="1000">
                <a:solidFill>
                  <a:schemeClr val="dk1"/>
                </a:solidFill>
                <a:latin typeface="Lora"/>
                <a:ea typeface="Lora"/>
                <a:cs typeface="Lora"/>
                <a:sym typeface="Lora"/>
              </a:rPr>
              <a:t>~33,000 peer-reviewed English-language journals (and ~45,000 including non-English).</a:t>
            </a:r>
            <a:endParaRPr sz="1000">
              <a:solidFill>
                <a:schemeClr val="dk1"/>
              </a:solidFill>
              <a:latin typeface="Lora"/>
              <a:ea typeface="Lora"/>
              <a:cs typeface="Lora"/>
              <a:sym typeface="Lora"/>
            </a:endParaRPr>
          </a:p>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50ab2fce7a_0_3589: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50ab2fce7a_0_3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How many articles are published per year?</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Papers published yearly:</a:t>
            </a:r>
            <a:br>
              <a:rPr lang="en" sz="1000">
                <a:solidFill>
                  <a:schemeClr val="dk1"/>
                </a:solidFill>
                <a:latin typeface="Lora"/>
                <a:ea typeface="Lora"/>
                <a:cs typeface="Lora"/>
                <a:sym typeface="Lora"/>
              </a:rPr>
            </a:br>
            <a:r>
              <a:rPr lang="en" sz="1000">
                <a:solidFill>
                  <a:schemeClr val="dk1"/>
                </a:solidFill>
                <a:latin typeface="Lora"/>
                <a:ea typeface="Lora"/>
                <a:cs typeface="Lora"/>
                <a:sym typeface="Lora"/>
              </a:rPr>
              <a:t>~3.5 million new scholarly articles per year (growing annually).</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The costs of publishing a research article consist of submission, peer review, publication, indexing, and archiving, ranging from less than US$200 up to US$1000 per article (US$400 on average for a representative scientific paper) in modern and large-scale publishing platforms to prestigious journals with a high rejection rate of 90%.</a:t>
            </a:r>
            <a:endParaRPr sz="1000">
              <a:latin typeface="Lora"/>
              <a:ea typeface="Lora"/>
              <a:cs typeface="Lora"/>
              <a:sym typeface="Lor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50ab2fce7a_0_3598: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50ab2fce7a_0_3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What is the estimated annual value of the academic publishing industry?</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Size of the industry:</a:t>
            </a:r>
            <a:br>
              <a:rPr lang="en" sz="1000">
                <a:solidFill>
                  <a:schemeClr val="dk1"/>
                </a:solidFill>
                <a:latin typeface="Lora"/>
                <a:ea typeface="Lora"/>
                <a:cs typeface="Lora"/>
                <a:sym typeface="Lora"/>
              </a:rPr>
            </a:br>
            <a:r>
              <a:rPr lang="en" sz="1000">
                <a:solidFill>
                  <a:schemeClr val="dk1"/>
                </a:solidFill>
                <a:latin typeface="Lora"/>
                <a:ea typeface="Lora"/>
                <a:cs typeface="Lora"/>
                <a:sym typeface="Lora"/>
              </a:rPr>
              <a:t>Estimated $30 billion USD/year, with high profit margins for major players.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Biggest publishers (by volume/revenue):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Elsevier (RELX Group)</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Springer Nature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Wiley</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Taylor &amp; Francis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SAGE Publishing</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(Plus: IEEE, ACS, and Oxford/Cambridge in specific disciplines)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50ab2fce7a_0_1771:notes"/>
          <p:cNvSpPr/>
          <p:nvPr>
            <p:ph idx="2" type="sldImg"/>
          </p:nvPr>
        </p:nvSpPr>
        <p:spPr>
          <a:xfrm>
            <a:off x="1143797" y="685800"/>
            <a:ext cx="45711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50ab2fce7a_0_17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000">
                <a:solidFill>
                  <a:schemeClr val="dk1"/>
                </a:solidFill>
                <a:latin typeface="Lora"/>
                <a:ea typeface="Lora"/>
                <a:cs typeface="Lora"/>
                <a:sym typeface="Lora"/>
              </a:rPr>
              <a:t>Scientific communication hasn't always looked the way it does today.</a:t>
            </a:r>
            <a:br>
              <a:rPr lang="en" sz="1000">
                <a:solidFill>
                  <a:schemeClr val="dk1"/>
                </a:solidFill>
                <a:latin typeface="Lora"/>
                <a:ea typeface="Lora"/>
                <a:cs typeface="Lora"/>
                <a:sym typeface="Lora"/>
              </a:rPr>
            </a:br>
            <a:r>
              <a:rPr lang="en" sz="1000">
                <a:solidFill>
                  <a:schemeClr val="dk1"/>
                </a:solidFill>
                <a:latin typeface="Lora"/>
                <a:ea typeface="Lora"/>
                <a:cs typeface="Lora"/>
                <a:sym typeface="Lora"/>
              </a:rPr>
              <a:t>Before the 17th century, knowledge-sharing was mainly:</a:t>
            </a:r>
            <a:endParaRPr sz="1000">
              <a:solidFill>
                <a:schemeClr val="dk1"/>
              </a:solidFill>
              <a:latin typeface="Lora"/>
              <a:ea typeface="Lora"/>
              <a:cs typeface="Lora"/>
              <a:sym typeface="Lora"/>
            </a:endParaRPr>
          </a:p>
          <a:p>
            <a:pPr indent="-292100" lvl="0" marL="457200" rtl="0" algn="l">
              <a:lnSpc>
                <a:spcPct val="115000"/>
              </a:lnSpc>
              <a:spcBef>
                <a:spcPts val="1200"/>
              </a:spcBef>
              <a:spcAft>
                <a:spcPts val="0"/>
              </a:spcAft>
              <a:buClr>
                <a:schemeClr val="dk1"/>
              </a:buClr>
              <a:buSzPts val="1000"/>
              <a:buChar char="●"/>
            </a:pPr>
            <a:r>
              <a:rPr lang="en" sz="1000">
                <a:solidFill>
                  <a:schemeClr val="dk1"/>
                </a:solidFill>
                <a:latin typeface="Lora"/>
                <a:ea typeface="Lora"/>
                <a:cs typeface="Lora"/>
                <a:sym typeface="Lora"/>
              </a:rPr>
              <a:t>Through private correspondence (letters between scholars),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Books, which were expensive and slow to produce,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Personal meetings or scientific societies where findings were discussed but not widely disseminated.</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Often, discoveries were kept secret, especially by natural philosophers, alchemists, and craft guilds, because knowledge meant power and profit (early forms of intellectual property protection).</a:t>
            </a:r>
            <a:endParaRPr sz="1000">
              <a:solidFill>
                <a:schemeClr val="dk1"/>
              </a:solidFill>
              <a:latin typeface="Lora"/>
              <a:ea typeface="Lora"/>
              <a:cs typeface="Lora"/>
              <a:sym typeface="Lora"/>
            </a:endParaRPr>
          </a:p>
          <a:p>
            <a:pPr indent="0" lvl="0" marL="0" rtl="0" algn="l">
              <a:lnSpc>
                <a:spcPct val="115000"/>
              </a:lnSpc>
              <a:spcBef>
                <a:spcPts val="1200"/>
              </a:spcBef>
              <a:spcAft>
                <a:spcPts val="0"/>
              </a:spcAft>
              <a:buNone/>
            </a:pPr>
            <a:r>
              <a:rPr lang="en" sz="1000">
                <a:solidFill>
                  <a:schemeClr val="dk1"/>
                </a:solidFill>
                <a:latin typeface="Lora"/>
                <a:ea typeface="Lora"/>
                <a:cs typeface="Lora"/>
                <a:sym typeface="Lora"/>
              </a:rPr>
              <a:t>From the beginning of the scientific revolution in the 16th and 17th centuries, beginning in 1543 after the publications of two books by Nicolaus Copernicus (1473-1543) about the nature of the heavens and the human body, communication of scientific discoveries was done by two forms: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(1) Self-published books and pamphlets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(2) personal letters to other scientists.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15507" y="992767"/>
            <a:ext cx="11358000" cy="2736900"/>
          </a:xfrm>
          <a:prstGeom prst="rect">
            <a:avLst/>
          </a:prstGeom>
        </p:spPr>
        <p:txBody>
          <a:bodyPr anchorCtr="0" anchor="b" bIns="121875" lIns="121875" spcFirstLastPara="1" rIns="121875" wrap="square" tIns="121875">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1" name="Google Shape;11;p2"/>
          <p:cNvSpPr txBox="1"/>
          <p:nvPr>
            <p:ph idx="1" type="subTitle"/>
          </p:nvPr>
        </p:nvSpPr>
        <p:spPr>
          <a:xfrm>
            <a:off x="415496" y="3778833"/>
            <a:ext cx="11358000" cy="1056900"/>
          </a:xfrm>
          <a:prstGeom prst="rect">
            <a:avLst/>
          </a:prstGeom>
        </p:spPr>
        <p:txBody>
          <a:bodyPr anchorCtr="0" anchor="t" bIns="121875" lIns="121875" spcFirstLastPara="1" rIns="121875" wrap="square" tIns="121875">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 name="Google Shape;12;p2"/>
          <p:cNvSpPr txBox="1"/>
          <p:nvPr>
            <p:ph idx="12" type="sldNum"/>
          </p:nvPr>
        </p:nvSpPr>
        <p:spPr>
          <a:xfrm>
            <a:off x="11293784" y="6217622"/>
            <a:ext cx="731400" cy="524700"/>
          </a:xfrm>
          <a:prstGeom prst="rect">
            <a:avLst/>
          </a:prstGeom>
        </p:spPr>
        <p:txBody>
          <a:bodyPr anchorCtr="0" anchor="ctr" bIns="121875" lIns="121875" spcFirstLastPara="1" rIns="121875" wrap="square" tIns="121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15496" y="1474833"/>
            <a:ext cx="11358000" cy="2618100"/>
          </a:xfrm>
          <a:prstGeom prst="rect">
            <a:avLst/>
          </a:prstGeom>
        </p:spPr>
        <p:txBody>
          <a:bodyPr anchorCtr="0" anchor="b" bIns="121875" lIns="121875" spcFirstLastPara="1" rIns="121875" wrap="square" tIns="121875">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p11"/>
          <p:cNvSpPr txBox="1"/>
          <p:nvPr>
            <p:ph idx="1" type="body"/>
          </p:nvPr>
        </p:nvSpPr>
        <p:spPr>
          <a:xfrm>
            <a:off x="415496" y="4202967"/>
            <a:ext cx="11358000" cy="1734300"/>
          </a:xfrm>
          <a:prstGeom prst="rect">
            <a:avLst/>
          </a:prstGeom>
        </p:spPr>
        <p:txBody>
          <a:bodyPr anchorCtr="0" anchor="t" bIns="121875" lIns="121875" spcFirstLastPara="1" rIns="121875" wrap="square" tIns="121875">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p11"/>
          <p:cNvSpPr txBox="1"/>
          <p:nvPr>
            <p:ph idx="12" type="sldNum"/>
          </p:nvPr>
        </p:nvSpPr>
        <p:spPr>
          <a:xfrm>
            <a:off x="11293784" y="6217622"/>
            <a:ext cx="731400" cy="524700"/>
          </a:xfrm>
          <a:prstGeom prst="rect">
            <a:avLst/>
          </a:prstGeom>
        </p:spPr>
        <p:txBody>
          <a:bodyPr anchorCtr="0" anchor="ctr" bIns="121875" lIns="121875" spcFirstLastPara="1" rIns="121875" wrap="square" tIns="121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1293784" y="6217622"/>
            <a:ext cx="731400" cy="524700"/>
          </a:xfrm>
          <a:prstGeom prst="rect">
            <a:avLst/>
          </a:prstGeom>
        </p:spPr>
        <p:txBody>
          <a:bodyPr anchorCtr="0" anchor="ctr" bIns="121875" lIns="121875" spcFirstLastPara="1" rIns="121875" wrap="square" tIns="121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One column">
    <p:spTree>
      <p:nvGrpSpPr>
        <p:cNvPr id="50" name="Shape 50"/>
        <p:cNvGrpSpPr/>
        <p:nvPr/>
      </p:nvGrpSpPr>
      <p:grpSpPr>
        <a:xfrm>
          <a:off x="0" y="0"/>
          <a:ext cx="0" cy="0"/>
          <a:chOff x="0" y="0"/>
          <a:chExt cx="0" cy="0"/>
        </a:xfrm>
      </p:grpSpPr>
      <p:sp>
        <p:nvSpPr>
          <p:cNvPr id="51" name="Google Shape;51;p13"/>
          <p:cNvSpPr txBox="1"/>
          <p:nvPr>
            <p:ph idx="1" type="body"/>
          </p:nvPr>
        </p:nvSpPr>
        <p:spPr>
          <a:xfrm>
            <a:off x="837990" y="1486801"/>
            <a:ext cx="10512900" cy="4690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71616"/>
              </a:buClr>
              <a:buSzPts val="1800"/>
              <a:buChar char="•"/>
              <a:defRPr/>
            </a:lvl1pPr>
            <a:lvl2pPr indent="-342900" lvl="1" marL="914400" algn="l">
              <a:lnSpc>
                <a:spcPct val="90000"/>
              </a:lnSpc>
              <a:spcBef>
                <a:spcPts val="500"/>
              </a:spcBef>
              <a:spcAft>
                <a:spcPts val="0"/>
              </a:spcAft>
              <a:buClr>
                <a:srgbClr val="171616"/>
              </a:buClr>
              <a:buSzPts val="1800"/>
              <a:buChar char="•"/>
              <a:defRPr/>
            </a:lvl2pPr>
            <a:lvl3pPr indent="-342900" lvl="2" marL="1371600" algn="l">
              <a:lnSpc>
                <a:spcPct val="90000"/>
              </a:lnSpc>
              <a:spcBef>
                <a:spcPts val="500"/>
              </a:spcBef>
              <a:spcAft>
                <a:spcPts val="0"/>
              </a:spcAft>
              <a:buClr>
                <a:srgbClr val="171616"/>
              </a:buClr>
              <a:buSzPts val="1800"/>
              <a:buChar char="•"/>
              <a:defRPr/>
            </a:lvl3pPr>
            <a:lvl4pPr indent="-342900" lvl="3" marL="1828800" algn="l">
              <a:lnSpc>
                <a:spcPct val="90000"/>
              </a:lnSpc>
              <a:spcBef>
                <a:spcPts val="500"/>
              </a:spcBef>
              <a:spcAft>
                <a:spcPts val="0"/>
              </a:spcAft>
              <a:buClr>
                <a:srgbClr val="171616"/>
              </a:buClr>
              <a:buSzPts val="1800"/>
              <a:buChar char="•"/>
              <a:defRPr/>
            </a:lvl4pPr>
            <a:lvl5pPr indent="-342900" lvl="4" marL="2286000" algn="l">
              <a:lnSpc>
                <a:spcPct val="90000"/>
              </a:lnSpc>
              <a:spcBef>
                <a:spcPts val="500"/>
              </a:spcBef>
              <a:spcAft>
                <a:spcPts val="0"/>
              </a:spcAft>
              <a:buClr>
                <a:srgbClr val="17161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13"/>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3"/>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3"/>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5" name="Google Shape;55;p13"/>
          <p:cNvSpPr txBox="1"/>
          <p:nvPr>
            <p:ph type="title"/>
          </p:nvPr>
        </p:nvSpPr>
        <p:spPr>
          <a:xfrm>
            <a:off x="837990" y="365126"/>
            <a:ext cx="9535800" cy="830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7161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picture containing light&#10;&#10;Description automatically generated" id="56" name="Google Shape;56;p13"/>
          <p:cNvPicPr preferRelativeResize="0"/>
          <p:nvPr/>
        </p:nvPicPr>
        <p:blipFill rotWithShape="1">
          <a:blip r:embed="rId2">
            <a:alphaModFix/>
          </a:blip>
          <a:srcRect b="0" l="0" r="0" t="0"/>
          <a:stretch/>
        </p:blipFill>
        <p:spPr>
          <a:xfrm>
            <a:off x="10912151" y="365125"/>
            <a:ext cx="877616" cy="829920"/>
          </a:xfrm>
          <a:prstGeom prst="rect">
            <a:avLst/>
          </a:prstGeom>
          <a:noFill/>
          <a:ln>
            <a:noFill/>
          </a:ln>
        </p:spPr>
      </p:pic>
      <p:cxnSp>
        <p:nvCxnSpPr>
          <p:cNvPr id="57" name="Google Shape;57;p13"/>
          <p:cNvCxnSpPr/>
          <p:nvPr/>
        </p:nvCxnSpPr>
        <p:spPr>
          <a:xfrm>
            <a:off x="828054" y="1221757"/>
            <a:ext cx="10512900" cy="0"/>
          </a:xfrm>
          <a:prstGeom prst="straightConnector1">
            <a:avLst/>
          </a:prstGeom>
          <a:noFill/>
          <a:ln cap="flat" cmpd="sng" w="12700">
            <a:solidFill>
              <a:schemeClr val="accent1"/>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 name="Shape 64"/>
        <p:cNvGrpSpPr/>
        <p:nvPr/>
      </p:nvGrpSpPr>
      <p:grpSpPr>
        <a:xfrm>
          <a:off x="0" y="0"/>
          <a:ext cx="0" cy="0"/>
          <a:chOff x="0" y="0"/>
          <a:chExt cx="0" cy="0"/>
        </a:xfrm>
      </p:grpSpPr>
      <p:sp>
        <p:nvSpPr>
          <p:cNvPr id="65" name="Google Shape;65;p15"/>
          <p:cNvSpPr txBox="1"/>
          <p:nvPr>
            <p:ph type="ctrTitle"/>
          </p:nvPr>
        </p:nvSpPr>
        <p:spPr>
          <a:xfrm>
            <a:off x="1523619" y="1122363"/>
            <a:ext cx="91416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6" name="Google Shape;66;p15"/>
          <p:cNvSpPr txBox="1"/>
          <p:nvPr>
            <p:ph idx="1" type="subTitle"/>
          </p:nvPr>
        </p:nvSpPr>
        <p:spPr>
          <a:xfrm>
            <a:off x="1523619" y="3602038"/>
            <a:ext cx="91416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7" name="Google Shape;67;p15"/>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8" name="Google Shape;68;p15"/>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9" name="Google Shape;69;p15"/>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One column">
    <p:spTree>
      <p:nvGrpSpPr>
        <p:cNvPr id="70" name="Shape 70"/>
        <p:cNvGrpSpPr/>
        <p:nvPr/>
      </p:nvGrpSpPr>
      <p:grpSpPr>
        <a:xfrm>
          <a:off x="0" y="0"/>
          <a:ext cx="0" cy="0"/>
          <a:chOff x="0" y="0"/>
          <a:chExt cx="0" cy="0"/>
        </a:xfrm>
      </p:grpSpPr>
      <p:sp>
        <p:nvSpPr>
          <p:cNvPr id="71" name="Google Shape;71;p16"/>
          <p:cNvSpPr txBox="1"/>
          <p:nvPr>
            <p:ph idx="1" type="body"/>
          </p:nvPr>
        </p:nvSpPr>
        <p:spPr>
          <a:xfrm>
            <a:off x="837990" y="1486801"/>
            <a:ext cx="10512900" cy="46905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rgbClr val="171616"/>
              </a:buClr>
              <a:buSzPts val="1900"/>
              <a:buChar char="•"/>
              <a:defRPr/>
            </a:lvl1pPr>
            <a:lvl2pPr indent="-349250" lvl="1" marL="914400" algn="l">
              <a:lnSpc>
                <a:spcPct val="90000"/>
              </a:lnSpc>
              <a:spcBef>
                <a:spcPts val="500"/>
              </a:spcBef>
              <a:spcAft>
                <a:spcPts val="0"/>
              </a:spcAft>
              <a:buClr>
                <a:srgbClr val="171616"/>
              </a:buClr>
              <a:buSzPts val="1900"/>
              <a:buChar char="•"/>
              <a:defRPr/>
            </a:lvl2pPr>
            <a:lvl3pPr indent="-349250" lvl="2" marL="1371600" algn="l">
              <a:lnSpc>
                <a:spcPct val="90000"/>
              </a:lnSpc>
              <a:spcBef>
                <a:spcPts val="500"/>
              </a:spcBef>
              <a:spcAft>
                <a:spcPts val="0"/>
              </a:spcAft>
              <a:buClr>
                <a:srgbClr val="171616"/>
              </a:buClr>
              <a:buSzPts val="1900"/>
              <a:buChar char="•"/>
              <a:defRPr/>
            </a:lvl3pPr>
            <a:lvl4pPr indent="-349250" lvl="3" marL="1828800" algn="l">
              <a:lnSpc>
                <a:spcPct val="90000"/>
              </a:lnSpc>
              <a:spcBef>
                <a:spcPts val="500"/>
              </a:spcBef>
              <a:spcAft>
                <a:spcPts val="0"/>
              </a:spcAft>
              <a:buClr>
                <a:srgbClr val="171616"/>
              </a:buClr>
              <a:buSzPts val="1900"/>
              <a:buChar char="•"/>
              <a:defRPr/>
            </a:lvl4pPr>
            <a:lvl5pPr indent="-349250" lvl="4" marL="2286000" algn="l">
              <a:lnSpc>
                <a:spcPct val="90000"/>
              </a:lnSpc>
              <a:spcBef>
                <a:spcPts val="500"/>
              </a:spcBef>
              <a:spcAft>
                <a:spcPts val="0"/>
              </a:spcAft>
              <a:buClr>
                <a:srgbClr val="171616"/>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2" name="Google Shape;72;p16"/>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3" name="Google Shape;73;p16"/>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4" name="Google Shape;74;p16"/>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5" name="Google Shape;75;p16"/>
          <p:cNvSpPr txBox="1"/>
          <p:nvPr>
            <p:ph type="title"/>
          </p:nvPr>
        </p:nvSpPr>
        <p:spPr>
          <a:xfrm>
            <a:off x="837990" y="365126"/>
            <a:ext cx="9536100" cy="830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71616"/>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descr="A picture containing light&#10;&#10;Description automatically generated" id="76" name="Google Shape;76;p16"/>
          <p:cNvPicPr preferRelativeResize="0"/>
          <p:nvPr/>
        </p:nvPicPr>
        <p:blipFill rotWithShape="1">
          <a:blip r:embed="rId2">
            <a:alphaModFix/>
          </a:blip>
          <a:srcRect b="0" l="0" r="0" t="0"/>
          <a:stretch/>
        </p:blipFill>
        <p:spPr>
          <a:xfrm>
            <a:off x="10912151" y="365125"/>
            <a:ext cx="877616" cy="829920"/>
          </a:xfrm>
          <a:prstGeom prst="rect">
            <a:avLst/>
          </a:prstGeom>
          <a:noFill/>
          <a:ln>
            <a:noFill/>
          </a:ln>
        </p:spPr>
      </p:pic>
      <p:cxnSp>
        <p:nvCxnSpPr>
          <p:cNvPr id="77" name="Google Shape;77;p16"/>
          <p:cNvCxnSpPr/>
          <p:nvPr/>
        </p:nvCxnSpPr>
        <p:spPr>
          <a:xfrm>
            <a:off x="828054" y="1221757"/>
            <a:ext cx="10512900" cy="0"/>
          </a:xfrm>
          <a:prstGeom prst="straightConnector1">
            <a:avLst/>
          </a:prstGeom>
          <a:noFill/>
          <a:ln cap="flat" cmpd="sng" w="12700">
            <a:solidFill>
              <a:schemeClr val="accent1"/>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8" name="Shape 78"/>
        <p:cNvGrpSpPr/>
        <p:nvPr/>
      </p:nvGrpSpPr>
      <p:grpSpPr>
        <a:xfrm>
          <a:off x="0" y="0"/>
          <a:ext cx="0" cy="0"/>
          <a:chOff x="0" y="0"/>
          <a:chExt cx="0" cy="0"/>
        </a:xfrm>
      </p:grpSpPr>
      <p:sp>
        <p:nvSpPr>
          <p:cNvPr id="79" name="Google Shape;79;p17"/>
          <p:cNvSpPr txBox="1"/>
          <p:nvPr>
            <p:ph type="title"/>
          </p:nvPr>
        </p:nvSpPr>
        <p:spPr>
          <a:xfrm>
            <a:off x="837990" y="365125"/>
            <a:ext cx="105129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0" name="Google Shape;80;p17"/>
          <p:cNvSpPr txBox="1"/>
          <p:nvPr>
            <p:ph idx="1" type="body"/>
          </p:nvPr>
        </p:nvSpPr>
        <p:spPr>
          <a:xfrm>
            <a:off x="837990" y="1825625"/>
            <a:ext cx="105129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1" name="Google Shape;81;p17"/>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2" name="Google Shape;82;p17"/>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3" name="Google Shape;83;p17"/>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4" name="Shape 84"/>
        <p:cNvGrpSpPr/>
        <p:nvPr/>
      </p:nvGrpSpPr>
      <p:grpSpPr>
        <a:xfrm>
          <a:off x="0" y="0"/>
          <a:ext cx="0" cy="0"/>
          <a:chOff x="0" y="0"/>
          <a:chExt cx="0" cy="0"/>
        </a:xfrm>
      </p:grpSpPr>
      <p:sp>
        <p:nvSpPr>
          <p:cNvPr id="85" name="Google Shape;85;p18"/>
          <p:cNvSpPr txBox="1"/>
          <p:nvPr>
            <p:ph type="title"/>
          </p:nvPr>
        </p:nvSpPr>
        <p:spPr>
          <a:xfrm>
            <a:off x="831642" y="1709738"/>
            <a:ext cx="105129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6" name="Google Shape;86;p18"/>
          <p:cNvSpPr txBox="1"/>
          <p:nvPr>
            <p:ph idx="1" type="body"/>
          </p:nvPr>
        </p:nvSpPr>
        <p:spPr>
          <a:xfrm>
            <a:off x="831642" y="4589463"/>
            <a:ext cx="105129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900"/>
              <a:buNone/>
              <a:defRPr sz="19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7" name="Google Shape;87;p18"/>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8" name="Google Shape;88;p18"/>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9" name="Google Shape;89;p18"/>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0" name="Shape 90"/>
        <p:cNvGrpSpPr/>
        <p:nvPr/>
      </p:nvGrpSpPr>
      <p:grpSpPr>
        <a:xfrm>
          <a:off x="0" y="0"/>
          <a:ext cx="0" cy="0"/>
          <a:chOff x="0" y="0"/>
          <a:chExt cx="0" cy="0"/>
        </a:xfrm>
      </p:grpSpPr>
      <p:sp>
        <p:nvSpPr>
          <p:cNvPr id="91" name="Google Shape;91;p19"/>
          <p:cNvSpPr txBox="1"/>
          <p:nvPr>
            <p:ph type="title"/>
          </p:nvPr>
        </p:nvSpPr>
        <p:spPr>
          <a:xfrm>
            <a:off x="837990" y="365125"/>
            <a:ext cx="105129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2" name="Google Shape;92;p19"/>
          <p:cNvSpPr txBox="1"/>
          <p:nvPr>
            <p:ph idx="1" type="body"/>
          </p:nvPr>
        </p:nvSpPr>
        <p:spPr>
          <a:xfrm>
            <a:off x="837990" y="1825625"/>
            <a:ext cx="51804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3" name="Google Shape;93;p19"/>
          <p:cNvSpPr txBox="1"/>
          <p:nvPr>
            <p:ph idx="2" type="body"/>
          </p:nvPr>
        </p:nvSpPr>
        <p:spPr>
          <a:xfrm>
            <a:off x="6170656" y="1825625"/>
            <a:ext cx="51804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4" name="Google Shape;94;p19"/>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5" name="Google Shape;95;p19"/>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6" name="Google Shape;96;p19"/>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7" name="Shape 97"/>
        <p:cNvGrpSpPr/>
        <p:nvPr/>
      </p:nvGrpSpPr>
      <p:grpSpPr>
        <a:xfrm>
          <a:off x="0" y="0"/>
          <a:ext cx="0" cy="0"/>
          <a:chOff x="0" y="0"/>
          <a:chExt cx="0" cy="0"/>
        </a:xfrm>
      </p:grpSpPr>
      <p:sp>
        <p:nvSpPr>
          <p:cNvPr id="98" name="Google Shape;98;p20"/>
          <p:cNvSpPr txBox="1"/>
          <p:nvPr>
            <p:ph type="title"/>
          </p:nvPr>
        </p:nvSpPr>
        <p:spPr>
          <a:xfrm>
            <a:off x="839578" y="365125"/>
            <a:ext cx="105129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9" name="Google Shape;99;p20"/>
          <p:cNvSpPr txBox="1"/>
          <p:nvPr>
            <p:ph idx="1" type="body"/>
          </p:nvPr>
        </p:nvSpPr>
        <p:spPr>
          <a:xfrm>
            <a:off x="839578" y="1681163"/>
            <a:ext cx="5156700" cy="824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0" name="Google Shape;100;p20"/>
          <p:cNvSpPr txBox="1"/>
          <p:nvPr>
            <p:ph idx="2" type="body"/>
          </p:nvPr>
        </p:nvSpPr>
        <p:spPr>
          <a:xfrm>
            <a:off x="839578" y="2505075"/>
            <a:ext cx="5156700" cy="36849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1" name="Google Shape;101;p20"/>
          <p:cNvSpPr txBox="1"/>
          <p:nvPr>
            <p:ph idx="3" type="body"/>
          </p:nvPr>
        </p:nvSpPr>
        <p:spPr>
          <a:xfrm>
            <a:off x="6170656" y="1681163"/>
            <a:ext cx="5181900" cy="824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2" name="Google Shape;102;p20"/>
          <p:cNvSpPr txBox="1"/>
          <p:nvPr>
            <p:ph idx="4" type="body"/>
          </p:nvPr>
        </p:nvSpPr>
        <p:spPr>
          <a:xfrm>
            <a:off x="6170656" y="2505075"/>
            <a:ext cx="5181900" cy="36849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3" name="Google Shape;103;p20"/>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4" name="Google Shape;104;p20"/>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5" name="Google Shape;105;p20"/>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21"/>
          <p:cNvSpPr txBox="1"/>
          <p:nvPr>
            <p:ph type="title"/>
          </p:nvPr>
        </p:nvSpPr>
        <p:spPr>
          <a:xfrm>
            <a:off x="837990" y="365125"/>
            <a:ext cx="105129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8" name="Google Shape;108;p21"/>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9" name="Google Shape;109;p21"/>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0" name="Google Shape;110;p21"/>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15496" y="2867800"/>
            <a:ext cx="11358000" cy="1122300"/>
          </a:xfrm>
          <a:prstGeom prst="rect">
            <a:avLst/>
          </a:prstGeom>
        </p:spPr>
        <p:txBody>
          <a:bodyPr anchorCtr="0" anchor="ctr" bIns="121875" lIns="121875" spcFirstLastPara="1" rIns="121875" wrap="square" tIns="12187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3"/>
          <p:cNvSpPr txBox="1"/>
          <p:nvPr>
            <p:ph idx="12" type="sldNum"/>
          </p:nvPr>
        </p:nvSpPr>
        <p:spPr>
          <a:xfrm>
            <a:off x="11293784" y="6217622"/>
            <a:ext cx="731400" cy="524700"/>
          </a:xfrm>
          <a:prstGeom prst="rect">
            <a:avLst/>
          </a:prstGeom>
        </p:spPr>
        <p:txBody>
          <a:bodyPr anchorCtr="0" anchor="ctr" bIns="121875" lIns="121875" spcFirstLastPara="1" rIns="121875" wrap="square" tIns="121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1" name="Shape 111"/>
        <p:cNvGrpSpPr/>
        <p:nvPr/>
      </p:nvGrpSpPr>
      <p:grpSpPr>
        <a:xfrm>
          <a:off x="0" y="0"/>
          <a:ext cx="0" cy="0"/>
          <a:chOff x="0" y="0"/>
          <a:chExt cx="0" cy="0"/>
        </a:xfrm>
      </p:grpSpPr>
      <p:sp>
        <p:nvSpPr>
          <p:cNvPr id="112" name="Google Shape;112;p22"/>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3" name="Google Shape;113;p22"/>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4" name="Google Shape;114;p22"/>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5" name="Shape 115"/>
        <p:cNvGrpSpPr/>
        <p:nvPr/>
      </p:nvGrpSpPr>
      <p:grpSpPr>
        <a:xfrm>
          <a:off x="0" y="0"/>
          <a:ext cx="0" cy="0"/>
          <a:chOff x="0" y="0"/>
          <a:chExt cx="0" cy="0"/>
        </a:xfrm>
      </p:grpSpPr>
      <p:sp>
        <p:nvSpPr>
          <p:cNvPr id="116" name="Google Shape;116;p23"/>
          <p:cNvSpPr txBox="1"/>
          <p:nvPr>
            <p:ph type="title"/>
          </p:nvPr>
        </p:nvSpPr>
        <p:spPr>
          <a:xfrm>
            <a:off x="839578" y="457200"/>
            <a:ext cx="3930900" cy="1600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7" name="Google Shape;117;p23"/>
          <p:cNvSpPr txBox="1"/>
          <p:nvPr>
            <p:ph idx="1" type="body"/>
          </p:nvPr>
        </p:nvSpPr>
        <p:spPr>
          <a:xfrm>
            <a:off x="5181891" y="987425"/>
            <a:ext cx="61710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1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8" name="Google Shape;118;p23"/>
          <p:cNvSpPr txBox="1"/>
          <p:nvPr>
            <p:ph idx="2" type="body"/>
          </p:nvPr>
        </p:nvSpPr>
        <p:spPr>
          <a:xfrm>
            <a:off x="839578" y="2057400"/>
            <a:ext cx="39309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119" name="Google Shape;119;p23"/>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0" name="Google Shape;120;p23"/>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1" name="Google Shape;121;p23"/>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2" name="Shape 122"/>
        <p:cNvGrpSpPr/>
        <p:nvPr/>
      </p:nvGrpSpPr>
      <p:grpSpPr>
        <a:xfrm>
          <a:off x="0" y="0"/>
          <a:ext cx="0" cy="0"/>
          <a:chOff x="0" y="0"/>
          <a:chExt cx="0" cy="0"/>
        </a:xfrm>
      </p:grpSpPr>
      <p:sp>
        <p:nvSpPr>
          <p:cNvPr id="123" name="Google Shape;123;p24"/>
          <p:cNvSpPr txBox="1"/>
          <p:nvPr>
            <p:ph type="title"/>
          </p:nvPr>
        </p:nvSpPr>
        <p:spPr>
          <a:xfrm>
            <a:off x="839578" y="457200"/>
            <a:ext cx="3930900" cy="1600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4" name="Google Shape;124;p24"/>
          <p:cNvSpPr/>
          <p:nvPr>
            <p:ph idx="2" type="pic"/>
          </p:nvPr>
        </p:nvSpPr>
        <p:spPr>
          <a:xfrm>
            <a:off x="5181891" y="987425"/>
            <a:ext cx="6171000" cy="4873500"/>
          </a:xfrm>
          <a:prstGeom prst="rect">
            <a:avLst/>
          </a:prstGeom>
          <a:noFill/>
          <a:ln>
            <a:noFill/>
          </a:ln>
        </p:spPr>
      </p:sp>
      <p:sp>
        <p:nvSpPr>
          <p:cNvPr id="125" name="Google Shape;125;p24"/>
          <p:cNvSpPr txBox="1"/>
          <p:nvPr>
            <p:ph idx="1" type="body"/>
          </p:nvPr>
        </p:nvSpPr>
        <p:spPr>
          <a:xfrm>
            <a:off x="839578" y="2057400"/>
            <a:ext cx="39309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126" name="Google Shape;126;p24"/>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7" name="Google Shape;127;p24"/>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8" name="Google Shape;128;p24"/>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9" name="Shape 129"/>
        <p:cNvGrpSpPr/>
        <p:nvPr/>
      </p:nvGrpSpPr>
      <p:grpSpPr>
        <a:xfrm>
          <a:off x="0" y="0"/>
          <a:ext cx="0" cy="0"/>
          <a:chOff x="0" y="0"/>
          <a:chExt cx="0" cy="0"/>
        </a:xfrm>
      </p:grpSpPr>
      <p:sp>
        <p:nvSpPr>
          <p:cNvPr id="130" name="Google Shape;130;p25"/>
          <p:cNvSpPr txBox="1"/>
          <p:nvPr>
            <p:ph type="title"/>
          </p:nvPr>
        </p:nvSpPr>
        <p:spPr>
          <a:xfrm>
            <a:off x="837990" y="365125"/>
            <a:ext cx="105129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1" name="Google Shape;131;p25"/>
          <p:cNvSpPr txBox="1"/>
          <p:nvPr>
            <p:ph idx="1" type="body"/>
          </p:nvPr>
        </p:nvSpPr>
        <p:spPr>
          <a:xfrm rot="5400000">
            <a:off x="3918910" y="-1255225"/>
            <a:ext cx="4351200" cy="105129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2" name="Google Shape;132;p25"/>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3" name="Google Shape;133;p25"/>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4" name="Google Shape;134;p25"/>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5" name="Shape 135"/>
        <p:cNvGrpSpPr/>
        <p:nvPr/>
      </p:nvGrpSpPr>
      <p:grpSpPr>
        <a:xfrm>
          <a:off x="0" y="0"/>
          <a:ext cx="0" cy="0"/>
          <a:chOff x="0" y="0"/>
          <a:chExt cx="0" cy="0"/>
        </a:xfrm>
      </p:grpSpPr>
      <p:sp>
        <p:nvSpPr>
          <p:cNvPr id="136" name="Google Shape;136;p26"/>
          <p:cNvSpPr txBox="1"/>
          <p:nvPr>
            <p:ph type="title"/>
          </p:nvPr>
        </p:nvSpPr>
        <p:spPr>
          <a:xfrm rot="5400000">
            <a:off x="7131010" y="1957075"/>
            <a:ext cx="5811900" cy="2628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7" name="Google Shape;137;p26"/>
          <p:cNvSpPr txBox="1"/>
          <p:nvPr>
            <p:ph idx="1" type="body"/>
          </p:nvPr>
        </p:nvSpPr>
        <p:spPr>
          <a:xfrm rot="5400000">
            <a:off x="1798155" y="-595175"/>
            <a:ext cx="5811900" cy="77325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8" name="Google Shape;138;p26"/>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9" name="Google Shape;139;p26"/>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0" name="Google Shape;140;p26"/>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15496" y="593367"/>
            <a:ext cx="11358000" cy="763500"/>
          </a:xfrm>
          <a:prstGeom prst="rect">
            <a:avLst/>
          </a:prstGeom>
        </p:spPr>
        <p:txBody>
          <a:bodyPr anchorCtr="0" anchor="t" bIns="121875" lIns="121875" spcFirstLastPara="1" rIns="121875" wrap="square" tIns="121875">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8" name="Google Shape;18;p4"/>
          <p:cNvSpPr txBox="1"/>
          <p:nvPr>
            <p:ph idx="1" type="body"/>
          </p:nvPr>
        </p:nvSpPr>
        <p:spPr>
          <a:xfrm>
            <a:off x="415496" y="1536633"/>
            <a:ext cx="11358000" cy="4555200"/>
          </a:xfrm>
          <a:prstGeom prst="rect">
            <a:avLst/>
          </a:prstGeom>
        </p:spPr>
        <p:txBody>
          <a:bodyPr anchorCtr="0" anchor="t" bIns="121875" lIns="121875" spcFirstLastPara="1" rIns="121875" wrap="square" tIns="1218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p4"/>
          <p:cNvSpPr txBox="1"/>
          <p:nvPr>
            <p:ph idx="12" type="sldNum"/>
          </p:nvPr>
        </p:nvSpPr>
        <p:spPr>
          <a:xfrm>
            <a:off x="11293784" y="6217622"/>
            <a:ext cx="731400" cy="524700"/>
          </a:xfrm>
          <a:prstGeom prst="rect">
            <a:avLst/>
          </a:prstGeom>
        </p:spPr>
        <p:txBody>
          <a:bodyPr anchorCtr="0" anchor="ctr" bIns="121875" lIns="121875" spcFirstLastPara="1" rIns="121875" wrap="square" tIns="121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15496" y="593367"/>
            <a:ext cx="11358000" cy="763500"/>
          </a:xfrm>
          <a:prstGeom prst="rect">
            <a:avLst/>
          </a:prstGeom>
        </p:spPr>
        <p:txBody>
          <a:bodyPr anchorCtr="0" anchor="t" bIns="121875" lIns="121875" spcFirstLastPara="1" rIns="121875" wrap="square" tIns="121875">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p5"/>
          <p:cNvSpPr txBox="1"/>
          <p:nvPr>
            <p:ph idx="1" type="body"/>
          </p:nvPr>
        </p:nvSpPr>
        <p:spPr>
          <a:xfrm>
            <a:off x="415496" y="1536633"/>
            <a:ext cx="5331900" cy="4555200"/>
          </a:xfrm>
          <a:prstGeom prst="rect">
            <a:avLst/>
          </a:prstGeom>
        </p:spPr>
        <p:txBody>
          <a:bodyPr anchorCtr="0" anchor="t" bIns="121875" lIns="121875" spcFirstLastPara="1" rIns="121875" wrap="square" tIns="1218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p5"/>
          <p:cNvSpPr txBox="1"/>
          <p:nvPr>
            <p:ph idx="2" type="body"/>
          </p:nvPr>
        </p:nvSpPr>
        <p:spPr>
          <a:xfrm>
            <a:off x="6441588" y="1536633"/>
            <a:ext cx="5331900" cy="4555200"/>
          </a:xfrm>
          <a:prstGeom prst="rect">
            <a:avLst/>
          </a:prstGeom>
        </p:spPr>
        <p:txBody>
          <a:bodyPr anchorCtr="0" anchor="t" bIns="121875" lIns="121875" spcFirstLastPara="1" rIns="121875" wrap="square" tIns="1218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p5"/>
          <p:cNvSpPr txBox="1"/>
          <p:nvPr>
            <p:ph idx="12" type="sldNum"/>
          </p:nvPr>
        </p:nvSpPr>
        <p:spPr>
          <a:xfrm>
            <a:off x="11293784" y="6217622"/>
            <a:ext cx="731400" cy="524700"/>
          </a:xfrm>
          <a:prstGeom prst="rect">
            <a:avLst/>
          </a:prstGeom>
        </p:spPr>
        <p:txBody>
          <a:bodyPr anchorCtr="0" anchor="ctr" bIns="121875" lIns="121875" spcFirstLastPara="1" rIns="121875" wrap="square" tIns="121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15496" y="593367"/>
            <a:ext cx="11358000" cy="763500"/>
          </a:xfrm>
          <a:prstGeom prst="rect">
            <a:avLst/>
          </a:prstGeom>
        </p:spPr>
        <p:txBody>
          <a:bodyPr anchorCtr="0" anchor="t" bIns="121875" lIns="121875" spcFirstLastPara="1" rIns="121875" wrap="square" tIns="121875">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7" name="Google Shape;27;p6"/>
          <p:cNvSpPr txBox="1"/>
          <p:nvPr>
            <p:ph idx="12" type="sldNum"/>
          </p:nvPr>
        </p:nvSpPr>
        <p:spPr>
          <a:xfrm>
            <a:off x="11293784" y="6217622"/>
            <a:ext cx="731400" cy="524700"/>
          </a:xfrm>
          <a:prstGeom prst="rect">
            <a:avLst/>
          </a:prstGeom>
        </p:spPr>
        <p:txBody>
          <a:bodyPr anchorCtr="0" anchor="ctr" bIns="121875" lIns="121875" spcFirstLastPara="1" rIns="121875" wrap="square" tIns="121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15496" y="740800"/>
            <a:ext cx="3743100" cy="1007700"/>
          </a:xfrm>
          <a:prstGeom prst="rect">
            <a:avLst/>
          </a:prstGeom>
        </p:spPr>
        <p:txBody>
          <a:bodyPr anchorCtr="0" anchor="b" bIns="121875" lIns="121875" spcFirstLastPara="1" rIns="121875" wrap="square" tIns="121875">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0" name="Google Shape;30;p7"/>
          <p:cNvSpPr txBox="1"/>
          <p:nvPr>
            <p:ph idx="1" type="body"/>
          </p:nvPr>
        </p:nvSpPr>
        <p:spPr>
          <a:xfrm>
            <a:off x="415496" y="1852800"/>
            <a:ext cx="3743100" cy="4239300"/>
          </a:xfrm>
          <a:prstGeom prst="rect">
            <a:avLst/>
          </a:prstGeom>
        </p:spPr>
        <p:txBody>
          <a:bodyPr anchorCtr="0" anchor="t" bIns="121875" lIns="121875" spcFirstLastPara="1" rIns="121875" wrap="square" tIns="121875">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7"/>
          <p:cNvSpPr txBox="1"/>
          <p:nvPr>
            <p:ph idx="12" type="sldNum"/>
          </p:nvPr>
        </p:nvSpPr>
        <p:spPr>
          <a:xfrm>
            <a:off x="11293784" y="6217622"/>
            <a:ext cx="731400" cy="524700"/>
          </a:xfrm>
          <a:prstGeom prst="rect">
            <a:avLst/>
          </a:prstGeom>
        </p:spPr>
        <p:txBody>
          <a:bodyPr anchorCtr="0" anchor="ctr" bIns="121875" lIns="121875" spcFirstLastPara="1" rIns="121875" wrap="square" tIns="121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653503" y="600200"/>
            <a:ext cx="8488200" cy="5454300"/>
          </a:xfrm>
          <a:prstGeom prst="rect">
            <a:avLst/>
          </a:prstGeom>
        </p:spPr>
        <p:txBody>
          <a:bodyPr anchorCtr="0" anchor="ctr" bIns="121875" lIns="121875" spcFirstLastPara="1" rIns="121875" wrap="square" tIns="121875">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4" name="Google Shape;34;p8"/>
          <p:cNvSpPr txBox="1"/>
          <p:nvPr>
            <p:ph idx="12" type="sldNum"/>
          </p:nvPr>
        </p:nvSpPr>
        <p:spPr>
          <a:xfrm>
            <a:off x="11293784" y="6217622"/>
            <a:ext cx="731400" cy="524700"/>
          </a:xfrm>
          <a:prstGeom prst="rect">
            <a:avLst/>
          </a:prstGeom>
        </p:spPr>
        <p:txBody>
          <a:bodyPr anchorCtr="0" anchor="ctr" bIns="121875" lIns="121875" spcFirstLastPara="1" rIns="121875" wrap="square" tIns="121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6094475" y="-167"/>
            <a:ext cx="6094500" cy="6858000"/>
          </a:xfrm>
          <a:prstGeom prst="rect">
            <a:avLst/>
          </a:prstGeom>
          <a:solidFill>
            <a:schemeClr val="lt2"/>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53911" y="1644233"/>
            <a:ext cx="5392200" cy="1976400"/>
          </a:xfrm>
          <a:prstGeom prst="rect">
            <a:avLst/>
          </a:prstGeom>
        </p:spPr>
        <p:txBody>
          <a:bodyPr anchorCtr="0" anchor="b" bIns="121875" lIns="121875" spcFirstLastPara="1" rIns="121875" wrap="square" tIns="121875">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38" name="Google Shape;38;p9"/>
          <p:cNvSpPr txBox="1"/>
          <p:nvPr>
            <p:ph idx="1" type="subTitle"/>
          </p:nvPr>
        </p:nvSpPr>
        <p:spPr>
          <a:xfrm>
            <a:off x="353911" y="3737433"/>
            <a:ext cx="5392200" cy="1646700"/>
          </a:xfrm>
          <a:prstGeom prst="rect">
            <a:avLst/>
          </a:prstGeom>
        </p:spPr>
        <p:txBody>
          <a:bodyPr anchorCtr="0" anchor="t" bIns="121875" lIns="121875" spcFirstLastPara="1" rIns="121875" wrap="square" tIns="12187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9" name="Google Shape;39;p9"/>
          <p:cNvSpPr txBox="1"/>
          <p:nvPr>
            <p:ph idx="2" type="body"/>
          </p:nvPr>
        </p:nvSpPr>
        <p:spPr>
          <a:xfrm>
            <a:off x="6584352" y="965433"/>
            <a:ext cx="5114700" cy="4926900"/>
          </a:xfrm>
          <a:prstGeom prst="rect">
            <a:avLst/>
          </a:prstGeom>
        </p:spPr>
        <p:txBody>
          <a:bodyPr anchorCtr="0" anchor="ctr" bIns="121875" lIns="121875" spcFirstLastPara="1" rIns="121875" wrap="square" tIns="1218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0" name="Google Shape;40;p9"/>
          <p:cNvSpPr txBox="1"/>
          <p:nvPr>
            <p:ph idx="12" type="sldNum"/>
          </p:nvPr>
        </p:nvSpPr>
        <p:spPr>
          <a:xfrm>
            <a:off x="11293784" y="6217622"/>
            <a:ext cx="731400" cy="524700"/>
          </a:xfrm>
          <a:prstGeom prst="rect">
            <a:avLst/>
          </a:prstGeom>
        </p:spPr>
        <p:txBody>
          <a:bodyPr anchorCtr="0" anchor="ctr" bIns="121875" lIns="121875" spcFirstLastPara="1" rIns="121875" wrap="square" tIns="121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15496" y="5640767"/>
            <a:ext cx="7996500" cy="806700"/>
          </a:xfrm>
          <a:prstGeom prst="rect">
            <a:avLst/>
          </a:prstGeom>
        </p:spPr>
        <p:txBody>
          <a:bodyPr anchorCtr="0" anchor="ctr" bIns="121875" lIns="121875" spcFirstLastPara="1" rIns="121875" wrap="square" tIns="121875">
            <a:norm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11293784" y="6217622"/>
            <a:ext cx="731400" cy="524700"/>
          </a:xfrm>
          <a:prstGeom prst="rect">
            <a:avLst/>
          </a:prstGeom>
        </p:spPr>
        <p:txBody>
          <a:bodyPr anchorCtr="0" anchor="ctr" bIns="121875" lIns="121875" spcFirstLastPara="1" rIns="121875" wrap="square" tIns="121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496" y="593367"/>
            <a:ext cx="11358000" cy="763500"/>
          </a:xfrm>
          <a:prstGeom prst="rect">
            <a:avLst/>
          </a:prstGeom>
          <a:noFill/>
          <a:ln>
            <a:noFill/>
          </a:ln>
        </p:spPr>
        <p:txBody>
          <a:bodyPr anchorCtr="0" anchor="t" bIns="121875" lIns="121875" spcFirstLastPara="1" rIns="121875" wrap="square" tIns="121875">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7" name="Google Shape;7;p1"/>
          <p:cNvSpPr txBox="1"/>
          <p:nvPr>
            <p:ph idx="1" type="body"/>
          </p:nvPr>
        </p:nvSpPr>
        <p:spPr>
          <a:xfrm>
            <a:off x="415496" y="1536633"/>
            <a:ext cx="11358000" cy="4555200"/>
          </a:xfrm>
          <a:prstGeom prst="rect">
            <a:avLst/>
          </a:prstGeom>
          <a:noFill/>
          <a:ln>
            <a:noFill/>
          </a:ln>
        </p:spPr>
        <p:txBody>
          <a:bodyPr anchorCtr="0" anchor="t" bIns="121875" lIns="121875" spcFirstLastPara="1" rIns="121875" wrap="square" tIns="121875">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11293784" y="6217622"/>
            <a:ext cx="731400" cy="524700"/>
          </a:xfrm>
          <a:prstGeom prst="rect">
            <a:avLst/>
          </a:prstGeom>
          <a:noFill/>
          <a:ln>
            <a:noFill/>
          </a:ln>
        </p:spPr>
        <p:txBody>
          <a:bodyPr anchorCtr="0" anchor="ctr" bIns="121875" lIns="121875" spcFirstLastPara="1" rIns="121875" wrap="square" tIns="121875">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837990" y="365125"/>
            <a:ext cx="105129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60" name="Google Shape;60;p14"/>
          <p:cNvSpPr txBox="1"/>
          <p:nvPr>
            <p:ph idx="1" type="body"/>
          </p:nvPr>
        </p:nvSpPr>
        <p:spPr>
          <a:xfrm>
            <a:off x="837990" y="1825625"/>
            <a:ext cx="105129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61" name="Google Shape;61;p14"/>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62" name="Google Shape;62;p14"/>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63" name="Google Shape;63;p14"/>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orcid.org/0000-0001-5768-275X" TargetMode="External"/><Relationship Id="rId4" Type="http://schemas.openxmlformats.org/officeDocument/2006/relationships/image" Target="../media/image14.png"/><Relationship Id="rId9" Type="http://schemas.openxmlformats.org/officeDocument/2006/relationships/image" Target="../media/image20.png"/><Relationship Id="rId5" Type="http://schemas.openxmlformats.org/officeDocument/2006/relationships/hyperlink" Target="https://creativecommons.org/licenses/by/4.0/" TargetMode="External"/><Relationship Id="rId6" Type="http://schemas.openxmlformats.org/officeDocument/2006/relationships/image" Target="../media/image3.png"/><Relationship Id="rId7" Type="http://schemas.openxmlformats.org/officeDocument/2006/relationships/image" Target="../media/image5.png"/><Relationship Id="rId8"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25.png"/><Relationship Id="rId5"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25.png"/><Relationship Id="rId5"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25.png"/><Relationship Id="rId5"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25.png"/><Relationship Id="rId5"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25.png"/><Relationship Id="rId5"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27.png"/><Relationship Id="rId9" Type="http://schemas.openxmlformats.org/officeDocument/2006/relationships/hyperlink" Target="https://creativecommons.org/licenses/by/4.0/deed.en" TargetMode="External"/><Relationship Id="rId5" Type="http://schemas.openxmlformats.org/officeDocument/2006/relationships/image" Target="../media/image29.png"/><Relationship Id="rId6" Type="http://schemas.openxmlformats.org/officeDocument/2006/relationships/image" Target="../media/image26.png"/><Relationship Id="rId7" Type="http://schemas.openxmlformats.org/officeDocument/2006/relationships/image" Target="../media/image24.png"/><Relationship Id="rId8" Type="http://schemas.openxmlformats.org/officeDocument/2006/relationships/image" Target="../media/image28.png"/></Relationships>
</file>

<file path=ppt/slides/_rels/slide16.xml.rels><?xml version="1.0" encoding="UTF-8" standalone="yes"?><Relationships xmlns="http://schemas.openxmlformats.org/package/2006/relationships"><Relationship Id="rId11" Type="http://schemas.openxmlformats.org/officeDocument/2006/relationships/hyperlink" Target="https://creativecommons.org/licenses/by/4.0/deed.en" TargetMode="External"/><Relationship Id="rId10"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27.png"/><Relationship Id="rId9" Type="http://schemas.openxmlformats.org/officeDocument/2006/relationships/image" Target="../media/image24.png"/><Relationship Id="rId5" Type="http://schemas.openxmlformats.org/officeDocument/2006/relationships/image" Target="../media/image29.png"/><Relationship Id="rId6" Type="http://schemas.openxmlformats.org/officeDocument/2006/relationships/image" Target="../media/image26.png"/><Relationship Id="rId7" Type="http://schemas.openxmlformats.org/officeDocument/2006/relationships/image" Target="../media/image31.png"/><Relationship Id="rId8" Type="http://schemas.openxmlformats.org/officeDocument/2006/relationships/image" Target="../media/image32.png"/></Relationships>
</file>

<file path=ppt/slides/_rels/slide17.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image" Target="../media/image24.png"/><Relationship Id="rId12" Type="http://schemas.openxmlformats.org/officeDocument/2006/relationships/hyperlink" Target="https://creativecommons.org/licenses/by/4.0/deed.en" TargetMode="External"/><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27.png"/><Relationship Id="rId9" Type="http://schemas.openxmlformats.org/officeDocument/2006/relationships/image" Target="../media/image33.png"/><Relationship Id="rId5" Type="http://schemas.openxmlformats.org/officeDocument/2006/relationships/image" Target="../media/image29.png"/><Relationship Id="rId6" Type="http://schemas.openxmlformats.org/officeDocument/2006/relationships/image" Target="../media/image26.png"/><Relationship Id="rId7" Type="http://schemas.openxmlformats.org/officeDocument/2006/relationships/image" Target="../media/image31.png"/><Relationship Id="rId8" Type="http://schemas.openxmlformats.org/officeDocument/2006/relationships/image" Target="../media/image32.png"/></Relationships>
</file>

<file path=ppt/slides/_rels/slide18.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36.png"/><Relationship Id="rId13" Type="http://schemas.openxmlformats.org/officeDocument/2006/relationships/hyperlink" Target="https://creativecommons.org/licenses/by/4.0/deed.en" TargetMode="External"/><Relationship Id="rId12"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27.png"/><Relationship Id="rId9" Type="http://schemas.openxmlformats.org/officeDocument/2006/relationships/image" Target="../media/image33.png"/><Relationship Id="rId5" Type="http://schemas.openxmlformats.org/officeDocument/2006/relationships/image" Target="../media/image29.png"/><Relationship Id="rId6" Type="http://schemas.openxmlformats.org/officeDocument/2006/relationships/image" Target="../media/image26.png"/><Relationship Id="rId7" Type="http://schemas.openxmlformats.org/officeDocument/2006/relationships/image" Target="../media/image31.png"/><Relationship Id="rId8" Type="http://schemas.openxmlformats.org/officeDocument/2006/relationships/image" Target="../media/image32.png"/></Relationships>
</file>

<file path=ppt/slides/_rels/slide19.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36.png"/><Relationship Id="rId13" Type="http://schemas.openxmlformats.org/officeDocument/2006/relationships/hyperlink" Target="https://creativecommons.org/licenses/by/4.0/deed.en" TargetMode="External"/><Relationship Id="rId12"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27.png"/><Relationship Id="rId9" Type="http://schemas.openxmlformats.org/officeDocument/2006/relationships/image" Target="../media/image33.png"/><Relationship Id="rId5" Type="http://schemas.openxmlformats.org/officeDocument/2006/relationships/image" Target="../media/image29.png"/><Relationship Id="rId6" Type="http://schemas.openxmlformats.org/officeDocument/2006/relationships/image" Target="../media/image26.png"/><Relationship Id="rId7" Type="http://schemas.openxmlformats.org/officeDocument/2006/relationships/image" Target="../media/image31.png"/><Relationship Id="rId8" Type="http://schemas.openxmlformats.org/officeDocument/2006/relationships/image" Target="../media/image32.png"/></Relationships>
</file>

<file path=ppt/slides/_rels/slide2.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6.png"/><Relationship Id="rId13" Type="http://schemas.openxmlformats.org/officeDocument/2006/relationships/image" Target="../media/image21.png"/><Relationship Id="rId12"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3.png"/><Relationship Id="rId9" Type="http://schemas.openxmlformats.org/officeDocument/2006/relationships/image" Target="../media/image11.png"/><Relationship Id="rId1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8.png"/><Relationship Id="rId8"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8.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1" Type="http://schemas.openxmlformats.org/officeDocument/2006/relationships/image" Target="../media/image36.png"/><Relationship Id="rId10" Type="http://schemas.openxmlformats.org/officeDocument/2006/relationships/image" Target="../media/image33.png"/><Relationship Id="rId13" Type="http://schemas.openxmlformats.org/officeDocument/2006/relationships/image" Target="../media/image28.png"/><Relationship Id="rId12"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hyperlink" Target="https://creativecommons.org/licenses/by/4.0/deed.en" TargetMode="External"/><Relationship Id="rId9" Type="http://schemas.openxmlformats.org/officeDocument/2006/relationships/image" Target="../media/image32.png"/><Relationship Id="rId14" Type="http://schemas.openxmlformats.org/officeDocument/2006/relationships/image" Target="../media/image34.png"/><Relationship Id="rId5" Type="http://schemas.openxmlformats.org/officeDocument/2006/relationships/image" Target="../media/image27.png"/><Relationship Id="rId6" Type="http://schemas.openxmlformats.org/officeDocument/2006/relationships/image" Target="../media/image29.png"/><Relationship Id="rId7" Type="http://schemas.openxmlformats.org/officeDocument/2006/relationships/image" Target="../media/image26.png"/><Relationship Id="rId8" Type="http://schemas.openxmlformats.org/officeDocument/2006/relationships/image" Target="../media/image31.png"/></Relationships>
</file>

<file path=ppt/slides/_rels/slide25.xml.rels><?xml version="1.0" encoding="UTF-8" standalone="yes"?><Relationships xmlns="http://schemas.openxmlformats.org/package/2006/relationships"><Relationship Id="rId11" Type="http://schemas.openxmlformats.org/officeDocument/2006/relationships/image" Target="../media/image36.png"/><Relationship Id="rId10" Type="http://schemas.openxmlformats.org/officeDocument/2006/relationships/image" Target="../media/image33.png"/><Relationship Id="rId13" Type="http://schemas.openxmlformats.org/officeDocument/2006/relationships/image" Target="../media/image28.png"/><Relationship Id="rId12"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8.png"/><Relationship Id="rId4" Type="http://schemas.openxmlformats.org/officeDocument/2006/relationships/hyperlink" Target="https://creativecommons.org/licenses/by/4.0/deed.en" TargetMode="External"/><Relationship Id="rId9" Type="http://schemas.openxmlformats.org/officeDocument/2006/relationships/image" Target="../media/image32.png"/><Relationship Id="rId5" Type="http://schemas.openxmlformats.org/officeDocument/2006/relationships/image" Target="../media/image27.png"/><Relationship Id="rId6" Type="http://schemas.openxmlformats.org/officeDocument/2006/relationships/image" Target="../media/image29.png"/><Relationship Id="rId7" Type="http://schemas.openxmlformats.org/officeDocument/2006/relationships/image" Target="../media/image26.png"/><Relationship Id="rId8" Type="http://schemas.openxmlformats.org/officeDocument/2006/relationships/image" Target="../media/image31.png"/></Relationships>
</file>

<file path=ppt/slides/_rels/slide26.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36.png"/><Relationship Id="rId13" Type="http://schemas.openxmlformats.org/officeDocument/2006/relationships/hyperlink" Target="https://creativecommons.org/licenses/by/4.0/deed.en" TargetMode="External"/><Relationship Id="rId12"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8.png"/><Relationship Id="rId4" Type="http://schemas.openxmlformats.org/officeDocument/2006/relationships/image" Target="../media/image27.png"/><Relationship Id="rId9" Type="http://schemas.openxmlformats.org/officeDocument/2006/relationships/image" Target="../media/image33.png"/><Relationship Id="rId5" Type="http://schemas.openxmlformats.org/officeDocument/2006/relationships/image" Target="../media/image29.png"/><Relationship Id="rId6" Type="http://schemas.openxmlformats.org/officeDocument/2006/relationships/image" Target="../media/image26.png"/><Relationship Id="rId7" Type="http://schemas.openxmlformats.org/officeDocument/2006/relationships/image" Target="../media/image31.png"/><Relationship Id="rId8" Type="http://schemas.openxmlformats.org/officeDocument/2006/relationships/image" Target="../media/image32.png"/></Relationships>
</file>

<file path=ppt/slides/_rels/slide27.xml.rels><?xml version="1.0" encoding="UTF-8" standalone="yes"?><Relationships xmlns="http://schemas.openxmlformats.org/package/2006/relationships"><Relationship Id="rId11" Type="http://schemas.openxmlformats.org/officeDocument/2006/relationships/image" Target="../media/image36.png"/><Relationship Id="rId10" Type="http://schemas.openxmlformats.org/officeDocument/2006/relationships/image" Target="../media/image33.png"/><Relationship Id="rId13" Type="http://schemas.openxmlformats.org/officeDocument/2006/relationships/image" Target="../media/image28.png"/><Relationship Id="rId12"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8.png"/><Relationship Id="rId4" Type="http://schemas.openxmlformats.org/officeDocument/2006/relationships/hyperlink" Target="https://creativecommons.org/licenses/by/4.0/deed.en" TargetMode="External"/><Relationship Id="rId9" Type="http://schemas.openxmlformats.org/officeDocument/2006/relationships/image" Target="../media/image32.png"/><Relationship Id="rId5" Type="http://schemas.openxmlformats.org/officeDocument/2006/relationships/image" Target="../media/image27.png"/><Relationship Id="rId6" Type="http://schemas.openxmlformats.org/officeDocument/2006/relationships/image" Target="../media/image29.png"/><Relationship Id="rId7" Type="http://schemas.openxmlformats.org/officeDocument/2006/relationships/image" Target="../media/image26.png"/><Relationship Id="rId8"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8.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1" Type="http://schemas.openxmlformats.org/officeDocument/2006/relationships/image" Target="../media/image36.png"/><Relationship Id="rId10" Type="http://schemas.openxmlformats.org/officeDocument/2006/relationships/image" Target="../media/image33.png"/><Relationship Id="rId13" Type="http://schemas.openxmlformats.org/officeDocument/2006/relationships/image" Target="../media/image28.png"/><Relationship Id="rId12"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8.png"/><Relationship Id="rId4" Type="http://schemas.openxmlformats.org/officeDocument/2006/relationships/hyperlink" Target="https://creativecommons.org/licenses/by/4.0/deed.en" TargetMode="External"/><Relationship Id="rId9" Type="http://schemas.openxmlformats.org/officeDocument/2006/relationships/image" Target="../media/image32.png"/><Relationship Id="rId5" Type="http://schemas.openxmlformats.org/officeDocument/2006/relationships/image" Target="../media/image27.png"/><Relationship Id="rId6" Type="http://schemas.openxmlformats.org/officeDocument/2006/relationships/image" Target="../media/image29.png"/><Relationship Id="rId7" Type="http://schemas.openxmlformats.org/officeDocument/2006/relationships/image" Target="../media/image26.png"/><Relationship Id="rId8" Type="http://schemas.openxmlformats.org/officeDocument/2006/relationships/image" Target="../media/image31.png"/></Relationships>
</file>

<file path=ppt/slides/_rels/slide3.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6.png"/><Relationship Id="rId13" Type="http://schemas.openxmlformats.org/officeDocument/2006/relationships/image" Target="../media/image21.png"/><Relationship Id="rId12"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3.png"/><Relationship Id="rId9" Type="http://schemas.openxmlformats.org/officeDocument/2006/relationships/image" Target="../media/image11.png"/><Relationship Id="rId1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8.png"/><Relationship Id="rId8"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8.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11" Type="http://schemas.openxmlformats.org/officeDocument/2006/relationships/image" Target="../media/image33.png"/><Relationship Id="rId10" Type="http://schemas.openxmlformats.org/officeDocument/2006/relationships/image" Target="../media/image32.png"/><Relationship Id="rId13" Type="http://schemas.openxmlformats.org/officeDocument/2006/relationships/image" Target="../media/image24.png"/><Relationship Id="rId12"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8.png"/><Relationship Id="rId4" Type="http://schemas.openxmlformats.org/officeDocument/2006/relationships/hyperlink" Target="https://creativecommons.org/licenses/by/4.0/deed.en" TargetMode="External"/><Relationship Id="rId9" Type="http://schemas.openxmlformats.org/officeDocument/2006/relationships/image" Target="../media/image31.png"/><Relationship Id="rId14" Type="http://schemas.openxmlformats.org/officeDocument/2006/relationships/image" Target="../media/image28.png"/><Relationship Id="rId5" Type="http://schemas.openxmlformats.org/officeDocument/2006/relationships/image" Target="../media/image37.png"/><Relationship Id="rId6" Type="http://schemas.openxmlformats.org/officeDocument/2006/relationships/image" Target="../media/image27.png"/><Relationship Id="rId7" Type="http://schemas.openxmlformats.org/officeDocument/2006/relationships/image" Target="../media/image29.png"/><Relationship Id="rId8"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8.png"/><Relationship Id="rId4" Type="http://schemas.openxmlformats.org/officeDocument/2006/relationships/image" Target="../media/image25.png"/><Relationship Id="rId5"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8.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8.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8.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8.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8.png"/><Relationship Id="rId4" Type="http://schemas.openxmlformats.org/officeDocument/2006/relationships/image" Target="../media/image25.png"/><Relationship Id="rId5"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8.png"/><Relationship Id="rId4" Type="http://schemas.openxmlformats.org/officeDocument/2006/relationships/image" Target="../media/image25.png"/><Relationship Id="rId5" Type="http://schemas.openxmlformats.org/officeDocument/2006/relationships/image" Target="../media/image38.png"/><Relationship Id="rId6" Type="http://schemas.openxmlformats.org/officeDocument/2006/relationships/image" Target="../media/image35.png"/><Relationship Id="rId7" Type="http://schemas.openxmlformats.org/officeDocument/2006/relationships/hyperlink" Target="https://thenounproject.com/browse/icons/term/collaboration/"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8.png"/><Relationship Id="rId4" Type="http://schemas.openxmlformats.org/officeDocument/2006/relationships/image" Target="../media/image25.png"/><Relationship Id="rId5" Type="http://schemas.openxmlformats.org/officeDocument/2006/relationships/image" Target="../media/image40.png"/><Relationship Id="rId6" Type="http://schemas.openxmlformats.org/officeDocument/2006/relationships/hyperlink" Target="https://thenounproject.com/browse/icons/term/collaboration/" TargetMode="External"/><Relationship Id="rId7" Type="http://schemas.openxmlformats.org/officeDocument/2006/relationships/hyperlink" Target="https://thenounproject.com/browse/icons/term/collaboration/" TargetMode="External"/><Relationship Id="rId8"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8.png"/><Relationship Id="rId4" Type="http://schemas.openxmlformats.org/officeDocument/2006/relationships/image" Target="../media/image25.png"/><Relationship Id="rId5" Type="http://schemas.openxmlformats.org/officeDocument/2006/relationships/image" Target="../media/image45.png"/><Relationship Id="rId6" Type="http://schemas.openxmlformats.org/officeDocument/2006/relationships/hyperlink" Target="https://thenounproject.com/browse/icons/term/collaboration/"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25.png"/><Relationship Id="rId5"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ctrTitle"/>
          </p:nvPr>
        </p:nvSpPr>
        <p:spPr>
          <a:xfrm>
            <a:off x="724151" y="1627225"/>
            <a:ext cx="11227800" cy="17352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71616"/>
              </a:buClr>
              <a:buSzPts val="5400"/>
              <a:buFont typeface="Arial"/>
              <a:buNone/>
            </a:pPr>
            <a:r>
              <a:rPr b="1" lang="en" sz="6010">
                <a:latin typeface="Lora"/>
                <a:ea typeface="Lora"/>
                <a:cs typeface="Lora"/>
                <a:sym typeface="Lora"/>
              </a:rPr>
              <a:t>Open Access - Publishing your results</a:t>
            </a:r>
            <a:endParaRPr b="1" sz="6010">
              <a:latin typeface="Lora"/>
              <a:ea typeface="Lora"/>
              <a:cs typeface="Lora"/>
              <a:sym typeface="Lora"/>
            </a:endParaRPr>
          </a:p>
        </p:txBody>
      </p:sp>
      <p:sp>
        <p:nvSpPr>
          <p:cNvPr id="147" name="Google Shape;147;p27"/>
          <p:cNvSpPr txBox="1"/>
          <p:nvPr>
            <p:ph idx="1" type="subTitle"/>
          </p:nvPr>
        </p:nvSpPr>
        <p:spPr>
          <a:xfrm>
            <a:off x="761559" y="3690385"/>
            <a:ext cx="9141600" cy="30843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rgbClr val="171616"/>
              </a:buClr>
              <a:buSzPct val="64865"/>
              <a:buNone/>
            </a:pPr>
            <a:r>
              <a:rPr lang="en">
                <a:solidFill>
                  <a:srgbClr val="171616"/>
                </a:solidFill>
                <a:latin typeface="Lora"/>
                <a:ea typeface="Lora"/>
                <a:cs typeface="Lora"/>
                <a:sym typeface="Lora"/>
              </a:rPr>
              <a:t>06/05/2026</a:t>
            </a:r>
            <a:endParaRPr>
              <a:solidFill>
                <a:srgbClr val="171616"/>
              </a:solidFill>
              <a:latin typeface="Lora"/>
              <a:ea typeface="Lora"/>
              <a:cs typeface="Lora"/>
              <a:sym typeface="Lora"/>
            </a:endParaRPr>
          </a:p>
          <a:p>
            <a:pPr indent="0" lvl="0" marL="0" rtl="0" algn="l">
              <a:lnSpc>
                <a:spcPct val="90000"/>
              </a:lnSpc>
              <a:spcBef>
                <a:spcPts val="0"/>
              </a:spcBef>
              <a:spcAft>
                <a:spcPts val="0"/>
              </a:spcAft>
              <a:buClr>
                <a:srgbClr val="171616"/>
              </a:buClr>
              <a:buSzPct val="64865"/>
              <a:buNone/>
            </a:pPr>
            <a:r>
              <a:t/>
            </a:r>
            <a:endParaRPr>
              <a:solidFill>
                <a:srgbClr val="171616"/>
              </a:solidFill>
              <a:latin typeface="Lora"/>
              <a:ea typeface="Lora"/>
              <a:cs typeface="Lora"/>
              <a:sym typeface="Lora"/>
            </a:endParaRPr>
          </a:p>
          <a:p>
            <a:pPr indent="0" lvl="0" marL="0" rtl="0" algn="l">
              <a:lnSpc>
                <a:spcPct val="90000"/>
              </a:lnSpc>
              <a:spcBef>
                <a:spcPts val="0"/>
              </a:spcBef>
              <a:spcAft>
                <a:spcPts val="0"/>
              </a:spcAft>
              <a:buClr>
                <a:srgbClr val="171616"/>
              </a:buClr>
              <a:buSzPct val="64865"/>
              <a:buNone/>
            </a:pPr>
            <a:r>
              <a:t/>
            </a:r>
            <a:endParaRPr>
              <a:solidFill>
                <a:srgbClr val="171616"/>
              </a:solidFill>
              <a:latin typeface="Lora"/>
              <a:ea typeface="Lora"/>
              <a:cs typeface="Lora"/>
              <a:sym typeface="Lora"/>
            </a:endParaRPr>
          </a:p>
          <a:p>
            <a:pPr indent="0" lvl="0" marL="0" rtl="0" algn="l">
              <a:lnSpc>
                <a:spcPct val="90000"/>
              </a:lnSpc>
              <a:spcBef>
                <a:spcPts val="0"/>
              </a:spcBef>
              <a:spcAft>
                <a:spcPts val="0"/>
              </a:spcAft>
              <a:buClr>
                <a:srgbClr val="171616"/>
              </a:buClr>
              <a:buSzPct val="64865"/>
              <a:buNone/>
            </a:pPr>
            <a:r>
              <a:t/>
            </a:r>
            <a:endParaRPr>
              <a:solidFill>
                <a:srgbClr val="171616"/>
              </a:solidFill>
              <a:latin typeface="Lora"/>
              <a:ea typeface="Lora"/>
              <a:cs typeface="Lora"/>
              <a:sym typeface="Lora"/>
            </a:endParaRPr>
          </a:p>
          <a:p>
            <a:pPr indent="0" lvl="0" marL="0" rtl="0" algn="l">
              <a:lnSpc>
                <a:spcPct val="90000"/>
              </a:lnSpc>
              <a:spcBef>
                <a:spcPts val="0"/>
              </a:spcBef>
              <a:spcAft>
                <a:spcPts val="0"/>
              </a:spcAft>
              <a:buClr>
                <a:srgbClr val="171616"/>
              </a:buClr>
              <a:buSzPct val="64865"/>
              <a:buNone/>
            </a:pPr>
            <a:r>
              <a:t/>
            </a:r>
            <a:endParaRPr>
              <a:solidFill>
                <a:srgbClr val="171616"/>
              </a:solidFill>
              <a:latin typeface="Lora"/>
              <a:ea typeface="Lora"/>
              <a:cs typeface="Lora"/>
              <a:sym typeface="Lora"/>
            </a:endParaRPr>
          </a:p>
          <a:p>
            <a:pPr indent="0" lvl="0" marL="0" rtl="0" algn="l">
              <a:lnSpc>
                <a:spcPct val="90000"/>
              </a:lnSpc>
              <a:spcBef>
                <a:spcPts val="0"/>
              </a:spcBef>
              <a:spcAft>
                <a:spcPts val="0"/>
              </a:spcAft>
              <a:buClr>
                <a:srgbClr val="171616"/>
              </a:buClr>
              <a:buSzPct val="64865"/>
              <a:buNone/>
            </a:pPr>
            <a:r>
              <a:rPr lang="en">
                <a:solidFill>
                  <a:srgbClr val="171616"/>
                </a:solidFill>
                <a:latin typeface="Lora"/>
                <a:ea typeface="Lora"/>
                <a:cs typeface="Lora"/>
                <a:sym typeface="Lora"/>
              </a:rPr>
              <a:t>SciLifeLab Training Hub </a:t>
            </a:r>
            <a:endParaRPr>
              <a:solidFill>
                <a:srgbClr val="171616"/>
              </a:solidFill>
              <a:latin typeface="Lora"/>
              <a:ea typeface="Lora"/>
              <a:cs typeface="Lora"/>
              <a:sym typeface="Lora"/>
            </a:endParaRPr>
          </a:p>
          <a:p>
            <a:pPr indent="0" lvl="0" marL="0" rtl="0" algn="l">
              <a:lnSpc>
                <a:spcPct val="115000"/>
              </a:lnSpc>
              <a:spcBef>
                <a:spcPts val="0"/>
              </a:spcBef>
              <a:spcAft>
                <a:spcPts val="0"/>
              </a:spcAft>
              <a:buClr>
                <a:srgbClr val="171616"/>
              </a:buClr>
              <a:buSzPct val="64865"/>
              <a:buNone/>
            </a:pPr>
            <a:r>
              <a:rPr lang="en">
                <a:solidFill>
                  <a:srgbClr val="171616"/>
                </a:solidFill>
                <a:latin typeface="Lora"/>
                <a:ea typeface="Lora"/>
                <a:cs typeface="Lora"/>
                <a:sym typeface="Lora"/>
              </a:rPr>
              <a:t>Ineke Luijten, PhD </a:t>
            </a:r>
            <a:endParaRPr>
              <a:solidFill>
                <a:srgbClr val="171616"/>
              </a:solidFill>
              <a:latin typeface="Lora"/>
              <a:ea typeface="Lora"/>
              <a:cs typeface="Lora"/>
              <a:sym typeface="Lora"/>
            </a:endParaRPr>
          </a:p>
          <a:p>
            <a:pPr indent="0" lvl="0" marL="0" rtl="0" algn="l">
              <a:lnSpc>
                <a:spcPct val="115000"/>
              </a:lnSpc>
              <a:spcBef>
                <a:spcPts val="0"/>
              </a:spcBef>
              <a:spcAft>
                <a:spcPts val="0"/>
              </a:spcAft>
              <a:buClr>
                <a:srgbClr val="171616"/>
              </a:buClr>
              <a:buSzPts val="1680"/>
              <a:buNone/>
            </a:pPr>
            <a:r>
              <a:t/>
            </a:r>
            <a:endParaRPr sz="469">
              <a:solidFill>
                <a:srgbClr val="171616"/>
              </a:solidFill>
              <a:latin typeface="Lora"/>
              <a:ea typeface="Lora"/>
              <a:cs typeface="Lora"/>
              <a:sym typeface="Lora"/>
            </a:endParaRPr>
          </a:p>
          <a:p>
            <a:pPr indent="0" lvl="0" marL="0" rtl="0" algn="l">
              <a:lnSpc>
                <a:spcPct val="115000"/>
              </a:lnSpc>
              <a:spcBef>
                <a:spcPts val="0"/>
              </a:spcBef>
              <a:spcAft>
                <a:spcPts val="0"/>
              </a:spcAft>
              <a:buClr>
                <a:srgbClr val="171616"/>
              </a:buClr>
              <a:buSzPct val="64865"/>
              <a:buNone/>
            </a:pPr>
            <a:r>
              <a:t/>
            </a:r>
            <a:endParaRPr>
              <a:solidFill>
                <a:srgbClr val="171616"/>
              </a:solidFill>
              <a:latin typeface="Lora"/>
              <a:ea typeface="Lora"/>
              <a:cs typeface="Lora"/>
              <a:sym typeface="Lora"/>
            </a:endParaRPr>
          </a:p>
          <a:p>
            <a:pPr indent="0" lvl="0" marL="0" rtl="0" algn="l">
              <a:lnSpc>
                <a:spcPct val="90000"/>
              </a:lnSpc>
              <a:spcBef>
                <a:spcPts val="0"/>
              </a:spcBef>
              <a:spcAft>
                <a:spcPts val="0"/>
              </a:spcAft>
              <a:buClr>
                <a:srgbClr val="171616"/>
              </a:buClr>
              <a:buSzPct val="64865"/>
              <a:buNone/>
            </a:pPr>
            <a:r>
              <a:t/>
            </a:r>
            <a:endParaRPr>
              <a:solidFill>
                <a:srgbClr val="171616"/>
              </a:solidFill>
            </a:endParaRPr>
          </a:p>
        </p:txBody>
      </p:sp>
      <p:cxnSp>
        <p:nvCxnSpPr>
          <p:cNvPr id="148" name="Google Shape;148;p27"/>
          <p:cNvCxnSpPr/>
          <p:nvPr/>
        </p:nvCxnSpPr>
        <p:spPr>
          <a:xfrm flipH="1" rot="10800000">
            <a:off x="761559" y="3382113"/>
            <a:ext cx="9433500" cy="14100"/>
          </a:xfrm>
          <a:prstGeom prst="straightConnector1">
            <a:avLst/>
          </a:prstGeom>
          <a:noFill/>
          <a:ln cap="flat" cmpd="sng" w="9525">
            <a:solidFill>
              <a:schemeClr val="dk2"/>
            </a:solidFill>
            <a:prstDash val="solid"/>
            <a:round/>
            <a:headEnd len="sm" w="sm" type="none"/>
            <a:tailEnd len="sm" w="sm" type="none"/>
          </a:ln>
        </p:spPr>
      </p:cxnSp>
      <p:pic>
        <p:nvPicPr>
          <p:cNvPr id="149" name="Google Shape;149;p27">
            <a:hlinkClick r:id="rId3"/>
          </p:cNvPr>
          <p:cNvPicPr preferRelativeResize="0"/>
          <p:nvPr/>
        </p:nvPicPr>
        <p:blipFill rotWithShape="1">
          <a:blip r:embed="rId4">
            <a:alphaModFix/>
          </a:blip>
          <a:srcRect b="0" l="0" r="0" t="0"/>
          <a:stretch/>
        </p:blipFill>
        <p:spPr>
          <a:xfrm>
            <a:off x="3746762" y="5480225"/>
            <a:ext cx="263009" cy="263009"/>
          </a:xfrm>
          <a:prstGeom prst="rect">
            <a:avLst/>
          </a:prstGeom>
          <a:noFill/>
          <a:ln>
            <a:noFill/>
          </a:ln>
        </p:spPr>
      </p:pic>
      <p:pic>
        <p:nvPicPr>
          <p:cNvPr id="150" name="Google Shape;150;p27">
            <a:hlinkClick r:id="rId5"/>
          </p:cNvPr>
          <p:cNvPicPr preferRelativeResize="0"/>
          <p:nvPr/>
        </p:nvPicPr>
        <p:blipFill rotWithShape="1">
          <a:blip r:embed="rId6">
            <a:alphaModFix/>
          </a:blip>
          <a:srcRect b="0" l="0" r="0" t="0"/>
          <a:stretch/>
        </p:blipFill>
        <p:spPr>
          <a:xfrm>
            <a:off x="10029565" y="6010992"/>
            <a:ext cx="1993401" cy="697459"/>
          </a:xfrm>
          <a:prstGeom prst="rect">
            <a:avLst/>
          </a:prstGeom>
          <a:noFill/>
          <a:ln>
            <a:noFill/>
          </a:ln>
        </p:spPr>
      </p:pic>
      <p:pic>
        <p:nvPicPr>
          <p:cNvPr id="151" name="Google Shape;151;p27"/>
          <p:cNvPicPr preferRelativeResize="0"/>
          <p:nvPr/>
        </p:nvPicPr>
        <p:blipFill rotWithShape="1">
          <a:blip r:embed="rId7">
            <a:alphaModFix/>
          </a:blip>
          <a:srcRect b="26041" l="0" r="0" t="0"/>
          <a:stretch/>
        </p:blipFill>
        <p:spPr>
          <a:xfrm>
            <a:off x="9723218" y="377104"/>
            <a:ext cx="2048063" cy="808504"/>
          </a:xfrm>
          <a:prstGeom prst="rect">
            <a:avLst/>
          </a:prstGeom>
          <a:noFill/>
          <a:ln>
            <a:noFill/>
          </a:ln>
        </p:spPr>
      </p:pic>
      <p:pic>
        <p:nvPicPr>
          <p:cNvPr id="152" name="Google Shape;152;p27"/>
          <p:cNvPicPr preferRelativeResize="0"/>
          <p:nvPr/>
        </p:nvPicPr>
        <p:blipFill rotWithShape="1">
          <a:blip r:embed="rId8">
            <a:alphaModFix/>
          </a:blip>
          <a:srcRect b="0" l="0" r="0" t="0"/>
          <a:stretch/>
        </p:blipFill>
        <p:spPr>
          <a:xfrm>
            <a:off x="533841" y="458006"/>
            <a:ext cx="2973809" cy="646538"/>
          </a:xfrm>
          <a:prstGeom prst="rect">
            <a:avLst/>
          </a:prstGeom>
          <a:noFill/>
          <a:ln>
            <a:noFill/>
          </a:ln>
        </p:spPr>
      </p:pic>
      <p:pic>
        <p:nvPicPr>
          <p:cNvPr id="153" name="Google Shape;153;p27" title="SND_logo_eng.png"/>
          <p:cNvPicPr preferRelativeResize="0"/>
          <p:nvPr/>
        </p:nvPicPr>
        <p:blipFill>
          <a:blip r:embed="rId9">
            <a:alphaModFix/>
          </a:blip>
          <a:stretch>
            <a:fillRect/>
          </a:stretch>
        </p:blipFill>
        <p:spPr>
          <a:xfrm>
            <a:off x="5101911" y="409156"/>
            <a:ext cx="2785827" cy="74421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6"/>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407" name="Google Shape;407;p36"/>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408" name="Google Shape;408;p36"/>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pic>
        <p:nvPicPr>
          <p:cNvPr id="409" name="Google Shape;409;p36"/>
          <p:cNvPicPr preferRelativeResize="0"/>
          <p:nvPr/>
        </p:nvPicPr>
        <p:blipFill>
          <a:blip r:embed="rId4">
            <a:alphaModFix/>
          </a:blip>
          <a:stretch>
            <a:fillRect/>
          </a:stretch>
        </p:blipFill>
        <p:spPr>
          <a:xfrm>
            <a:off x="10878377" y="5657853"/>
            <a:ext cx="1120118" cy="1066533"/>
          </a:xfrm>
          <a:prstGeom prst="rect">
            <a:avLst/>
          </a:prstGeom>
          <a:noFill/>
          <a:ln>
            <a:noFill/>
          </a:ln>
        </p:spPr>
      </p:pic>
      <p:cxnSp>
        <p:nvCxnSpPr>
          <p:cNvPr id="410" name="Google Shape;410;p36"/>
          <p:cNvCxnSpPr/>
          <p:nvPr/>
        </p:nvCxnSpPr>
        <p:spPr>
          <a:xfrm>
            <a:off x="285679" y="6648450"/>
            <a:ext cx="10903800" cy="0"/>
          </a:xfrm>
          <a:prstGeom prst="straightConnector1">
            <a:avLst/>
          </a:prstGeom>
          <a:noFill/>
          <a:ln cap="flat" cmpd="sng" w="28575">
            <a:solidFill>
              <a:srgbClr val="A7C947"/>
            </a:solidFill>
            <a:prstDash val="solid"/>
            <a:round/>
            <a:headEnd len="med" w="med" type="none"/>
            <a:tailEnd len="med" w="med" type="none"/>
          </a:ln>
        </p:spPr>
      </p:cxnSp>
      <p:sp>
        <p:nvSpPr>
          <p:cNvPr id="411" name="Google Shape;411;p36"/>
          <p:cNvSpPr/>
          <p:nvPr/>
        </p:nvSpPr>
        <p:spPr>
          <a:xfrm>
            <a:off x="7570693" y="3767693"/>
            <a:ext cx="2119500" cy="30900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highlight>
                <a:schemeClr val="lt2"/>
              </a:highlight>
            </a:endParaRPr>
          </a:p>
        </p:txBody>
      </p:sp>
      <p:sp>
        <p:nvSpPr>
          <p:cNvPr id="412" name="Google Shape;412;p36"/>
          <p:cNvSpPr/>
          <p:nvPr/>
        </p:nvSpPr>
        <p:spPr>
          <a:xfrm>
            <a:off x="5602150" y="3767681"/>
            <a:ext cx="2033400" cy="30900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highlight>
                <a:schemeClr val="lt2"/>
              </a:highlight>
            </a:endParaRPr>
          </a:p>
        </p:txBody>
      </p:sp>
      <p:sp>
        <p:nvSpPr>
          <p:cNvPr id="413" name="Google Shape;413;p36"/>
          <p:cNvSpPr/>
          <p:nvPr/>
        </p:nvSpPr>
        <p:spPr>
          <a:xfrm>
            <a:off x="3568496" y="3767770"/>
            <a:ext cx="2033400" cy="30900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highlight>
                <a:schemeClr val="lt2"/>
              </a:highlight>
            </a:endParaRPr>
          </a:p>
        </p:txBody>
      </p:sp>
      <p:sp>
        <p:nvSpPr>
          <p:cNvPr id="414" name="Google Shape;414;p36"/>
          <p:cNvSpPr/>
          <p:nvPr/>
        </p:nvSpPr>
        <p:spPr>
          <a:xfrm>
            <a:off x="1785066" y="3765146"/>
            <a:ext cx="1785000" cy="30927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highlight>
                <a:schemeClr val="lt2"/>
              </a:highlight>
            </a:endParaRPr>
          </a:p>
        </p:txBody>
      </p:sp>
      <p:sp>
        <p:nvSpPr>
          <p:cNvPr id="415" name="Google Shape;415;p36"/>
          <p:cNvSpPr txBox="1"/>
          <p:nvPr/>
        </p:nvSpPr>
        <p:spPr>
          <a:xfrm>
            <a:off x="1895534" y="4797800"/>
            <a:ext cx="15624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chemeClr val="lt1"/>
                </a:solidFill>
                <a:latin typeface="Lato Light"/>
                <a:ea typeface="Lato Light"/>
                <a:cs typeface="Lato Light"/>
                <a:sym typeface="Lato Light"/>
              </a:rPr>
              <a:t>Letters were shared between many scientists</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Birth of the academic journal (1665)</a:t>
            </a:r>
            <a:endParaRPr sz="1200">
              <a:solidFill>
                <a:schemeClr val="lt1"/>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chemeClr val="lt1"/>
              </a:solidFill>
              <a:latin typeface="Lato Light"/>
              <a:ea typeface="Lato Light"/>
              <a:cs typeface="Lato Light"/>
              <a:sym typeface="Lato Light"/>
            </a:endParaRPr>
          </a:p>
        </p:txBody>
      </p:sp>
      <p:sp>
        <p:nvSpPr>
          <p:cNvPr id="416" name="Google Shape;416;p36"/>
          <p:cNvSpPr txBox="1"/>
          <p:nvPr/>
        </p:nvSpPr>
        <p:spPr>
          <a:xfrm>
            <a:off x="3663126" y="4797800"/>
            <a:ext cx="19389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rgbClr val="999999"/>
                </a:solidFill>
                <a:latin typeface="Lato Light"/>
                <a:ea typeface="Lato Light"/>
                <a:cs typeface="Lato Light"/>
                <a:sym typeface="Lato Light"/>
              </a:rPr>
              <a:t>Journals in specialized fields appeared</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Publishing mainly through learned societies</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Focus on disseminating knowledge rather than profit</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rgbClr val="999999"/>
              </a:solidFill>
              <a:latin typeface="Lato Light"/>
              <a:ea typeface="Lato Light"/>
              <a:cs typeface="Lato Light"/>
              <a:sym typeface="Lato Light"/>
            </a:endParaRPr>
          </a:p>
        </p:txBody>
      </p:sp>
      <p:sp>
        <p:nvSpPr>
          <p:cNvPr id="417" name="Google Shape;417;p36"/>
          <p:cNvSpPr txBox="1"/>
          <p:nvPr/>
        </p:nvSpPr>
        <p:spPr>
          <a:xfrm>
            <a:off x="5699723" y="3260350"/>
            <a:ext cx="13485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999999"/>
                </a:solidFill>
                <a:latin typeface="Roboto"/>
                <a:ea typeface="Roboto"/>
                <a:cs typeface="Roboto"/>
                <a:sym typeface="Roboto"/>
              </a:rPr>
              <a:t>1850-1930</a:t>
            </a:r>
            <a:endParaRPr sz="1300">
              <a:solidFill>
                <a:srgbClr val="999999"/>
              </a:solidFill>
              <a:latin typeface="Roboto"/>
              <a:ea typeface="Roboto"/>
              <a:cs typeface="Roboto"/>
              <a:sym typeface="Roboto"/>
            </a:endParaRPr>
          </a:p>
        </p:txBody>
      </p:sp>
      <p:sp>
        <p:nvSpPr>
          <p:cNvPr id="418" name="Google Shape;418;p36"/>
          <p:cNvSpPr txBox="1"/>
          <p:nvPr/>
        </p:nvSpPr>
        <p:spPr>
          <a:xfrm>
            <a:off x="5547250" y="3867138"/>
            <a:ext cx="2033400" cy="480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rgbClr val="999999"/>
                </a:solidFill>
                <a:latin typeface="Lora"/>
                <a:ea typeface="Lora"/>
                <a:cs typeface="Lora"/>
                <a:sym typeface="Lora"/>
              </a:rPr>
              <a:t>Professionalization</a:t>
            </a:r>
            <a:endParaRPr b="1" sz="1500">
              <a:solidFill>
                <a:srgbClr val="999999"/>
              </a:solidFill>
              <a:latin typeface="Lora"/>
              <a:ea typeface="Lora"/>
              <a:cs typeface="Lora"/>
              <a:sym typeface="Lora"/>
            </a:endParaRPr>
          </a:p>
        </p:txBody>
      </p:sp>
      <p:sp>
        <p:nvSpPr>
          <p:cNvPr id="419" name="Google Shape;419;p36"/>
          <p:cNvSpPr txBox="1"/>
          <p:nvPr/>
        </p:nvSpPr>
        <p:spPr>
          <a:xfrm>
            <a:off x="5580726" y="4797800"/>
            <a:ext cx="19389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rgbClr val="999999"/>
                </a:solidFill>
                <a:latin typeface="Lato Light"/>
                <a:ea typeface="Lato Light"/>
                <a:cs typeface="Lato Light"/>
                <a:sym typeface="Lato Light"/>
              </a:rPr>
              <a:t>Printing technology improved</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Scientific societies struggled financially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1842 - Springer founded</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1869 - </a:t>
            </a:r>
            <a:r>
              <a:rPr i="1" lang="en" sz="1200">
                <a:solidFill>
                  <a:srgbClr val="999999"/>
                </a:solidFill>
                <a:latin typeface="Lato Light"/>
                <a:ea typeface="Lato Light"/>
                <a:cs typeface="Lato Light"/>
                <a:sym typeface="Lato Light"/>
              </a:rPr>
              <a:t>Nature</a:t>
            </a:r>
            <a:r>
              <a:rPr lang="en" sz="1200">
                <a:solidFill>
                  <a:srgbClr val="999999"/>
                </a:solidFill>
                <a:latin typeface="Lato Light"/>
                <a:ea typeface="Lato Light"/>
                <a:cs typeface="Lato Light"/>
                <a:sym typeface="Lato Light"/>
              </a:rPr>
              <a:t> founded</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1880 - Elsevier founded</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1880 - </a:t>
            </a:r>
            <a:r>
              <a:rPr i="1" lang="en" sz="1200">
                <a:solidFill>
                  <a:srgbClr val="999999"/>
                </a:solidFill>
                <a:latin typeface="Lato Light"/>
                <a:ea typeface="Lato Light"/>
                <a:cs typeface="Lato Light"/>
                <a:sym typeface="Lato Light"/>
              </a:rPr>
              <a:t>Science</a:t>
            </a:r>
            <a:r>
              <a:rPr lang="en" sz="1200">
                <a:solidFill>
                  <a:srgbClr val="999999"/>
                </a:solidFill>
                <a:latin typeface="Lato Light"/>
                <a:ea typeface="Lato Light"/>
                <a:cs typeface="Lato Light"/>
                <a:sym typeface="Lato Light"/>
              </a:rPr>
              <a:t> founded</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rgbClr val="999999"/>
              </a:solidFill>
              <a:latin typeface="Lato Light"/>
              <a:ea typeface="Lato Light"/>
              <a:cs typeface="Lato Light"/>
              <a:sym typeface="Lato Light"/>
            </a:endParaRPr>
          </a:p>
        </p:txBody>
      </p:sp>
      <p:sp>
        <p:nvSpPr>
          <p:cNvPr id="420" name="Google Shape;420;p36"/>
          <p:cNvSpPr txBox="1"/>
          <p:nvPr/>
        </p:nvSpPr>
        <p:spPr>
          <a:xfrm>
            <a:off x="7547200" y="3836656"/>
            <a:ext cx="2119500" cy="5973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rgbClr val="999999"/>
                </a:solidFill>
                <a:latin typeface="Lora"/>
                <a:ea typeface="Lora"/>
                <a:cs typeface="Lora"/>
                <a:sym typeface="Lora"/>
              </a:rPr>
              <a:t>Commercialization</a:t>
            </a:r>
            <a:endParaRPr b="1" sz="1500">
              <a:solidFill>
                <a:srgbClr val="999999"/>
              </a:solidFill>
              <a:latin typeface="Lora"/>
              <a:ea typeface="Lora"/>
              <a:cs typeface="Lora"/>
              <a:sym typeface="Lora"/>
            </a:endParaRPr>
          </a:p>
        </p:txBody>
      </p:sp>
      <p:sp>
        <p:nvSpPr>
          <p:cNvPr id="421" name="Google Shape;421;p36"/>
          <p:cNvSpPr txBox="1"/>
          <p:nvPr/>
        </p:nvSpPr>
        <p:spPr>
          <a:xfrm>
            <a:off x="7672405" y="3260362"/>
            <a:ext cx="14055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999999"/>
                </a:solidFill>
                <a:latin typeface="Roboto"/>
                <a:ea typeface="Roboto"/>
                <a:cs typeface="Roboto"/>
                <a:sym typeface="Roboto"/>
              </a:rPr>
              <a:t>1930-1970</a:t>
            </a:r>
            <a:endParaRPr sz="1300">
              <a:solidFill>
                <a:srgbClr val="999999"/>
              </a:solidFill>
              <a:latin typeface="Roboto"/>
              <a:ea typeface="Roboto"/>
              <a:cs typeface="Roboto"/>
              <a:sym typeface="Roboto"/>
            </a:endParaRPr>
          </a:p>
        </p:txBody>
      </p:sp>
      <p:cxnSp>
        <p:nvCxnSpPr>
          <p:cNvPr id="422" name="Google Shape;422;p36"/>
          <p:cNvCxnSpPr/>
          <p:nvPr/>
        </p:nvCxnSpPr>
        <p:spPr>
          <a:xfrm>
            <a:off x="7548340" y="3067754"/>
            <a:ext cx="0" cy="3783000"/>
          </a:xfrm>
          <a:prstGeom prst="straightConnector1">
            <a:avLst/>
          </a:prstGeom>
          <a:noFill/>
          <a:ln cap="flat" cmpd="sng" w="9525">
            <a:solidFill>
              <a:srgbClr val="D9D9D9"/>
            </a:solidFill>
            <a:prstDash val="dot"/>
            <a:round/>
            <a:headEnd len="sm" w="sm" type="none"/>
            <a:tailEnd len="sm" w="sm" type="none"/>
          </a:ln>
        </p:spPr>
      </p:cxnSp>
      <p:sp>
        <p:nvSpPr>
          <p:cNvPr id="423" name="Google Shape;423;p36"/>
          <p:cNvSpPr txBox="1"/>
          <p:nvPr/>
        </p:nvSpPr>
        <p:spPr>
          <a:xfrm>
            <a:off x="7635588" y="4797800"/>
            <a:ext cx="19389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rgbClr val="999999"/>
                </a:solidFill>
                <a:latin typeface="Lato Light"/>
                <a:ea typeface="Lato Light"/>
                <a:cs typeface="Lato Light"/>
                <a:sym typeface="Lato Light"/>
              </a:rPr>
              <a:t>Scientific boom</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1951 - Pergamon Press founded. Managed peer review, printing, distribution.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Profited by selling subscriptions to libraries, took copyright of work</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rgbClr val="999999"/>
              </a:solidFill>
              <a:latin typeface="Lato Light"/>
              <a:ea typeface="Lato Light"/>
              <a:cs typeface="Lato Light"/>
              <a:sym typeface="Lato Light"/>
            </a:endParaRPr>
          </a:p>
        </p:txBody>
      </p:sp>
      <p:sp>
        <p:nvSpPr>
          <p:cNvPr id="424" name="Google Shape;424;p36"/>
          <p:cNvSpPr/>
          <p:nvPr/>
        </p:nvSpPr>
        <p:spPr>
          <a:xfrm>
            <a:off x="3568496" y="3060708"/>
            <a:ext cx="2033400" cy="720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cxnSp>
        <p:nvCxnSpPr>
          <p:cNvPr id="425" name="Google Shape;425;p36"/>
          <p:cNvCxnSpPr/>
          <p:nvPr/>
        </p:nvCxnSpPr>
        <p:spPr>
          <a:xfrm>
            <a:off x="5601969" y="3060704"/>
            <a:ext cx="0" cy="3783000"/>
          </a:xfrm>
          <a:prstGeom prst="straightConnector1">
            <a:avLst/>
          </a:prstGeom>
          <a:noFill/>
          <a:ln cap="flat" cmpd="sng" w="9525">
            <a:solidFill>
              <a:srgbClr val="D9D9D9"/>
            </a:solidFill>
            <a:prstDash val="dot"/>
            <a:round/>
            <a:headEnd len="sm" w="sm" type="none"/>
            <a:tailEnd len="sm" w="sm" type="none"/>
          </a:ln>
        </p:spPr>
      </p:cxnSp>
      <p:sp>
        <p:nvSpPr>
          <p:cNvPr id="426" name="Google Shape;426;p36"/>
          <p:cNvSpPr txBox="1"/>
          <p:nvPr/>
        </p:nvSpPr>
        <p:spPr>
          <a:xfrm>
            <a:off x="3717675" y="3892625"/>
            <a:ext cx="1737000" cy="12129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rgbClr val="999999"/>
                </a:solidFill>
                <a:latin typeface="Lora"/>
                <a:ea typeface="Lora"/>
                <a:cs typeface="Lora"/>
                <a:sym typeface="Lora"/>
              </a:rPr>
              <a:t>Journal proliferation</a:t>
            </a:r>
            <a:endParaRPr b="1" sz="1500">
              <a:solidFill>
                <a:srgbClr val="999999"/>
              </a:solidFill>
              <a:latin typeface="Lora"/>
              <a:ea typeface="Lora"/>
              <a:cs typeface="Lora"/>
              <a:sym typeface="Lora"/>
            </a:endParaRPr>
          </a:p>
        </p:txBody>
      </p:sp>
      <p:sp>
        <p:nvSpPr>
          <p:cNvPr id="427" name="Google Shape;427;p36"/>
          <p:cNvSpPr txBox="1"/>
          <p:nvPr/>
        </p:nvSpPr>
        <p:spPr>
          <a:xfrm>
            <a:off x="3679646" y="3260354"/>
            <a:ext cx="11625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999999"/>
                </a:solidFill>
                <a:latin typeface="Roboto"/>
                <a:ea typeface="Roboto"/>
                <a:cs typeface="Roboto"/>
                <a:sym typeface="Roboto"/>
              </a:rPr>
              <a:t>1700-1850</a:t>
            </a:r>
            <a:endParaRPr sz="1300">
              <a:solidFill>
                <a:srgbClr val="999999"/>
              </a:solidFill>
              <a:latin typeface="Roboto"/>
              <a:ea typeface="Roboto"/>
              <a:cs typeface="Roboto"/>
              <a:sym typeface="Roboto"/>
            </a:endParaRPr>
          </a:p>
        </p:txBody>
      </p:sp>
      <p:sp>
        <p:nvSpPr>
          <p:cNvPr id="428" name="Google Shape;428;p36"/>
          <p:cNvSpPr/>
          <p:nvPr/>
        </p:nvSpPr>
        <p:spPr>
          <a:xfrm>
            <a:off x="1785066" y="3060697"/>
            <a:ext cx="1785000" cy="717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sp>
        <p:nvSpPr>
          <p:cNvPr id="429" name="Google Shape;429;p36"/>
          <p:cNvSpPr txBox="1"/>
          <p:nvPr/>
        </p:nvSpPr>
        <p:spPr>
          <a:xfrm>
            <a:off x="1991868" y="3254742"/>
            <a:ext cx="12294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4C979F"/>
                </a:solidFill>
                <a:latin typeface="Roboto"/>
                <a:ea typeface="Roboto"/>
                <a:cs typeface="Roboto"/>
                <a:sym typeface="Roboto"/>
              </a:rPr>
              <a:t>1600-1700</a:t>
            </a:r>
            <a:endParaRPr sz="1300">
              <a:solidFill>
                <a:srgbClr val="4C979F"/>
              </a:solidFill>
              <a:latin typeface="Roboto"/>
              <a:ea typeface="Roboto"/>
              <a:cs typeface="Roboto"/>
              <a:sym typeface="Roboto"/>
            </a:endParaRPr>
          </a:p>
        </p:txBody>
      </p:sp>
      <p:cxnSp>
        <p:nvCxnSpPr>
          <p:cNvPr id="430" name="Google Shape;430;p36"/>
          <p:cNvCxnSpPr/>
          <p:nvPr/>
        </p:nvCxnSpPr>
        <p:spPr>
          <a:xfrm>
            <a:off x="3570235" y="3060697"/>
            <a:ext cx="0" cy="3783000"/>
          </a:xfrm>
          <a:prstGeom prst="straightConnector1">
            <a:avLst/>
          </a:prstGeom>
          <a:noFill/>
          <a:ln cap="flat" cmpd="sng" w="9525">
            <a:solidFill>
              <a:srgbClr val="83E3DA"/>
            </a:solidFill>
            <a:prstDash val="dot"/>
            <a:round/>
            <a:headEnd len="sm" w="sm" type="none"/>
            <a:tailEnd len="sm" w="sm" type="none"/>
          </a:ln>
        </p:spPr>
      </p:cxnSp>
      <p:sp>
        <p:nvSpPr>
          <p:cNvPr id="431" name="Google Shape;431;p36"/>
          <p:cNvSpPr/>
          <p:nvPr/>
        </p:nvSpPr>
        <p:spPr>
          <a:xfrm>
            <a:off x="-82" y="3765146"/>
            <a:ext cx="1785000" cy="30927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432" name="Google Shape;432;p36"/>
          <p:cNvSpPr/>
          <p:nvPr/>
        </p:nvSpPr>
        <p:spPr>
          <a:xfrm>
            <a:off x="-82" y="3060697"/>
            <a:ext cx="1785000" cy="717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433" name="Google Shape;433;p36"/>
          <p:cNvSpPr txBox="1"/>
          <p:nvPr/>
        </p:nvSpPr>
        <p:spPr>
          <a:xfrm>
            <a:off x="206723" y="3990439"/>
            <a:ext cx="1371600" cy="9051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rgbClr val="FFFFFF"/>
                </a:solidFill>
                <a:latin typeface="Lora"/>
                <a:ea typeface="Lora"/>
                <a:cs typeface="Lora"/>
                <a:sym typeface="Lora"/>
              </a:rPr>
              <a:t>Slow &amp; informal</a:t>
            </a:r>
            <a:endParaRPr b="1" sz="1500">
              <a:solidFill>
                <a:srgbClr val="FFFFFF"/>
              </a:solidFill>
              <a:latin typeface="Lora"/>
              <a:ea typeface="Lora"/>
              <a:cs typeface="Lora"/>
              <a:sym typeface="Lora"/>
            </a:endParaRPr>
          </a:p>
        </p:txBody>
      </p:sp>
      <p:sp>
        <p:nvSpPr>
          <p:cNvPr id="434" name="Google Shape;434;p36"/>
          <p:cNvSpPr txBox="1"/>
          <p:nvPr/>
        </p:nvSpPr>
        <p:spPr>
          <a:xfrm>
            <a:off x="206727" y="4797792"/>
            <a:ext cx="13716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chemeClr val="lt1"/>
                </a:solidFill>
                <a:latin typeface="Lato Light"/>
                <a:ea typeface="Lato Light"/>
                <a:cs typeface="Lato Light"/>
                <a:sym typeface="Lato Light"/>
              </a:rPr>
              <a:t>Scientific communication via self-published books/pamphlets or personal letters.  </a:t>
            </a:r>
            <a:endParaRPr sz="1200">
              <a:solidFill>
                <a:schemeClr val="lt1"/>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chemeClr val="lt1"/>
              </a:solidFill>
              <a:latin typeface="Lato Light"/>
              <a:ea typeface="Lato Light"/>
              <a:cs typeface="Lato Light"/>
              <a:sym typeface="Lato Light"/>
            </a:endParaRPr>
          </a:p>
        </p:txBody>
      </p:sp>
      <p:sp>
        <p:nvSpPr>
          <p:cNvPr id="435" name="Google Shape;435;p36"/>
          <p:cNvSpPr txBox="1"/>
          <p:nvPr/>
        </p:nvSpPr>
        <p:spPr>
          <a:xfrm>
            <a:off x="206723" y="3254735"/>
            <a:ext cx="10206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4C979F"/>
                </a:solidFill>
                <a:latin typeface="Roboto"/>
                <a:ea typeface="Roboto"/>
                <a:cs typeface="Roboto"/>
                <a:sym typeface="Roboto"/>
              </a:rPr>
              <a:t>Pre-1600s</a:t>
            </a:r>
            <a:endParaRPr sz="1300">
              <a:solidFill>
                <a:srgbClr val="4C979F"/>
              </a:solidFill>
              <a:latin typeface="Roboto"/>
              <a:ea typeface="Roboto"/>
              <a:cs typeface="Roboto"/>
              <a:sym typeface="Roboto"/>
            </a:endParaRPr>
          </a:p>
        </p:txBody>
      </p:sp>
      <p:cxnSp>
        <p:nvCxnSpPr>
          <p:cNvPr id="436" name="Google Shape;436;p36"/>
          <p:cNvCxnSpPr/>
          <p:nvPr/>
        </p:nvCxnSpPr>
        <p:spPr>
          <a:xfrm>
            <a:off x="1785086" y="3060697"/>
            <a:ext cx="0" cy="3783000"/>
          </a:xfrm>
          <a:prstGeom prst="straightConnector1">
            <a:avLst/>
          </a:prstGeom>
          <a:noFill/>
          <a:ln cap="flat" cmpd="sng" w="9525">
            <a:solidFill>
              <a:srgbClr val="83E3DA"/>
            </a:solidFill>
            <a:prstDash val="dot"/>
            <a:round/>
            <a:headEnd len="sm" w="sm" type="none"/>
            <a:tailEnd len="sm" w="sm" type="none"/>
          </a:ln>
        </p:spPr>
      </p:cxnSp>
      <p:sp>
        <p:nvSpPr>
          <p:cNvPr id="437" name="Google Shape;437;p36"/>
          <p:cNvSpPr/>
          <p:nvPr/>
        </p:nvSpPr>
        <p:spPr>
          <a:xfrm>
            <a:off x="5602150" y="3060624"/>
            <a:ext cx="2033400" cy="720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sp>
        <p:nvSpPr>
          <p:cNvPr id="438" name="Google Shape;438;p36"/>
          <p:cNvSpPr/>
          <p:nvPr/>
        </p:nvSpPr>
        <p:spPr>
          <a:xfrm>
            <a:off x="7570693" y="3060635"/>
            <a:ext cx="2119500" cy="720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cxnSp>
        <p:nvCxnSpPr>
          <p:cNvPr id="439" name="Google Shape;439;p36"/>
          <p:cNvCxnSpPr/>
          <p:nvPr/>
        </p:nvCxnSpPr>
        <p:spPr>
          <a:xfrm>
            <a:off x="12164740" y="3067608"/>
            <a:ext cx="0" cy="3783000"/>
          </a:xfrm>
          <a:prstGeom prst="straightConnector1">
            <a:avLst/>
          </a:prstGeom>
          <a:noFill/>
          <a:ln cap="flat" cmpd="sng" w="9525">
            <a:solidFill>
              <a:srgbClr val="D9D9D9"/>
            </a:solidFill>
            <a:prstDash val="dot"/>
            <a:round/>
            <a:headEnd len="sm" w="sm" type="none"/>
            <a:tailEnd len="sm" w="sm" type="none"/>
          </a:ln>
        </p:spPr>
      </p:cxnSp>
      <p:sp>
        <p:nvSpPr>
          <p:cNvPr id="440" name="Google Shape;440;p36"/>
          <p:cNvSpPr txBox="1"/>
          <p:nvPr/>
        </p:nvSpPr>
        <p:spPr>
          <a:xfrm>
            <a:off x="9661606" y="3892491"/>
            <a:ext cx="2500800" cy="12129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chemeClr val="lt1"/>
                </a:solidFill>
                <a:latin typeface="Lora"/>
                <a:ea typeface="Lora"/>
                <a:cs typeface="Lora"/>
                <a:sym typeface="Lora"/>
              </a:rPr>
              <a:t>Commercialization</a:t>
            </a:r>
            <a:endParaRPr b="1" sz="1500">
              <a:solidFill>
                <a:schemeClr val="lt1"/>
              </a:solidFill>
              <a:latin typeface="Lora"/>
              <a:ea typeface="Lora"/>
              <a:cs typeface="Lora"/>
              <a:sym typeface="Lora"/>
            </a:endParaRPr>
          </a:p>
        </p:txBody>
      </p:sp>
      <p:sp>
        <p:nvSpPr>
          <p:cNvPr id="441" name="Google Shape;441;p36"/>
          <p:cNvSpPr txBox="1"/>
          <p:nvPr/>
        </p:nvSpPr>
        <p:spPr>
          <a:xfrm>
            <a:off x="9807961" y="3260216"/>
            <a:ext cx="16584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999999"/>
                </a:solidFill>
                <a:latin typeface="Roboto"/>
                <a:ea typeface="Roboto"/>
                <a:cs typeface="Roboto"/>
                <a:sym typeface="Roboto"/>
              </a:rPr>
              <a:t>1970-1990</a:t>
            </a:r>
            <a:endParaRPr sz="1300">
              <a:solidFill>
                <a:srgbClr val="999999"/>
              </a:solidFill>
              <a:latin typeface="Roboto"/>
              <a:ea typeface="Roboto"/>
              <a:cs typeface="Roboto"/>
              <a:sym typeface="Roboto"/>
            </a:endParaRPr>
          </a:p>
        </p:txBody>
      </p:sp>
      <p:sp>
        <p:nvSpPr>
          <p:cNvPr id="442" name="Google Shape;442;p36"/>
          <p:cNvSpPr/>
          <p:nvPr/>
        </p:nvSpPr>
        <p:spPr>
          <a:xfrm>
            <a:off x="9687957" y="3767641"/>
            <a:ext cx="2500800" cy="30900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highlight>
                <a:schemeClr val="lt2"/>
              </a:highlight>
            </a:endParaRPr>
          </a:p>
        </p:txBody>
      </p:sp>
      <p:sp>
        <p:nvSpPr>
          <p:cNvPr id="443" name="Google Shape;443;p36"/>
          <p:cNvSpPr/>
          <p:nvPr/>
        </p:nvSpPr>
        <p:spPr>
          <a:xfrm>
            <a:off x="9687956" y="3060566"/>
            <a:ext cx="2500800" cy="720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cxnSp>
        <p:nvCxnSpPr>
          <p:cNvPr id="444" name="Google Shape;444;p36"/>
          <p:cNvCxnSpPr/>
          <p:nvPr/>
        </p:nvCxnSpPr>
        <p:spPr>
          <a:xfrm>
            <a:off x="9669950" y="3067753"/>
            <a:ext cx="0" cy="3783000"/>
          </a:xfrm>
          <a:prstGeom prst="straightConnector1">
            <a:avLst/>
          </a:prstGeom>
          <a:noFill/>
          <a:ln cap="flat" cmpd="sng" w="9525">
            <a:solidFill>
              <a:srgbClr val="D9D9D9"/>
            </a:solidFill>
            <a:prstDash val="dot"/>
            <a:round/>
            <a:headEnd len="sm" w="sm" type="none"/>
            <a:tailEnd len="sm" w="sm" type="none"/>
          </a:ln>
        </p:spPr>
      </p:cxnSp>
      <p:sp>
        <p:nvSpPr>
          <p:cNvPr id="445" name="Google Shape;445;p36"/>
          <p:cNvSpPr txBox="1"/>
          <p:nvPr/>
        </p:nvSpPr>
        <p:spPr>
          <a:xfrm>
            <a:off x="1920775" y="3943075"/>
            <a:ext cx="1537200" cy="9051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chemeClr val="lt1"/>
                </a:solidFill>
                <a:latin typeface="Lora"/>
                <a:ea typeface="Lora"/>
                <a:cs typeface="Lora"/>
                <a:sym typeface="Lora"/>
              </a:rPr>
              <a:t>Scientists begin to share</a:t>
            </a:r>
            <a:endParaRPr b="1" sz="1500">
              <a:solidFill>
                <a:schemeClr val="lt1"/>
              </a:solidFill>
              <a:latin typeface="Lora"/>
              <a:ea typeface="Lora"/>
              <a:cs typeface="Lora"/>
              <a:sym typeface="Lora"/>
            </a:endParaRPr>
          </a:p>
        </p:txBody>
      </p:sp>
      <p:sp>
        <p:nvSpPr>
          <p:cNvPr id="446" name="Google Shape;446;p36"/>
          <p:cNvSpPr txBox="1"/>
          <p:nvPr/>
        </p:nvSpPr>
        <p:spPr>
          <a:xfrm>
            <a:off x="9712625" y="3867150"/>
            <a:ext cx="2033400" cy="480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rgbClr val="999999"/>
                </a:solidFill>
                <a:latin typeface="Lora"/>
                <a:ea typeface="Lora"/>
                <a:cs typeface="Lora"/>
                <a:sym typeface="Lora"/>
              </a:rPr>
              <a:t>Gatekeeping</a:t>
            </a:r>
            <a:endParaRPr b="1" sz="1500">
              <a:solidFill>
                <a:srgbClr val="999999"/>
              </a:solidFill>
              <a:latin typeface="Lora"/>
              <a:ea typeface="Lora"/>
              <a:cs typeface="Lora"/>
              <a:sym typeface="Lora"/>
            </a:endParaRPr>
          </a:p>
        </p:txBody>
      </p:sp>
      <p:sp>
        <p:nvSpPr>
          <p:cNvPr id="447" name="Google Shape;447;p36"/>
          <p:cNvSpPr txBox="1"/>
          <p:nvPr/>
        </p:nvSpPr>
        <p:spPr>
          <a:xfrm>
            <a:off x="9712627" y="4797800"/>
            <a:ext cx="23409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rgbClr val="999999"/>
                </a:solidFill>
                <a:latin typeface="Lato Light"/>
                <a:ea typeface="Lato Light"/>
                <a:cs typeface="Lato Light"/>
                <a:sym typeface="Lato Light"/>
              </a:rPr>
              <a:t>1974 - </a:t>
            </a:r>
            <a:r>
              <a:rPr i="1" lang="en" sz="1200">
                <a:solidFill>
                  <a:srgbClr val="999999"/>
                </a:solidFill>
                <a:latin typeface="Lato Light"/>
                <a:ea typeface="Lato Light"/>
                <a:cs typeface="Lato Light"/>
                <a:sym typeface="Lato Light"/>
              </a:rPr>
              <a:t>Cell</a:t>
            </a:r>
            <a:r>
              <a:rPr lang="en" sz="1200">
                <a:solidFill>
                  <a:srgbClr val="999999"/>
                </a:solidFill>
                <a:latin typeface="Lato Light"/>
                <a:ea typeface="Lato Light"/>
                <a:cs typeface="Lato Light"/>
                <a:sym typeface="Lato Light"/>
              </a:rPr>
              <a:t> founded. Introduced editorial selectivity.</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Impact factor widely adopted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1991 - Pergamon sold to Elsevier</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“Serials crisis” </a:t>
            </a:r>
            <a:endParaRPr sz="1200">
              <a:solidFill>
                <a:srgbClr val="999999"/>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rgbClr val="999999"/>
              </a:solidFill>
              <a:latin typeface="Lato Light"/>
              <a:ea typeface="Lato Light"/>
              <a:cs typeface="Lato Light"/>
              <a:sym typeface="Lato Light"/>
            </a:endParaRPr>
          </a:p>
        </p:txBody>
      </p:sp>
      <p:pic>
        <p:nvPicPr>
          <p:cNvPr id="448" name="Google Shape;448;p36"/>
          <p:cNvPicPr preferRelativeResize="0"/>
          <p:nvPr/>
        </p:nvPicPr>
        <p:blipFill>
          <a:blip r:embed="rId5">
            <a:alphaModFix/>
          </a:blip>
          <a:stretch>
            <a:fillRect/>
          </a:stretch>
        </p:blipFill>
        <p:spPr>
          <a:xfrm>
            <a:off x="-1450" y="-29237"/>
            <a:ext cx="5381625" cy="2962275"/>
          </a:xfrm>
          <a:prstGeom prst="rect">
            <a:avLst/>
          </a:prstGeom>
          <a:noFill/>
          <a:ln>
            <a:noFill/>
          </a:ln>
        </p:spPr>
      </p:pic>
      <p:grpSp>
        <p:nvGrpSpPr>
          <p:cNvPr id="449" name="Google Shape;449;p36"/>
          <p:cNvGrpSpPr/>
          <p:nvPr/>
        </p:nvGrpSpPr>
        <p:grpSpPr>
          <a:xfrm>
            <a:off x="0" y="2142150"/>
            <a:ext cx="12023125" cy="881600"/>
            <a:chOff x="0" y="1532550"/>
            <a:chExt cx="12023125" cy="881600"/>
          </a:xfrm>
        </p:grpSpPr>
        <p:cxnSp>
          <p:nvCxnSpPr>
            <p:cNvPr id="450" name="Google Shape;450;p36"/>
            <p:cNvCxnSpPr>
              <a:endCxn id="451" idx="6"/>
            </p:cNvCxnSpPr>
            <p:nvPr/>
          </p:nvCxnSpPr>
          <p:spPr>
            <a:xfrm>
              <a:off x="603600" y="2204150"/>
              <a:ext cx="11107800" cy="0"/>
            </a:xfrm>
            <a:prstGeom prst="straightConnector1">
              <a:avLst/>
            </a:prstGeom>
            <a:noFill/>
            <a:ln cap="flat" cmpd="sng" w="9525">
              <a:solidFill>
                <a:srgbClr val="44546A"/>
              </a:solidFill>
              <a:prstDash val="solid"/>
              <a:round/>
              <a:headEnd len="med" w="med" type="none"/>
              <a:tailEnd len="med" w="med" type="none"/>
            </a:ln>
          </p:spPr>
        </p:cxnSp>
        <p:sp>
          <p:nvSpPr>
            <p:cNvPr id="452" name="Google Shape;452;p36"/>
            <p:cNvSpPr/>
            <p:nvPr/>
          </p:nvSpPr>
          <p:spPr>
            <a:xfrm>
              <a:off x="1137050" y="2043050"/>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53" name="Google Shape;453;p36"/>
            <p:cNvSpPr/>
            <p:nvPr/>
          </p:nvSpPr>
          <p:spPr>
            <a:xfrm>
              <a:off x="3177700" y="2036863"/>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54" name="Google Shape;454;p36"/>
            <p:cNvSpPr/>
            <p:nvPr/>
          </p:nvSpPr>
          <p:spPr>
            <a:xfrm>
              <a:off x="5218350" y="2018613"/>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55" name="Google Shape;455;p36"/>
            <p:cNvSpPr/>
            <p:nvPr/>
          </p:nvSpPr>
          <p:spPr>
            <a:xfrm>
              <a:off x="7259000" y="2018600"/>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56" name="Google Shape;456;p36"/>
            <p:cNvSpPr/>
            <p:nvPr/>
          </p:nvSpPr>
          <p:spPr>
            <a:xfrm>
              <a:off x="9299638" y="2018613"/>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51" name="Google Shape;451;p36"/>
            <p:cNvSpPr/>
            <p:nvPr/>
          </p:nvSpPr>
          <p:spPr>
            <a:xfrm>
              <a:off x="11340300" y="2018600"/>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57" name="Google Shape;457;p36"/>
            <p:cNvSpPr txBox="1"/>
            <p:nvPr/>
          </p:nvSpPr>
          <p:spPr>
            <a:xfrm>
              <a:off x="868875"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1600</a:t>
              </a:r>
              <a:endParaRPr sz="2200">
                <a:solidFill>
                  <a:srgbClr val="000000"/>
                </a:solidFill>
                <a:latin typeface="Lato Light"/>
                <a:ea typeface="Lato Light"/>
                <a:cs typeface="Lato Light"/>
                <a:sym typeface="Lato Light"/>
              </a:endParaRPr>
            </a:p>
          </p:txBody>
        </p:sp>
        <p:sp>
          <p:nvSpPr>
            <p:cNvPr id="458" name="Google Shape;458;p36"/>
            <p:cNvSpPr txBox="1"/>
            <p:nvPr/>
          </p:nvSpPr>
          <p:spPr>
            <a:xfrm>
              <a:off x="2958100"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1700</a:t>
              </a:r>
              <a:endParaRPr sz="2200">
                <a:solidFill>
                  <a:srgbClr val="000000"/>
                </a:solidFill>
                <a:latin typeface="Lato Light"/>
                <a:ea typeface="Lato Light"/>
                <a:cs typeface="Lato Light"/>
                <a:sym typeface="Lato Light"/>
              </a:endParaRPr>
            </a:p>
          </p:txBody>
        </p:sp>
        <p:sp>
          <p:nvSpPr>
            <p:cNvPr id="459" name="Google Shape;459;p36"/>
            <p:cNvSpPr txBox="1"/>
            <p:nvPr/>
          </p:nvSpPr>
          <p:spPr>
            <a:xfrm>
              <a:off x="4936350" y="153255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1800</a:t>
              </a:r>
              <a:endParaRPr sz="2200">
                <a:solidFill>
                  <a:srgbClr val="000000"/>
                </a:solidFill>
                <a:latin typeface="Lato Light"/>
                <a:ea typeface="Lato Light"/>
                <a:cs typeface="Lato Light"/>
                <a:sym typeface="Lato Light"/>
              </a:endParaRPr>
            </a:p>
          </p:txBody>
        </p:sp>
        <p:sp>
          <p:nvSpPr>
            <p:cNvPr id="460" name="Google Shape;460;p36"/>
            <p:cNvSpPr txBox="1"/>
            <p:nvPr/>
          </p:nvSpPr>
          <p:spPr>
            <a:xfrm>
              <a:off x="6977000"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1900</a:t>
              </a:r>
              <a:endParaRPr sz="2200">
                <a:solidFill>
                  <a:srgbClr val="000000"/>
                </a:solidFill>
                <a:latin typeface="Lato Light"/>
                <a:ea typeface="Lato Light"/>
                <a:cs typeface="Lato Light"/>
                <a:sym typeface="Lato Light"/>
              </a:endParaRPr>
            </a:p>
          </p:txBody>
        </p:sp>
        <p:sp>
          <p:nvSpPr>
            <p:cNvPr id="461" name="Google Shape;461;p36"/>
            <p:cNvSpPr txBox="1"/>
            <p:nvPr/>
          </p:nvSpPr>
          <p:spPr>
            <a:xfrm>
              <a:off x="9017650"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2000</a:t>
              </a:r>
              <a:endParaRPr sz="2200">
                <a:solidFill>
                  <a:srgbClr val="000000"/>
                </a:solidFill>
                <a:latin typeface="Lato Light"/>
                <a:ea typeface="Lato Light"/>
                <a:cs typeface="Lato Light"/>
                <a:sym typeface="Lato Light"/>
              </a:endParaRPr>
            </a:p>
          </p:txBody>
        </p:sp>
        <p:sp>
          <p:nvSpPr>
            <p:cNvPr id="462" name="Google Shape;462;p36"/>
            <p:cNvSpPr txBox="1"/>
            <p:nvPr/>
          </p:nvSpPr>
          <p:spPr>
            <a:xfrm>
              <a:off x="11088025"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2100</a:t>
              </a:r>
              <a:endParaRPr sz="2200">
                <a:solidFill>
                  <a:srgbClr val="000000"/>
                </a:solidFill>
                <a:latin typeface="Lato Light"/>
                <a:ea typeface="Lato Light"/>
                <a:cs typeface="Lato Light"/>
                <a:sym typeface="Lato Light"/>
              </a:endParaRPr>
            </a:p>
          </p:txBody>
        </p:sp>
        <p:sp>
          <p:nvSpPr>
            <p:cNvPr id="463" name="Google Shape;463;p36"/>
            <p:cNvSpPr txBox="1"/>
            <p:nvPr/>
          </p:nvSpPr>
          <p:spPr>
            <a:xfrm>
              <a:off x="0" y="1611300"/>
              <a:ext cx="719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00000"/>
                  </a:solidFill>
                  <a:latin typeface="Lato Light"/>
                  <a:ea typeface="Lato Light"/>
                  <a:cs typeface="Lato Light"/>
                  <a:sym typeface="Lato Light"/>
                </a:rPr>
                <a:t>Year</a:t>
              </a:r>
              <a:endParaRPr sz="1800">
                <a:solidFill>
                  <a:srgbClr val="000000"/>
                </a:solidFill>
                <a:latin typeface="Lato Light"/>
                <a:ea typeface="Lato Light"/>
                <a:cs typeface="Lato Light"/>
                <a:sym typeface="Lato Light"/>
              </a:endParaRPr>
            </a:p>
          </p:txBody>
        </p:sp>
        <p:cxnSp>
          <p:nvCxnSpPr>
            <p:cNvPr id="464" name="Google Shape;464;p36"/>
            <p:cNvCxnSpPr/>
            <p:nvPr/>
          </p:nvCxnSpPr>
          <p:spPr>
            <a:xfrm>
              <a:off x="1446900" y="2204150"/>
              <a:ext cx="1827600" cy="6600"/>
            </a:xfrm>
            <a:prstGeom prst="straightConnector1">
              <a:avLst/>
            </a:prstGeom>
            <a:noFill/>
            <a:ln cap="flat" cmpd="sng" w="38100">
              <a:solidFill>
                <a:srgbClr val="045C64"/>
              </a:solidFill>
              <a:prstDash val="solid"/>
              <a:round/>
              <a:headEnd len="med" w="med" type="triangle"/>
              <a:tailEnd len="med" w="med" type="triangle"/>
            </a:ln>
          </p:spPr>
        </p:cxnSp>
      </p:grpSp>
      <p:cxnSp>
        <p:nvCxnSpPr>
          <p:cNvPr id="465" name="Google Shape;465;p36"/>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466" name="Google Shape;466;p36"/>
          <p:cNvSpPr txBox="1"/>
          <p:nvPr>
            <p:ph idx="4294967295" type="title"/>
          </p:nvPr>
        </p:nvSpPr>
        <p:spPr>
          <a:xfrm>
            <a:off x="3717675" y="93350"/>
            <a:ext cx="8335800" cy="1528800"/>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SzPct val="48649"/>
              <a:buNone/>
            </a:pPr>
            <a:r>
              <a:rPr lang="en">
                <a:latin typeface="Lora"/>
                <a:ea typeface="Lora"/>
                <a:cs typeface="Lora"/>
                <a:sym typeface="Lora"/>
              </a:rPr>
              <a:t>Current academic publishing practices - </a:t>
            </a:r>
            <a:endParaRPr>
              <a:latin typeface="Lora"/>
              <a:ea typeface="Lora"/>
              <a:cs typeface="Lora"/>
              <a:sym typeface="Lora"/>
            </a:endParaRPr>
          </a:p>
          <a:p>
            <a:pPr indent="0" lvl="0" marL="0" rtl="0" algn="r">
              <a:lnSpc>
                <a:spcPct val="90000"/>
              </a:lnSpc>
              <a:spcBef>
                <a:spcPts val="0"/>
              </a:spcBef>
              <a:spcAft>
                <a:spcPts val="0"/>
              </a:spcAft>
              <a:buSzPct val="48649"/>
              <a:buNone/>
            </a:pPr>
            <a:r>
              <a:rPr lang="en">
                <a:latin typeface="Lora"/>
                <a:ea typeface="Lora"/>
                <a:cs typeface="Lora"/>
                <a:sym typeface="Lora"/>
              </a:rPr>
              <a:t>How did we get here? </a:t>
            </a:r>
            <a:endParaRPr>
              <a:latin typeface="Lora"/>
              <a:ea typeface="Lora"/>
              <a:cs typeface="Lora"/>
              <a:sym typeface="Lor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37"/>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472" name="Google Shape;472;p37"/>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473" name="Google Shape;473;p37"/>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pic>
        <p:nvPicPr>
          <p:cNvPr id="474" name="Google Shape;474;p37"/>
          <p:cNvPicPr preferRelativeResize="0"/>
          <p:nvPr/>
        </p:nvPicPr>
        <p:blipFill>
          <a:blip r:embed="rId4">
            <a:alphaModFix/>
          </a:blip>
          <a:stretch>
            <a:fillRect/>
          </a:stretch>
        </p:blipFill>
        <p:spPr>
          <a:xfrm>
            <a:off x="10878377" y="5657853"/>
            <a:ext cx="1120118" cy="1066533"/>
          </a:xfrm>
          <a:prstGeom prst="rect">
            <a:avLst/>
          </a:prstGeom>
          <a:noFill/>
          <a:ln>
            <a:noFill/>
          </a:ln>
        </p:spPr>
      </p:pic>
      <p:cxnSp>
        <p:nvCxnSpPr>
          <p:cNvPr id="475" name="Google Shape;475;p37"/>
          <p:cNvCxnSpPr/>
          <p:nvPr/>
        </p:nvCxnSpPr>
        <p:spPr>
          <a:xfrm>
            <a:off x="285679" y="6648450"/>
            <a:ext cx="10903800" cy="0"/>
          </a:xfrm>
          <a:prstGeom prst="straightConnector1">
            <a:avLst/>
          </a:prstGeom>
          <a:noFill/>
          <a:ln cap="flat" cmpd="sng" w="28575">
            <a:solidFill>
              <a:srgbClr val="A7C947"/>
            </a:solidFill>
            <a:prstDash val="solid"/>
            <a:round/>
            <a:headEnd len="med" w="med" type="none"/>
            <a:tailEnd len="med" w="med" type="none"/>
          </a:ln>
        </p:spPr>
      </p:cxnSp>
      <p:sp>
        <p:nvSpPr>
          <p:cNvPr id="476" name="Google Shape;476;p37"/>
          <p:cNvSpPr/>
          <p:nvPr/>
        </p:nvSpPr>
        <p:spPr>
          <a:xfrm>
            <a:off x="7570693" y="3767693"/>
            <a:ext cx="2119500" cy="30900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highlight>
                <a:schemeClr val="lt2"/>
              </a:highlight>
            </a:endParaRPr>
          </a:p>
        </p:txBody>
      </p:sp>
      <p:sp>
        <p:nvSpPr>
          <p:cNvPr id="477" name="Google Shape;477;p37"/>
          <p:cNvSpPr/>
          <p:nvPr/>
        </p:nvSpPr>
        <p:spPr>
          <a:xfrm>
            <a:off x="5602150" y="3767681"/>
            <a:ext cx="2033400" cy="30900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highlight>
                <a:schemeClr val="lt2"/>
              </a:highlight>
            </a:endParaRPr>
          </a:p>
        </p:txBody>
      </p:sp>
      <p:sp>
        <p:nvSpPr>
          <p:cNvPr id="478" name="Google Shape;478;p37"/>
          <p:cNvSpPr/>
          <p:nvPr/>
        </p:nvSpPr>
        <p:spPr>
          <a:xfrm>
            <a:off x="3568496" y="3767770"/>
            <a:ext cx="2033400" cy="30900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highlight>
                <a:schemeClr val="lt2"/>
              </a:highlight>
            </a:endParaRPr>
          </a:p>
        </p:txBody>
      </p:sp>
      <p:sp>
        <p:nvSpPr>
          <p:cNvPr id="479" name="Google Shape;479;p37"/>
          <p:cNvSpPr/>
          <p:nvPr/>
        </p:nvSpPr>
        <p:spPr>
          <a:xfrm>
            <a:off x="1785066" y="3765146"/>
            <a:ext cx="1785000" cy="30927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highlight>
                <a:schemeClr val="lt2"/>
              </a:highlight>
            </a:endParaRPr>
          </a:p>
        </p:txBody>
      </p:sp>
      <p:sp>
        <p:nvSpPr>
          <p:cNvPr id="480" name="Google Shape;480;p37"/>
          <p:cNvSpPr txBox="1"/>
          <p:nvPr/>
        </p:nvSpPr>
        <p:spPr>
          <a:xfrm>
            <a:off x="1895534" y="4797800"/>
            <a:ext cx="15624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chemeClr val="lt1"/>
                </a:solidFill>
                <a:latin typeface="Lato Light"/>
                <a:ea typeface="Lato Light"/>
                <a:cs typeface="Lato Light"/>
                <a:sym typeface="Lato Light"/>
              </a:rPr>
              <a:t>Letters were shared between many scientists</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Birth of the academic journal (1665)</a:t>
            </a:r>
            <a:endParaRPr sz="1200">
              <a:solidFill>
                <a:schemeClr val="lt1"/>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chemeClr val="lt1"/>
              </a:solidFill>
              <a:latin typeface="Lato Light"/>
              <a:ea typeface="Lato Light"/>
              <a:cs typeface="Lato Light"/>
              <a:sym typeface="Lato Light"/>
            </a:endParaRPr>
          </a:p>
        </p:txBody>
      </p:sp>
      <p:sp>
        <p:nvSpPr>
          <p:cNvPr id="481" name="Google Shape;481;p37"/>
          <p:cNvSpPr txBox="1"/>
          <p:nvPr/>
        </p:nvSpPr>
        <p:spPr>
          <a:xfrm>
            <a:off x="3663126" y="4797800"/>
            <a:ext cx="19389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chemeClr val="lt1"/>
                </a:solidFill>
                <a:latin typeface="Lato Light"/>
                <a:ea typeface="Lato Light"/>
                <a:cs typeface="Lato Light"/>
                <a:sym typeface="Lato Light"/>
              </a:rPr>
              <a:t>Journals in specialized fields appeared</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Publishing mainly through learned societies</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Focus on disseminating knowledge rather than profit</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chemeClr val="lt1"/>
              </a:solidFill>
              <a:latin typeface="Lato Light"/>
              <a:ea typeface="Lato Light"/>
              <a:cs typeface="Lato Light"/>
              <a:sym typeface="Lato Light"/>
            </a:endParaRPr>
          </a:p>
        </p:txBody>
      </p:sp>
      <p:sp>
        <p:nvSpPr>
          <p:cNvPr id="482" name="Google Shape;482;p37"/>
          <p:cNvSpPr txBox="1"/>
          <p:nvPr/>
        </p:nvSpPr>
        <p:spPr>
          <a:xfrm>
            <a:off x="5699723" y="3260350"/>
            <a:ext cx="13485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999999"/>
                </a:solidFill>
                <a:latin typeface="Roboto"/>
                <a:ea typeface="Roboto"/>
                <a:cs typeface="Roboto"/>
                <a:sym typeface="Roboto"/>
              </a:rPr>
              <a:t>1850-1930</a:t>
            </a:r>
            <a:endParaRPr sz="1300">
              <a:solidFill>
                <a:srgbClr val="999999"/>
              </a:solidFill>
              <a:latin typeface="Roboto"/>
              <a:ea typeface="Roboto"/>
              <a:cs typeface="Roboto"/>
              <a:sym typeface="Roboto"/>
            </a:endParaRPr>
          </a:p>
        </p:txBody>
      </p:sp>
      <p:sp>
        <p:nvSpPr>
          <p:cNvPr id="483" name="Google Shape;483;p37"/>
          <p:cNvSpPr txBox="1"/>
          <p:nvPr/>
        </p:nvSpPr>
        <p:spPr>
          <a:xfrm>
            <a:off x="5547250" y="3867138"/>
            <a:ext cx="2033400" cy="480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rgbClr val="999999"/>
                </a:solidFill>
                <a:latin typeface="Lora"/>
                <a:ea typeface="Lora"/>
                <a:cs typeface="Lora"/>
                <a:sym typeface="Lora"/>
              </a:rPr>
              <a:t>Professionalization</a:t>
            </a:r>
            <a:endParaRPr b="1" sz="1500">
              <a:solidFill>
                <a:srgbClr val="999999"/>
              </a:solidFill>
              <a:latin typeface="Lora"/>
              <a:ea typeface="Lora"/>
              <a:cs typeface="Lora"/>
              <a:sym typeface="Lora"/>
            </a:endParaRPr>
          </a:p>
        </p:txBody>
      </p:sp>
      <p:sp>
        <p:nvSpPr>
          <p:cNvPr id="484" name="Google Shape;484;p37"/>
          <p:cNvSpPr txBox="1"/>
          <p:nvPr/>
        </p:nvSpPr>
        <p:spPr>
          <a:xfrm>
            <a:off x="5580726" y="4797800"/>
            <a:ext cx="19389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rgbClr val="999999"/>
                </a:solidFill>
                <a:latin typeface="Lato Light"/>
                <a:ea typeface="Lato Light"/>
                <a:cs typeface="Lato Light"/>
                <a:sym typeface="Lato Light"/>
              </a:rPr>
              <a:t>Printing technology improved</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Scientific societies struggled financially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1842 - Springer founded</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1869 - </a:t>
            </a:r>
            <a:r>
              <a:rPr i="1" lang="en" sz="1200">
                <a:solidFill>
                  <a:srgbClr val="999999"/>
                </a:solidFill>
                <a:latin typeface="Lato Light"/>
                <a:ea typeface="Lato Light"/>
                <a:cs typeface="Lato Light"/>
                <a:sym typeface="Lato Light"/>
              </a:rPr>
              <a:t>Nature</a:t>
            </a:r>
            <a:r>
              <a:rPr lang="en" sz="1200">
                <a:solidFill>
                  <a:srgbClr val="999999"/>
                </a:solidFill>
                <a:latin typeface="Lato Light"/>
                <a:ea typeface="Lato Light"/>
                <a:cs typeface="Lato Light"/>
                <a:sym typeface="Lato Light"/>
              </a:rPr>
              <a:t> founded</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1880 - Elsevier founded</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1880 - </a:t>
            </a:r>
            <a:r>
              <a:rPr i="1" lang="en" sz="1200">
                <a:solidFill>
                  <a:srgbClr val="999999"/>
                </a:solidFill>
                <a:latin typeface="Lato Light"/>
                <a:ea typeface="Lato Light"/>
                <a:cs typeface="Lato Light"/>
                <a:sym typeface="Lato Light"/>
              </a:rPr>
              <a:t>Science</a:t>
            </a:r>
            <a:r>
              <a:rPr lang="en" sz="1200">
                <a:solidFill>
                  <a:srgbClr val="999999"/>
                </a:solidFill>
                <a:latin typeface="Lato Light"/>
                <a:ea typeface="Lato Light"/>
                <a:cs typeface="Lato Light"/>
                <a:sym typeface="Lato Light"/>
              </a:rPr>
              <a:t> founded</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rgbClr val="999999"/>
              </a:solidFill>
              <a:latin typeface="Lato Light"/>
              <a:ea typeface="Lato Light"/>
              <a:cs typeface="Lato Light"/>
              <a:sym typeface="Lato Light"/>
            </a:endParaRPr>
          </a:p>
        </p:txBody>
      </p:sp>
      <p:sp>
        <p:nvSpPr>
          <p:cNvPr id="485" name="Google Shape;485;p37"/>
          <p:cNvSpPr txBox="1"/>
          <p:nvPr/>
        </p:nvSpPr>
        <p:spPr>
          <a:xfrm>
            <a:off x="7547200" y="3836656"/>
            <a:ext cx="2119500" cy="5973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rgbClr val="999999"/>
                </a:solidFill>
                <a:latin typeface="Lora"/>
                <a:ea typeface="Lora"/>
                <a:cs typeface="Lora"/>
                <a:sym typeface="Lora"/>
              </a:rPr>
              <a:t>Commercialization</a:t>
            </a:r>
            <a:endParaRPr b="1" sz="1500">
              <a:solidFill>
                <a:srgbClr val="999999"/>
              </a:solidFill>
              <a:latin typeface="Lora"/>
              <a:ea typeface="Lora"/>
              <a:cs typeface="Lora"/>
              <a:sym typeface="Lora"/>
            </a:endParaRPr>
          </a:p>
        </p:txBody>
      </p:sp>
      <p:sp>
        <p:nvSpPr>
          <p:cNvPr id="486" name="Google Shape;486;p37"/>
          <p:cNvSpPr txBox="1"/>
          <p:nvPr/>
        </p:nvSpPr>
        <p:spPr>
          <a:xfrm>
            <a:off x="7672405" y="3260362"/>
            <a:ext cx="14055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999999"/>
                </a:solidFill>
                <a:latin typeface="Roboto"/>
                <a:ea typeface="Roboto"/>
                <a:cs typeface="Roboto"/>
                <a:sym typeface="Roboto"/>
              </a:rPr>
              <a:t>1930-1970</a:t>
            </a:r>
            <a:endParaRPr sz="1300">
              <a:solidFill>
                <a:srgbClr val="999999"/>
              </a:solidFill>
              <a:latin typeface="Roboto"/>
              <a:ea typeface="Roboto"/>
              <a:cs typeface="Roboto"/>
              <a:sym typeface="Roboto"/>
            </a:endParaRPr>
          </a:p>
        </p:txBody>
      </p:sp>
      <p:cxnSp>
        <p:nvCxnSpPr>
          <p:cNvPr id="487" name="Google Shape;487;p37"/>
          <p:cNvCxnSpPr/>
          <p:nvPr/>
        </p:nvCxnSpPr>
        <p:spPr>
          <a:xfrm>
            <a:off x="7548340" y="3067754"/>
            <a:ext cx="0" cy="3783000"/>
          </a:xfrm>
          <a:prstGeom prst="straightConnector1">
            <a:avLst/>
          </a:prstGeom>
          <a:noFill/>
          <a:ln cap="flat" cmpd="sng" w="9525">
            <a:solidFill>
              <a:srgbClr val="D9D9D9"/>
            </a:solidFill>
            <a:prstDash val="dot"/>
            <a:round/>
            <a:headEnd len="sm" w="sm" type="none"/>
            <a:tailEnd len="sm" w="sm" type="none"/>
          </a:ln>
        </p:spPr>
      </p:cxnSp>
      <p:sp>
        <p:nvSpPr>
          <p:cNvPr id="488" name="Google Shape;488;p37"/>
          <p:cNvSpPr txBox="1"/>
          <p:nvPr/>
        </p:nvSpPr>
        <p:spPr>
          <a:xfrm>
            <a:off x="7635588" y="4797800"/>
            <a:ext cx="19389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rgbClr val="999999"/>
                </a:solidFill>
                <a:latin typeface="Lato Light"/>
                <a:ea typeface="Lato Light"/>
                <a:cs typeface="Lato Light"/>
                <a:sym typeface="Lato Light"/>
              </a:rPr>
              <a:t>Scientific boom</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1951 - Pergamon Press founded. Managed peer review, printing, distribution.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Profited by selling subscriptions to libraries, took copyright of work</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rgbClr val="999999"/>
              </a:solidFill>
              <a:latin typeface="Lato Light"/>
              <a:ea typeface="Lato Light"/>
              <a:cs typeface="Lato Light"/>
              <a:sym typeface="Lato Light"/>
            </a:endParaRPr>
          </a:p>
        </p:txBody>
      </p:sp>
      <p:sp>
        <p:nvSpPr>
          <p:cNvPr id="489" name="Google Shape;489;p37"/>
          <p:cNvSpPr/>
          <p:nvPr/>
        </p:nvSpPr>
        <p:spPr>
          <a:xfrm>
            <a:off x="3568496" y="3060708"/>
            <a:ext cx="2033400" cy="720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cxnSp>
        <p:nvCxnSpPr>
          <p:cNvPr id="490" name="Google Shape;490;p37"/>
          <p:cNvCxnSpPr/>
          <p:nvPr/>
        </p:nvCxnSpPr>
        <p:spPr>
          <a:xfrm>
            <a:off x="5601969" y="3060704"/>
            <a:ext cx="0" cy="3783000"/>
          </a:xfrm>
          <a:prstGeom prst="straightConnector1">
            <a:avLst/>
          </a:prstGeom>
          <a:noFill/>
          <a:ln cap="flat" cmpd="sng" w="9525">
            <a:solidFill>
              <a:srgbClr val="D9D9D9"/>
            </a:solidFill>
            <a:prstDash val="dot"/>
            <a:round/>
            <a:headEnd len="sm" w="sm" type="none"/>
            <a:tailEnd len="sm" w="sm" type="none"/>
          </a:ln>
        </p:spPr>
      </p:cxnSp>
      <p:sp>
        <p:nvSpPr>
          <p:cNvPr id="491" name="Google Shape;491;p37"/>
          <p:cNvSpPr txBox="1"/>
          <p:nvPr/>
        </p:nvSpPr>
        <p:spPr>
          <a:xfrm>
            <a:off x="3717675" y="3892625"/>
            <a:ext cx="1737000" cy="12129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chemeClr val="lt1"/>
                </a:solidFill>
                <a:latin typeface="Lora"/>
                <a:ea typeface="Lora"/>
                <a:cs typeface="Lora"/>
                <a:sym typeface="Lora"/>
              </a:rPr>
              <a:t>Journal proliferation</a:t>
            </a:r>
            <a:endParaRPr b="1" sz="1500">
              <a:solidFill>
                <a:schemeClr val="lt1"/>
              </a:solidFill>
              <a:latin typeface="Lora"/>
              <a:ea typeface="Lora"/>
              <a:cs typeface="Lora"/>
              <a:sym typeface="Lora"/>
            </a:endParaRPr>
          </a:p>
        </p:txBody>
      </p:sp>
      <p:sp>
        <p:nvSpPr>
          <p:cNvPr id="492" name="Google Shape;492;p37"/>
          <p:cNvSpPr txBox="1"/>
          <p:nvPr/>
        </p:nvSpPr>
        <p:spPr>
          <a:xfrm>
            <a:off x="3679646" y="3260354"/>
            <a:ext cx="11625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4C979F"/>
                </a:solidFill>
                <a:latin typeface="Roboto"/>
                <a:ea typeface="Roboto"/>
                <a:cs typeface="Roboto"/>
                <a:sym typeface="Roboto"/>
              </a:rPr>
              <a:t>1700-1850</a:t>
            </a:r>
            <a:endParaRPr sz="1300">
              <a:solidFill>
                <a:srgbClr val="4C979F"/>
              </a:solidFill>
              <a:latin typeface="Roboto"/>
              <a:ea typeface="Roboto"/>
              <a:cs typeface="Roboto"/>
              <a:sym typeface="Roboto"/>
            </a:endParaRPr>
          </a:p>
        </p:txBody>
      </p:sp>
      <p:sp>
        <p:nvSpPr>
          <p:cNvPr id="493" name="Google Shape;493;p37"/>
          <p:cNvSpPr/>
          <p:nvPr/>
        </p:nvSpPr>
        <p:spPr>
          <a:xfrm>
            <a:off x="1785066" y="3060697"/>
            <a:ext cx="1785000" cy="717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sp>
        <p:nvSpPr>
          <p:cNvPr id="494" name="Google Shape;494;p37"/>
          <p:cNvSpPr txBox="1"/>
          <p:nvPr/>
        </p:nvSpPr>
        <p:spPr>
          <a:xfrm>
            <a:off x="1991868" y="3254742"/>
            <a:ext cx="12294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4C979F"/>
                </a:solidFill>
                <a:latin typeface="Roboto"/>
                <a:ea typeface="Roboto"/>
                <a:cs typeface="Roboto"/>
                <a:sym typeface="Roboto"/>
              </a:rPr>
              <a:t>1600-1700</a:t>
            </a:r>
            <a:endParaRPr sz="1300">
              <a:solidFill>
                <a:srgbClr val="4C979F"/>
              </a:solidFill>
              <a:latin typeface="Roboto"/>
              <a:ea typeface="Roboto"/>
              <a:cs typeface="Roboto"/>
              <a:sym typeface="Roboto"/>
            </a:endParaRPr>
          </a:p>
        </p:txBody>
      </p:sp>
      <p:cxnSp>
        <p:nvCxnSpPr>
          <p:cNvPr id="495" name="Google Shape;495;p37"/>
          <p:cNvCxnSpPr/>
          <p:nvPr/>
        </p:nvCxnSpPr>
        <p:spPr>
          <a:xfrm>
            <a:off x="3570235" y="3060697"/>
            <a:ext cx="0" cy="3783000"/>
          </a:xfrm>
          <a:prstGeom prst="straightConnector1">
            <a:avLst/>
          </a:prstGeom>
          <a:noFill/>
          <a:ln cap="flat" cmpd="sng" w="9525">
            <a:solidFill>
              <a:srgbClr val="83E3DA"/>
            </a:solidFill>
            <a:prstDash val="dot"/>
            <a:round/>
            <a:headEnd len="sm" w="sm" type="none"/>
            <a:tailEnd len="sm" w="sm" type="none"/>
          </a:ln>
        </p:spPr>
      </p:cxnSp>
      <p:sp>
        <p:nvSpPr>
          <p:cNvPr id="496" name="Google Shape;496;p37"/>
          <p:cNvSpPr/>
          <p:nvPr/>
        </p:nvSpPr>
        <p:spPr>
          <a:xfrm>
            <a:off x="-82" y="3765146"/>
            <a:ext cx="1785000" cy="30927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497" name="Google Shape;497;p37"/>
          <p:cNvSpPr/>
          <p:nvPr/>
        </p:nvSpPr>
        <p:spPr>
          <a:xfrm>
            <a:off x="-82" y="3060697"/>
            <a:ext cx="1785000" cy="717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498" name="Google Shape;498;p37"/>
          <p:cNvSpPr txBox="1"/>
          <p:nvPr/>
        </p:nvSpPr>
        <p:spPr>
          <a:xfrm>
            <a:off x="206723" y="3990439"/>
            <a:ext cx="1371600" cy="9051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rgbClr val="FFFFFF"/>
                </a:solidFill>
                <a:latin typeface="Lora"/>
                <a:ea typeface="Lora"/>
                <a:cs typeface="Lora"/>
                <a:sym typeface="Lora"/>
              </a:rPr>
              <a:t>Slow &amp; informal</a:t>
            </a:r>
            <a:endParaRPr b="1" sz="1500">
              <a:solidFill>
                <a:srgbClr val="FFFFFF"/>
              </a:solidFill>
              <a:latin typeface="Lora"/>
              <a:ea typeface="Lora"/>
              <a:cs typeface="Lora"/>
              <a:sym typeface="Lora"/>
            </a:endParaRPr>
          </a:p>
        </p:txBody>
      </p:sp>
      <p:sp>
        <p:nvSpPr>
          <p:cNvPr id="499" name="Google Shape;499;p37"/>
          <p:cNvSpPr txBox="1"/>
          <p:nvPr/>
        </p:nvSpPr>
        <p:spPr>
          <a:xfrm>
            <a:off x="206727" y="4797792"/>
            <a:ext cx="13716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chemeClr val="lt1"/>
                </a:solidFill>
                <a:latin typeface="Lato Light"/>
                <a:ea typeface="Lato Light"/>
                <a:cs typeface="Lato Light"/>
                <a:sym typeface="Lato Light"/>
              </a:rPr>
              <a:t>Scientific communication via self-published books/pamphlets or personal letters.  </a:t>
            </a:r>
            <a:endParaRPr sz="1200">
              <a:solidFill>
                <a:schemeClr val="lt1"/>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chemeClr val="lt1"/>
              </a:solidFill>
              <a:latin typeface="Lato Light"/>
              <a:ea typeface="Lato Light"/>
              <a:cs typeface="Lato Light"/>
              <a:sym typeface="Lato Light"/>
            </a:endParaRPr>
          </a:p>
        </p:txBody>
      </p:sp>
      <p:sp>
        <p:nvSpPr>
          <p:cNvPr id="500" name="Google Shape;500;p37"/>
          <p:cNvSpPr txBox="1"/>
          <p:nvPr/>
        </p:nvSpPr>
        <p:spPr>
          <a:xfrm>
            <a:off x="206723" y="3254735"/>
            <a:ext cx="10206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4C979F"/>
                </a:solidFill>
                <a:latin typeface="Roboto"/>
                <a:ea typeface="Roboto"/>
                <a:cs typeface="Roboto"/>
                <a:sym typeface="Roboto"/>
              </a:rPr>
              <a:t>Pre-1600s</a:t>
            </a:r>
            <a:endParaRPr sz="1300">
              <a:solidFill>
                <a:srgbClr val="4C979F"/>
              </a:solidFill>
              <a:latin typeface="Roboto"/>
              <a:ea typeface="Roboto"/>
              <a:cs typeface="Roboto"/>
              <a:sym typeface="Roboto"/>
            </a:endParaRPr>
          </a:p>
        </p:txBody>
      </p:sp>
      <p:cxnSp>
        <p:nvCxnSpPr>
          <p:cNvPr id="501" name="Google Shape;501;p37"/>
          <p:cNvCxnSpPr/>
          <p:nvPr/>
        </p:nvCxnSpPr>
        <p:spPr>
          <a:xfrm>
            <a:off x="1785086" y="3060697"/>
            <a:ext cx="0" cy="3783000"/>
          </a:xfrm>
          <a:prstGeom prst="straightConnector1">
            <a:avLst/>
          </a:prstGeom>
          <a:noFill/>
          <a:ln cap="flat" cmpd="sng" w="9525">
            <a:solidFill>
              <a:srgbClr val="83E3DA"/>
            </a:solidFill>
            <a:prstDash val="dot"/>
            <a:round/>
            <a:headEnd len="sm" w="sm" type="none"/>
            <a:tailEnd len="sm" w="sm" type="none"/>
          </a:ln>
        </p:spPr>
      </p:cxnSp>
      <p:sp>
        <p:nvSpPr>
          <p:cNvPr id="502" name="Google Shape;502;p37"/>
          <p:cNvSpPr/>
          <p:nvPr/>
        </p:nvSpPr>
        <p:spPr>
          <a:xfrm>
            <a:off x="5602150" y="3060624"/>
            <a:ext cx="2033400" cy="720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sp>
        <p:nvSpPr>
          <p:cNvPr id="503" name="Google Shape;503;p37"/>
          <p:cNvSpPr/>
          <p:nvPr/>
        </p:nvSpPr>
        <p:spPr>
          <a:xfrm>
            <a:off x="7570693" y="3060635"/>
            <a:ext cx="2119500" cy="720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cxnSp>
        <p:nvCxnSpPr>
          <p:cNvPr id="504" name="Google Shape;504;p37"/>
          <p:cNvCxnSpPr/>
          <p:nvPr/>
        </p:nvCxnSpPr>
        <p:spPr>
          <a:xfrm>
            <a:off x="12164740" y="3067608"/>
            <a:ext cx="0" cy="3783000"/>
          </a:xfrm>
          <a:prstGeom prst="straightConnector1">
            <a:avLst/>
          </a:prstGeom>
          <a:noFill/>
          <a:ln cap="flat" cmpd="sng" w="9525">
            <a:solidFill>
              <a:srgbClr val="D9D9D9"/>
            </a:solidFill>
            <a:prstDash val="dot"/>
            <a:round/>
            <a:headEnd len="sm" w="sm" type="none"/>
            <a:tailEnd len="sm" w="sm" type="none"/>
          </a:ln>
        </p:spPr>
      </p:cxnSp>
      <p:sp>
        <p:nvSpPr>
          <p:cNvPr id="505" name="Google Shape;505;p37"/>
          <p:cNvSpPr txBox="1"/>
          <p:nvPr/>
        </p:nvSpPr>
        <p:spPr>
          <a:xfrm>
            <a:off x="9661606" y="3892491"/>
            <a:ext cx="2500800" cy="12129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chemeClr val="lt1"/>
                </a:solidFill>
                <a:latin typeface="Lora"/>
                <a:ea typeface="Lora"/>
                <a:cs typeface="Lora"/>
                <a:sym typeface="Lora"/>
              </a:rPr>
              <a:t>Commercialization</a:t>
            </a:r>
            <a:endParaRPr b="1" sz="1500">
              <a:solidFill>
                <a:schemeClr val="lt1"/>
              </a:solidFill>
              <a:latin typeface="Lora"/>
              <a:ea typeface="Lora"/>
              <a:cs typeface="Lora"/>
              <a:sym typeface="Lora"/>
            </a:endParaRPr>
          </a:p>
        </p:txBody>
      </p:sp>
      <p:sp>
        <p:nvSpPr>
          <p:cNvPr id="506" name="Google Shape;506;p37"/>
          <p:cNvSpPr txBox="1"/>
          <p:nvPr/>
        </p:nvSpPr>
        <p:spPr>
          <a:xfrm>
            <a:off x="9807961" y="3260216"/>
            <a:ext cx="16584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999999"/>
                </a:solidFill>
                <a:latin typeface="Roboto"/>
                <a:ea typeface="Roboto"/>
                <a:cs typeface="Roboto"/>
                <a:sym typeface="Roboto"/>
              </a:rPr>
              <a:t>1970-1990</a:t>
            </a:r>
            <a:endParaRPr sz="1300">
              <a:solidFill>
                <a:srgbClr val="999999"/>
              </a:solidFill>
              <a:latin typeface="Roboto"/>
              <a:ea typeface="Roboto"/>
              <a:cs typeface="Roboto"/>
              <a:sym typeface="Roboto"/>
            </a:endParaRPr>
          </a:p>
        </p:txBody>
      </p:sp>
      <p:sp>
        <p:nvSpPr>
          <p:cNvPr id="507" name="Google Shape;507;p37"/>
          <p:cNvSpPr/>
          <p:nvPr/>
        </p:nvSpPr>
        <p:spPr>
          <a:xfrm>
            <a:off x="9687957" y="3767641"/>
            <a:ext cx="2500800" cy="30900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highlight>
                <a:schemeClr val="lt2"/>
              </a:highlight>
            </a:endParaRPr>
          </a:p>
        </p:txBody>
      </p:sp>
      <p:sp>
        <p:nvSpPr>
          <p:cNvPr id="508" name="Google Shape;508;p37"/>
          <p:cNvSpPr/>
          <p:nvPr/>
        </p:nvSpPr>
        <p:spPr>
          <a:xfrm>
            <a:off x="9687956" y="3060566"/>
            <a:ext cx="2500800" cy="720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cxnSp>
        <p:nvCxnSpPr>
          <p:cNvPr id="509" name="Google Shape;509;p37"/>
          <p:cNvCxnSpPr/>
          <p:nvPr/>
        </p:nvCxnSpPr>
        <p:spPr>
          <a:xfrm>
            <a:off x="9669950" y="3067753"/>
            <a:ext cx="0" cy="3783000"/>
          </a:xfrm>
          <a:prstGeom prst="straightConnector1">
            <a:avLst/>
          </a:prstGeom>
          <a:noFill/>
          <a:ln cap="flat" cmpd="sng" w="9525">
            <a:solidFill>
              <a:srgbClr val="D9D9D9"/>
            </a:solidFill>
            <a:prstDash val="dot"/>
            <a:round/>
            <a:headEnd len="sm" w="sm" type="none"/>
            <a:tailEnd len="sm" w="sm" type="none"/>
          </a:ln>
        </p:spPr>
      </p:cxnSp>
      <p:sp>
        <p:nvSpPr>
          <p:cNvPr id="510" name="Google Shape;510;p37"/>
          <p:cNvSpPr txBox="1"/>
          <p:nvPr/>
        </p:nvSpPr>
        <p:spPr>
          <a:xfrm>
            <a:off x="1920775" y="3943075"/>
            <a:ext cx="1537200" cy="9051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chemeClr val="lt1"/>
                </a:solidFill>
                <a:latin typeface="Lora"/>
                <a:ea typeface="Lora"/>
                <a:cs typeface="Lora"/>
                <a:sym typeface="Lora"/>
              </a:rPr>
              <a:t>Scientists begin to share</a:t>
            </a:r>
            <a:endParaRPr b="1" sz="1500">
              <a:solidFill>
                <a:schemeClr val="lt1"/>
              </a:solidFill>
              <a:latin typeface="Lora"/>
              <a:ea typeface="Lora"/>
              <a:cs typeface="Lora"/>
              <a:sym typeface="Lora"/>
            </a:endParaRPr>
          </a:p>
        </p:txBody>
      </p:sp>
      <p:sp>
        <p:nvSpPr>
          <p:cNvPr id="511" name="Google Shape;511;p37"/>
          <p:cNvSpPr txBox="1"/>
          <p:nvPr/>
        </p:nvSpPr>
        <p:spPr>
          <a:xfrm>
            <a:off x="9712625" y="3867150"/>
            <a:ext cx="2033400" cy="480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rgbClr val="999999"/>
                </a:solidFill>
                <a:latin typeface="Lora"/>
                <a:ea typeface="Lora"/>
                <a:cs typeface="Lora"/>
                <a:sym typeface="Lora"/>
              </a:rPr>
              <a:t>Gatekeeping</a:t>
            </a:r>
            <a:endParaRPr b="1" sz="1500">
              <a:solidFill>
                <a:srgbClr val="999999"/>
              </a:solidFill>
              <a:latin typeface="Lora"/>
              <a:ea typeface="Lora"/>
              <a:cs typeface="Lora"/>
              <a:sym typeface="Lora"/>
            </a:endParaRPr>
          </a:p>
        </p:txBody>
      </p:sp>
      <p:sp>
        <p:nvSpPr>
          <p:cNvPr id="512" name="Google Shape;512;p37"/>
          <p:cNvSpPr txBox="1"/>
          <p:nvPr/>
        </p:nvSpPr>
        <p:spPr>
          <a:xfrm>
            <a:off x="9712627" y="4797800"/>
            <a:ext cx="23409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rgbClr val="999999"/>
                </a:solidFill>
                <a:latin typeface="Lato Light"/>
                <a:ea typeface="Lato Light"/>
                <a:cs typeface="Lato Light"/>
                <a:sym typeface="Lato Light"/>
              </a:rPr>
              <a:t>1974 - </a:t>
            </a:r>
            <a:r>
              <a:rPr i="1" lang="en" sz="1200">
                <a:solidFill>
                  <a:srgbClr val="999999"/>
                </a:solidFill>
                <a:latin typeface="Lato Light"/>
                <a:ea typeface="Lato Light"/>
                <a:cs typeface="Lato Light"/>
                <a:sym typeface="Lato Light"/>
              </a:rPr>
              <a:t>Cell</a:t>
            </a:r>
            <a:r>
              <a:rPr lang="en" sz="1200">
                <a:solidFill>
                  <a:srgbClr val="999999"/>
                </a:solidFill>
                <a:latin typeface="Lato Light"/>
                <a:ea typeface="Lato Light"/>
                <a:cs typeface="Lato Light"/>
                <a:sym typeface="Lato Light"/>
              </a:rPr>
              <a:t> founded. Introduced editorial selectivity.</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Impact factor widely adopted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1991 - Pergamon sold to Elsevier</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“Serials crisis” </a:t>
            </a:r>
            <a:endParaRPr sz="1200">
              <a:solidFill>
                <a:srgbClr val="999999"/>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rgbClr val="999999"/>
              </a:solidFill>
              <a:latin typeface="Lato Light"/>
              <a:ea typeface="Lato Light"/>
              <a:cs typeface="Lato Light"/>
              <a:sym typeface="Lato Light"/>
            </a:endParaRPr>
          </a:p>
        </p:txBody>
      </p:sp>
      <p:pic>
        <p:nvPicPr>
          <p:cNvPr id="513" name="Google Shape;513;p37"/>
          <p:cNvPicPr preferRelativeResize="0"/>
          <p:nvPr/>
        </p:nvPicPr>
        <p:blipFill>
          <a:blip r:embed="rId5">
            <a:alphaModFix/>
          </a:blip>
          <a:stretch>
            <a:fillRect/>
          </a:stretch>
        </p:blipFill>
        <p:spPr>
          <a:xfrm>
            <a:off x="-1450" y="-29237"/>
            <a:ext cx="5381625" cy="2962275"/>
          </a:xfrm>
          <a:prstGeom prst="rect">
            <a:avLst/>
          </a:prstGeom>
          <a:noFill/>
          <a:ln>
            <a:noFill/>
          </a:ln>
        </p:spPr>
      </p:pic>
      <p:grpSp>
        <p:nvGrpSpPr>
          <p:cNvPr id="514" name="Google Shape;514;p37"/>
          <p:cNvGrpSpPr/>
          <p:nvPr/>
        </p:nvGrpSpPr>
        <p:grpSpPr>
          <a:xfrm>
            <a:off x="0" y="2142150"/>
            <a:ext cx="12023125" cy="881600"/>
            <a:chOff x="0" y="1532550"/>
            <a:chExt cx="12023125" cy="881600"/>
          </a:xfrm>
        </p:grpSpPr>
        <p:cxnSp>
          <p:nvCxnSpPr>
            <p:cNvPr id="515" name="Google Shape;515;p37"/>
            <p:cNvCxnSpPr>
              <a:endCxn id="516" idx="6"/>
            </p:cNvCxnSpPr>
            <p:nvPr/>
          </p:nvCxnSpPr>
          <p:spPr>
            <a:xfrm>
              <a:off x="603600" y="2204150"/>
              <a:ext cx="11107800" cy="0"/>
            </a:xfrm>
            <a:prstGeom prst="straightConnector1">
              <a:avLst/>
            </a:prstGeom>
            <a:noFill/>
            <a:ln cap="flat" cmpd="sng" w="9525">
              <a:solidFill>
                <a:srgbClr val="44546A"/>
              </a:solidFill>
              <a:prstDash val="solid"/>
              <a:round/>
              <a:headEnd len="med" w="med" type="none"/>
              <a:tailEnd len="med" w="med" type="none"/>
            </a:ln>
          </p:spPr>
        </p:cxnSp>
        <p:sp>
          <p:nvSpPr>
            <p:cNvPr id="517" name="Google Shape;517;p37"/>
            <p:cNvSpPr/>
            <p:nvPr/>
          </p:nvSpPr>
          <p:spPr>
            <a:xfrm>
              <a:off x="1137050" y="2043050"/>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18" name="Google Shape;518;p37"/>
            <p:cNvSpPr/>
            <p:nvPr/>
          </p:nvSpPr>
          <p:spPr>
            <a:xfrm>
              <a:off x="3177700" y="2036863"/>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19" name="Google Shape;519;p37"/>
            <p:cNvSpPr/>
            <p:nvPr/>
          </p:nvSpPr>
          <p:spPr>
            <a:xfrm>
              <a:off x="5218350" y="2018613"/>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20" name="Google Shape;520;p37"/>
            <p:cNvSpPr/>
            <p:nvPr/>
          </p:nvSpPr>
          <p:spPr>
            <a:xfrm>
              <a:off x="7259000" y="2018600"/>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21" name="Google Shape;521;p37"/>
            <p:cNvSpPr/>
            <p:nvPr/>
          </p:nvSpPr>
          <p:spPr>
            <a:xfrm>
              <a:off x="9299638" y="2018613"/>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16" name="Google Shape;516;p37"/>
            <p:cNvSpPr/>
            <p:nvPr/>
          </p:nvSpPr>
          <p:spPr>
            <a:xfrm>
              <a:off x="11340300" y="2018600"/>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22" name="Google Shape;522;p37"/>
            <p:cNvSpPr txBox="1"/>
            <p:nvPr/>
          </p:nvSpPr>
          <p:spPr>
            <a:xfrm>
              <a:off x="868875"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1600</a:t>
              </a:r>
              <a:endParaRPr sz="2200">
                <a:solidFill>
                  <a:srgbClr val="000000"/>
                </a:solidFill>
                <a:latin typeface="Lato Light"/>
                <a:ea typeface="Lato Light"/>
                <a:cs typeface="Lato Light"/>
                <a:sym typeface="Lato Light"/>
              </a:endParaRPr>
            </a:p>
          </p:txBody>
        </p:sp>
        <p:sp>
          <p:nvSpPr>
            <p:cNvPr id="523" name="Google Shape;523;p37"/>
            <p:cNvSpPr txBox="1"/>
            <p:nvPr/>
          </p:nvSpPr>
          <p:spPr>
            <a:xfrm>
              <a:off x="2958100"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1700</a:t>
              </a:r>
              <a:endParaRPr sz="2200">
                <a:solidFill>
                  <a:srgbClr val="000000"/>
                </a:solidFill>
                <a:latin typeface="Lato Light"/>
                <a:ea typeface="Lato Light"/>
                <a:cs typeface="Lato Light"/>
                <a:sym typeface="Lato Light"/>
              </a:endParaRPr>
            </a:p>
          </p:txBody>
        </p:sp>
        <p:sp>
          <p:nvSpPr>
            <p:cNvPr id="524" name="Google Shape;524;p37"/>
            <p:cNvSpPr txBox="1"/>
            <p:nvPr/>
          </p:nvSpPr>
          <p:spPr>
            <a:xfrm>
              <a:off x="4936350" y="153255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1800</a:t>
              </a:r>
              <a:endParaRPr sz="2200">
                <a:solidFill>
                  <a:srgbClr val="000000"/>
                </a:solidFill>
                <a:latin typeface="Lato Light"/>
                <a:ea typeface="Lato Light"/>
                <a:cs typeface="Lato Light"/>
                <a:sym typeface="Lato Light"/>
              </a:endParaRPr>
            </a:p>
          </p:txBody>
        </p:sp>
        <p:sp>
          <p:nvSpPr>
            <p:cNvPr id="525" name="Google Shape;525;p37"/>
            <p:cNvSpPr txBox="1"/>
            <p:nvPr/>
          </p:nvSpPr>
          <p:spPr>
            <a:xfrm>
              <a:off x="6977000"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1900</a:t>
              </a:r>
              <a:endParaRPr sz="2200">
                <a:solidFill>
                  <a:srgbClr val="000000"/>
                </a:solidFill>
                <a:latin typeface="Lato Light"/>
                <a:ea typeface="Lato Light"/>
                <a:cs typeface="Lato Light"/>
                <a:sym typeface="Lato Light"/>
              </a:endParaRPr>
            </a:p>
          </p:txBody>
        </p:sp>
        <p:sp>
          <p:nvSpPr>
            <p:cNvPr id="526" name="Google Shape;526;p37"/>
            <p:cNvSpPr txBox="1"/>
            <p:nvPr/>
          </p:nvSpPr>
          <p:spPr>
            <a:xfrm>
              <a:off x="9017650"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2000</a:t>
              </a:r>
              <a:endParaRPr sz="2200">
                <a:solidFill>
                  <a:srgbClr val="000000"/>
                </a:solidFill>
                <a:latin typeface="Lato Light"/>
                <a:ea typeface="Lato Light"/>
                <a:cs typeface="Lato Light"/>
                <a:sym typeface="Lato Light"/>
              </a:endParaRPr>
            </a:p>
          </p:txBody>
        </p:sp>
        <p:sp>
          <p:nvSpPr>
            <p:cNvPr id="527" name="Google Shape;527;p37"/>
            <p:cNvSpPr txBox="1"/>
            <p:nvPr/>
          </p:nvSpPr>
          <p:spPr>
            <a:xfrm>
              <a:off x="11088025"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2100</a:t>
              </a:r>
              <a:endParaRPr sz="2200">
                <a:solidFill>
                  <a:srgbClr val="000000"/>
                </a:solidFill>
                <a:latin typeface="Lato Light"/>
                <a:ea typeface="Lato Light"/>
                <a:cs typeface="Lato Light"/>
                <a:sym typeface="Lato Light"/>
              </a:endParaRPr>
            </a:p>
          </p:txBody>
        </p:sp>
        <p:sp>
          <p:nvSpPr>
            <p:cNvPr id="528" name="Google Shape;528;p37"/>
            <p:cNvSpPr txBox="1"/>
            <p:nvPr/>
          </p:nvSpPr>
          <p:spPr>
            <a:xfrm>
              <a:off x="0" y="1611300"/>
              <a:ext cx="719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00000"/>
                  </a:solidFill>
                  <a:latin typeface="Lato Light"/>
                  <a:ea typeface="Lato Light"/>
                  <a:cs typeface="Lato Light"/>
                  <a:sym typeface="Lato Light"/>
                </a:rPr>
                <a:t>Year</a:t>
              </a:r>
              <a:endParaRPr sz="1800">
                <a:solidFill>
                  <a:srgbClr val="000000"/>
                </a:solidFill>
                <a:latin typeface="Lato Light"/>
                <a:ea typeface="Lato Light"/>
                <a:cs typeface="Lato Light"/>
                <a:sym typeface="Lato Light"/>
              </a:endParaRPr>
            </a:p>
          </p:txBody>
        </p:sp>
        <p:cxnSp>
          <p:nvCxnSpPr>
            <p:cNvPr id="529" name="Google Shape;529;p37"/>
            <p:cNvCxnSpPr/>
            <p:nvPr/>
          </p:nvCxnSpPr>
          <p:spPr>
            <a:xfrm flipH="1" rot="10800000">
              <a:off x="3457975" y="2201150"/>
              <a:ext cx="2917200" cy="3000"/>
            </a:xfrm>
            <a:prstGeom prst="straightConnector1">
              <a:avLst/>
            </a:prstGeom>
            <a:noFill/>
            <a:ln cap="flat" cmpd="sng" w="38100">
              <a:solidFill>
                <a:srgbClr val="045C64"/>
              </a:solidFill>
              <a:prstDash val="solid"/>
              <a:round/>
              <a:headEnd len="med" w="med" type="triangle"/>
              <a:tailEnd len="med" w="med" type="triangle"/>
            </a:ln>
          </p:spPr>
        </p:cxnSp>
      </p:grpSp>
      <p:cxnSp>
        <p:nvCxnSpPr>
          <p:cNvPr id="530" name="Google Shape;530;p37"/>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531" name="Google Shape;531;p37"/>
          <p:cNvSpPr txBox="1"/>
          <p:nvPr>
            <p:ph idx="4294967295" type="title"/>
          </p:nvPr>
        </p:nvSpPr>
        <p:spPr>
          <a:xfrm>
            <a:off x="3717675" y="93350"/>
            <a:ext cx="8335800" cy="1528800"/>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SzPct val="48649"/>
              <a:buNone/>
            </a:pPr>
            <a:r>
              <a:rPr lang="en">
                <a:latin typeface="Lora"/>
                <a:ea typeface="Lora"/>
                <a:cs typeface="Lora"/>
                <a:sym typeface="Lora"/>
              </a:rPr>
              <a:t>Current academic publishing practices - </a:t>
            </a:r>
            <a:endParaRPr>
              <a:latin typeface="Lora"/>
              <a:ea typeface="Lora"/>
              <a:cs typeface="Lora"/>
              <a:sym typeface="Lora"/>
            </a:endParaRPr>
          </a:p>
          <a:p>
            <a:pPr indent="0" lvl="0" marL="0" rtl="0" algn="r">
              <a:lnSpc>
                <a:spcPct val="90000"/>
              </a:lnSpc>
              <a:spcBef>
                <a:spcPts val="0"/>
              </a:spcBef>
              <a:spcAft>
                <a:spcPts val="0"/>
              </a:spcAft>
              <a:buSzPct val="48649"/>
              <a:buNone/>
            </a:pPr>
            <a:r>
              <a:rPr lang="en">
                <a:latin typeface="Lora"/>
                <a:ea typeface="Lora"/>
                <a:cs typeface="Lora"/>
                <a:sym typeface="Lora"/>
              </a:rPr>
              <a:t>How did we get here? </a:t>
            </a:r>
            <a:endParaRPr>
              <a:latin typeface="Lora"/>
              <a:ea typeface="Lora"/>
              <a:cs typeface="Lora"/>
              <a:sym typeface="Lor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38"/>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537" name="Google Shape;537;p38"/>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538" name="Google Shape;538;p38"/>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pic>
        <p:nvPicPr>
          <p:cNvPr id="539" name="Google Shape;539;p38"/>
          <p:cNvPicPr preferRelativeResize="0"/>
          <p:nvPr/>
        </p:nvPicPr>
        <p:blipFill>
          <a:blip r:embed="rId4">
            <a:alphaModFix/>
          </a:blip>
          <a:stretch>
            <a:fillRect/>
          </a:stretch>
        </p:blipFill>
        <p:spPr>
          <a:xfrm>
            <a:off x="10878377" y="5657853"/>
            <a:ext cx="1120118" cy="1066533"/>
          </a:xfrm>
          <a:prstGeom prst="rect">
            <a:avLst/>
          </a:prstGeom>
          <a:noFill/>
          <a:ln>
            <a:noFill/>
          </a:ln>
        </p:spPr>
      </p:pic>
      <p:cxnSp>
        <p:nvCxnSpPr>
          <p:cNvPr id="540" name="Google Shape;540;p38"/>
          <p:cNvCxnSpPr/>
          <p:nvPr/>
        </p:nvCxnSpPr>
        <p:spPr>
          <a:xfrm>
            <a:off x="285679" y="6648450"/>
            <a:ext cx="10903800" cy="0"/>
          </a:xfrm>
          <a:prstGeom prst="straightConnector1">
            <a:avLst/>
          </a:prstGeom>
          <a:noFill/>
          <a:ln cap="flat" cmpd="sng" w="28575">
            <a:solidFill>
              <a:srgbClr val="A7C947"/>
            </a:solidFill>
            <a:prstDash val="solid"/>
            <a:round/>
            <a:headEnd len="med" w="med" type="none"/>
            <a:tailEnd len="med" w="med" type="none"/>
          </a:ln>
        </p:spPr>
      </p:cxnSp>
      <p:sp>
        <p:nvSpPr>
          <p:cNvPr id="541" name="Google Shape;541;p38"/>
          <p:cNvSpPr/>
          <p:nvPr/>
        </p:nvSpPr>
        <p:spPr>
          <a:xfrm>
            <a:off x="7570693" y="3767693"/>
            <a:ext cx="2119500" cy="30900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highlight>
                <a:schemeClr val="lt2"/>
              </a:highlight>
            </a:endParaRPr>
          </a:p>
        </p:txBody>
      </p:sp>
      <p:sp>
        <p:nvSpPr>
          <p:cNvPr id="542" name="Google Shape;542;p38"/>
          <p:cNvSpPr/>
          <p:nvPr/>
        </p:nvSpPr>
        <p:spPr>
          <a:xfrm>
            <a:off x="5602150" y="3767675"/>
            <a:ext cx="1978500" cy="30900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p>
        </p:txBody>
      </p:sp>
      <p:sp>
        <p:nvSpPr>
          <p:cNvPr id="543" name="Google Shape;543;p38"/>
          <p:cNvSpPr/>
          <p:nvPr/>
        </p:nvSpPr>
        <p:spPr>
          <a:xfrm>
            <a:off x="3568496" y="3767770"/>
            <a:ext cx="2033400" cy="30900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highlight>
                <a:schemeClr val="lt2"/>
              </a:highlight>
            </a:endParaRPr>
          </a:p>
        </p:txBody>
      </p:sp>
      <p:sp>
        <p:nvSpPr>
          <p:cNvPr id="544" name="Google Shape;544;p38"/>
          <p:cNvSpPr/>
          <p:nvPr/>
        </p:nvSpPr>
        <p:spPr>
          <a:xfrm>
            <a:off x="1785066" y="3765146"/>
            <a:ext cx="1785000" cy="30927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highlight>
                <a:schemeClr val="lt2"/>
              </a:highlight>
            </a:endParaRPr>
          </a:p>
        </p:txBody>
      </p:sp>
      <p:sp>
        <p:nvSpPr>
          <p:cNvPr id="545" name="Google Shape;545;p38"/>
          <p:cNvSpPr txBox="1"/>
          <p:nvPr/>
        </p:nvSpPr>
        <p:spPr>
          <a:xfrm>
            <a:off x="1895534" y="4797800"/>
            <a:ext cx="15624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chemeClr val="lt1"/>
                </a:solidFill>
                <a:latin typeface="Lato Light"/>
                <a:ea typeface="Lato Light"/>
                <a:cs typeface="Lato Light"/>
                <a:sym typeface="Lato Light"/>
              </a:rPr>
              <a:t>Letters were shared between many scientists</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Birth of the academic journal (1665)</a:t>
            </a:r>
            <a:endParaRPr sz="1200">
              <a:solidFill>
                <a:schemeClr val="lt1"/>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chemeClr val="lt1"/>
              </a:solidFill>
              <a:latin typeface="Lato Light"/>
              <a:ea typeface="Lato Light"/>
              <a:cs typeface="Lato Light"/>
              <a:sym typeface="Lato Light"/>
            </a:endParaRPr>
          </a:p>
        </p:txBody>
      </p:sp>
      <p:sp>
        <p:nvSpPr>
          <p:cNvPr id="546" name="Google Shape;546;p38"/>
          <p:cNvSpPr txBox="1"/>
          <p:nvPr/>
        </p:nvSpPr>
        <p:spPr>
          <a:xfrm>
            <a:off x="3663126" y="4797800"/>
            <a:ext cx="19389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chemeClr val="lt1"/>
                </a:solidFill>
                <a:latin typeface="Lato Light"/>
                <a:ea typeface="Lato Light"/>
                <a:cs typeface="Lato Light"/>
                <a:sym typeface="Lato Light"/>
              </a:rPr>
              <a:t>Journals in specialized fields appeared</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Publishing mainly through learned societies</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Focus on disseminating knowledge rather than profit</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chemeClr val="lt1"/>
              </a:solidFill>
              <a:latin typeface="Lato Light"/>
              <a:ea typeface="Lato Light"/>
              <a:cs typeface="Lato Light"/>
              <a:sym typeface="Lato Light"/>
            </a:endParaRPr>
          </a:p>
        </p:txBody>
      </p:sp>
      <p:sp>
        <p:nvSpPr>
          <p:cNvPr id="547" name="Google Shape;547;p38"/>
          <p:cNvSpPr txBox="1"/>
          <p:nvPr/>
        </p:nvSpPr>
        <p:spPr>
          <a:xfrm>
            <a:off x="5699723" y="3260350"/>
            <a:ext cx="13485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4C979F"/>
                </a:solidFill>
                <a:latin typeface="Roboto"/>
                <a:ea typeface="Roboto"/>
                <a:cs typeface="Roboto"/>
                <a:sym typeface="Roboto"/>
              </a:rPr>
              <a:t>1850-1930</a:t>
            </a:r>
            <a:endParaRPr sz="1300">
              <a:solidFill>
                <a:srgbClr val="4C979F"/>
              </a:solidFill>
              <a:latin typeface="Roboto"/>
              <a:ea typeface="Roboto"/>
              <a:cs typeface="Roboto"/>
              <a:sym typeface="Roboto"/>
            </a:endParaRPr>
          </a:p>
        </p:txBody>
      </p:sp>
      <p:sp>
        <p:nvSpPr>
          <p:cNvPr id="548" name="Google Shape;548;p38"/>
          <p:cNvSpPr txBox="1"/>
          <p:nvPr/>
        </p:nvSpPr>
        <p:spPr>
          <a:xfrm>
            <a:off x="5547250" y="3867138"/>
            <a:ext cx="2033400" cy="480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chemeClr val="lt1"/>
                </a:solidFill>
                <a:latin typeface="Lora"/>
                <a:ea typeface="Lora"/>
                <a:cs typeface="Lora"/>
                <a:sym typeface="Lora"/>
              </a:rPr>
              <a:t>Professionalization</a:t>
            </a:r>
            <a:endParaRPr b="1" sz="1500">
              <a:solidFill>
                <a:schemeClr val="lt1"/>
              </a:solidFill>
              <a:latin typeface="Lora"/>
              <a:ea typeface="Lora"/>
              <a:cs typeface="Lora"/>
              <a:sym typeface="Lora"/>
            </a:endParaRPr>
          </a:p>
        </p:txBody>
      </p:sp>
      <p:sp>
        <p:nvSpPr>
          <p:cNvPr id="549" name="Google Shape;549;p38"/>
          <p:cNvSpPr txBox="1"/>
          <p:nvPr/>
        </p:nvSpPr>
        <p:spPr>
          <a:xfrm>
            <a:off x="5580726" y="4797800"/>
            <a:ext cx="19389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chemeClr val="lt1"/>
                </a:solidFill>
                <a:latin typeface="Lato Light"/>
                <a:ea typeface="Lato Light"/>
                <a:cs typeface="Lato Light"/>
                <a:sym typeface="Lato Light"/>
              </a:rPr>
              <a:t>Printing technology improved</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Scientific societies struggled financially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1842 - Springer founded</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1869 - </a:t>
            </a:r>
            <a:r>
              <a:rPr i="1" lang="en" sz="1200">
                <a:solidFill>
                  <a:schemeClr val="lt1"/>
                </a:solidFill>
                <a:latin typeface="Lato Light"/>
                <a:ea typeface="Lato Light"/>
                <a:cs typeface="Lato Light"/>
                <a:sym typeface="Lato Light"/>
              </a:rPr>
              <a:t>Nature</a:t>
            </a:r>
            <a:r>
              <a:rPr lang="en" sz="1200">
                <a:solidFill>
                  <a:schemeClr val="lt1"/>
                </a:solidFill>
                <a:latin typeface="Lato Light"/>
                <a:ea typeface="Lato Light"/>
                <a:cs typeface="Lato Light"/>
                <a:sym typeface="Lato Light"/>
              </a:rPr>
              <a:t> founded</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1880 - Elsevier founded</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1880 - </a:t>
            </a:r>
            <a:r>
              <a:rPr i="1" lang="en" sz="1200">
                <a:solidFill>
                  <a:schemeClr val="lt1"/>
                </a:solidFill>
                <a:latin typeface="Lato Light"/>
                <a:ea typeface="Lato Light"/>
                <a:cs typeface="Lato Light"/>
                <a:sym typeface="Lato Light"/>
              </a:rPr>
              <a:t>Science</a:t>
            </a:r>
            <a:r>
              <a:rPr lang="en" sz="1200">
                <a:solidFill>
                  <a:schemeClr val="lt1"/>
                </a:solidFill>
                <a:latin typeface="Lato Light"/>
                <a:ea typeface="Lato Light"/>
                <a:cs typeface="Lato Light"/>
                <a:sym typeface="Lato Light"/>
              </a:rPr>
              <a:t> founded</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chemeClr val="lt1"/>
              </a:solidFill>
              <a:latin typeface="Lato Light"/>
              <a:ea typeface="Lato Light"/>
              <a:cs typeface="Lato Light"/>
              <a:sym typeface="Lato Light"/>
            </a:endParaRPr>
          </a:p>
        </p:txBody>
      </p:sp>
      <p:sp>
        <p:nvSpPr>
          <p:cNvPr id="550" name="Google Shape;550;p38"/>
          <p:cNvSpPr txBox="1"/>
          <p:nvPr/>
        </p:nvSpPr>
        <p:spPr>
          <a:xfrm>
            <a:off x="7547200" y="3836656"/>
            <a:ext cx="2119500" cy="5973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rgbClr val="999999"/>
                </a:solidFill>
                <a:latin typeface="Lora"/>
                <a:ea typeface="Lora"/>
                <a:cs typeface="Lora"/>
                <a:sym typeface="Lora"/>
              </a:rPr>
              <a:t>Commercialization</a:t>
            </a:r>
            <a:endParaRPr b="1" sz="1500">
              <a:solidFill>
                <a:srgbClr val="999999"/>
              </a:solidFill>
              <a:latin typeface="Lora"/>
              <a:ea typeface="Lora"/>
              <a:cs typeface="Lora"/>
              <a:sym typeface="Lora"/>
            </a:endParaRPr>
          </a:p>
        </p:txBody>
      </p:sp>
      <p:sp>
        <p:nvSpPr>
          <p:cNvPr id="551" name="Google Shape;551;p38"/>
          <p:cNvSpPr txBox="1"/>
          <p:nvPr/>
        </p:nvSpPr>
        <p:spPr>
          <a:xfrm>
            <a:off x="7672405" y="3260362"/>
            <a:ext cx="14055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999999"/>
                </a:solidFill>
                <a:latin typeface="Roboto"/>
                <a:ea typeface="Roboto"/>
                <a:cs typeface="Roboto"/>
                <a:sym typeface="Roboto"/>
              </a:rPr>
              <a:t>1930-1970</a:t>
            </a:r>
            <a:endParaRPr sz="1300">
              <a:solidFill>
                <a:srgbClr val="999999"/>
              </a:solidFill>
              <a:latin typeface="Roboto"/>
              <a:ea typeface="Roboto"/>
              <a:cs typeface="Roboto"/>
              <a:sym typeface="Roboto"/>
            </a:endParaRPr>
          </a:p>
        </p:txBody>
      </p:sp>
      <p:cxnSp>
        <p:nvCxnSpPr>
          <p:cNvPr id="552" name="Google Shape;552;p38"/>
          <p:cNvCxnSpPr/>
          <p:nvPr/>
        </p:nvCxnSpPr>
        <p:spPr>
          <a:xfrm>
            <a:off x="7548340" y="3067754"/>
            <a:ext cx="0" cy="3783000"/>
          </a:xfrm>
          <a:prstGeom prst="straightConnector1">
            <a:avLst/>
          </a:prstGeom>
          <a:noFill/>
          <a:ln cap="flat" cmpd="sng" w="9525">
            <a:solidFill>
              <a:srgbClr val="D9D9D9"/>
            </a:solidFill>
            <a:prstDash val="dot"/>
            <a:round/>
            <a:headEnd len="sm" w="sm" type="none"/>
            <a:tailEnd len="sm" w="sm" type="none"/>
          </a:ln>
        </p:spPr>
      </p:cxnSp>
      <p:sp>
        <p:nvSpPr>
          <p:cNvPr id="553" name="Google Shape;553;p38"/>
          <p:cNvSpPr txBox="1"/>
          <p:nvPr/>
        </p:nvSpPr>
        <p:spPr>
          <a:xfrm>
            <a:off x="7635588" y="4797800"/>
            <a:ext cx="19389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rgbClr val="999999"/>
                </a:solidFill>
                <a:latin typeface="Lato Light"/>
                <a:ea typeface="Lato Light"/>
                <a:cs typeface="Lato Light"/>
                <a:sym typeface="Lato Light"/>
              </a:rPr>
              <a:t>Scientific boom</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1951 - Pergamon Press founded. Managed peer review, printing, distribution.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Profited by selling subscriptions to libraries, took copyright of work</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rgbClr val="999999"/>
              </a:solidFill>
              <a:latin typeface="Lato Light"/>
              <a:ea typeface="Lato Light"/>
              <a:cs typeface="Lato Light"/>
              <a:sym typeface="Lato Light"/>
            </a:endParaRPr>
          </a:p>
        </p:txBody>
      </p:sp>
      <p:sp>
        <p:nvSpPr>
          <p:cNvPr id="554" name="Google Shape;554;p38"/>
          <p:cNvSpPr/>
          <p:nvPr/>
        </p:nvSpPr>
        <p:spPr>
          <a:xfrm>
            <a:off x="3568496" y="3060708"/>
            <a:ext cx="2033400" cy="720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cxnSp>
        <p:nvCxnSpPr>
          <p:cNvPr id="555" name="Google Shape;555;p38"/>
          <p:cNvCxnSpPr/>
          <p:nvPr/>
        </p:nvCxnSpPr>
        <p:spPr>
          <a:xfrm>
            <a:off x="5601969" y="3060704"/>
            <a:ext cx="0" cy="3783000"/>
          </a:xfrm>
          <a:prstGeom prst="straightConnector1">
            <a:avLst/>
          </a:prstGeom>
          <a:noFill/>
          <a:ln cap="flat" cmpd="sng" w="9525">
            <a:solidFill>
              <a:srgbClr val="D9D9D9"/>
            </a:solidFill>
            <a:prstDash val="dot"/>
            <a:round/>
            <a:headEnd len="sm" w="sm" type="none"/>
            <a:tailEnd len="sm" w="sm" type="none"/>
          </a:ln>
        </p:spPr>
      </p:cxnSp>
      <p:sp>
        <p:nvSpPr>
          <p:cNvPr id="556" name="Google Shape;556;p38"/>
          <p:cNvSpPr txBox="1"/>
          <p:nvPr/>
        </p:nvSpPr>
        <p:spPr>
          <a:xfrm>
            <a:off x="3717675" y="3892625"/>
            <a:ext cx="1737000" cy="12129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chemeClr val="lt1"/>
                </a:solidFill>
                <a:latin typeface="Lora"/>
                <a:ea typeface="Lora"/>
                <a:cs typeface="Lora"/>
                <a:sym typeface="Lora"/>
              </a:rPr>
              <a:t>Journal proliferation</a:t>
            </a:r>
            <a:endParaRPr b="1" sz="1500">
              <a:solidFill>
                <a:schemeClr val="lt1"/>
              </a:solidFill>
              <a:latin typeface="Lora"/>
              <a:ea typeface="Lora"/>
              <a:cs typeface="Lora"/>
              <a:sym typeface="Lora"/>
            </a:endParaRPr>
          </a:p>
        </p:txBody>
      </p:sp>
      <p:sp>
        <p:nvSpPr>
          <p:cNvPr id="557" name="Google Shape;557;p38"/>
          <p:cNvSpPr txBox="1"/>
          <p:nvPr/>
        </p:nvSpPr>
        <p:spPr>
          <a:xfrm>
            <a:off x="3679646" y="3260354"/>
            <a:ext cx="11625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4C979F"/>
                </a:solidFill>
                <a:latin typeface="Roboto"/>
                <a:ea typeface="Roboto"/>
                <a:cs typeface="Roboto"/>
                <a:sym typeface="Roboto"/>
              </a:rPr>
              <a:t>1700-1850</a:t>
            </a:r>
            <a:endParaRPr sz="1300">
              <a:solidFill>
                <a:srgbClr val="4C979F"/>
              </a:solidFill>
              <a:latin typeface="Roboto"/>
              <a:ea typeface="Roboto"/>
              <a:cs typeface="Roboto"/>
              <a:sym typeface="Roboto"/>
            </a:endParaRPr>
          </a:p>
        </p:txBody>
      </p:sp>
      <p:sp>
        <p:nvSpPr>
          <p:cNvPr id="558" name="Google Shape;558;p38"/>
          <p:cNvSpPr/>
          <p:nvPr/>
        </p:nvSpPr>
        <p:spPr>
          <a:xfrm>
            <a:off x="1785066" y="3060697"/>
            <a:ext cx="1785000" cy="717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sp>
        <p:nvSpPr>
          <p:cNvPr id="559" name="Google Shape;559;p38"/>
          <p:cNvSpPr txBox="1"/>
          <p:nvPr/>
        </p:nvSpPr>
        <p:spPr>
          <a:xfrm>
            <a:off x="1991868" y="3254742"/>
            <a:ext cx="12294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4C979F"/>
                </a:solidFill>
                <a:latin typeface="Roboto"/>
                <a:ea typeface="Roboto"/>
                <a:cs typeface="Roboto"/>
                <a:sym typeface="Roboto"/>
              </a:rPr>
              <a:t>1600-1700</a:t>
            </a:r>
            <a:endParaRPr sz="1300">
              <a:solidFill>
                <a:srgbClr val="4C979F"/>
              </a:solidFill>
              <a:latin typeface="Roboto"/>
              <a:ea typeface="Roboto"/>
              <a:cs typeface="Roboto"/>
              <a:sym typeface="Roboto"/>
            </a:endParaRPr>
          </a:p>
        </p:txBody>
      </p:sp>
      <p:cxnSp>
        <p:nvCxnSpPr>
          <p:cNvPr id="560" name="Google Shape;560;p38"/>
          <p:cNvCxnSpPr/>
          <p:nvPr/>
        </p:nvCxnSpPr>
        <p:spPr>
          <a:xfrm>
            <a:off x="3570235" y="3060697"/>
            <a:ext cx="0" cy="3783000"/>
          </a:xfrm>
          <a:prstGeom prst="straightConnector1">
            <a:avLst/>
          </a:prstGeom>
          <a:noFill/>
          <a:ln cap="flat" cmpd="sng" w="9525">
            <a:solidFill>
              <a:srgbClr val="83E3DA"/>
            </a:solidFill>
            <a:prstDash val="dot"/>
            <a:round/>
            <a:headEnd len="sm" w="sm" type="none"/>
            <a:tailEnd len="sm" w="sm" type="none"/>
          </a:ln>
        </p:spPr>
      </p:cxnSp>
      <p:sp>
        <p:nvSpPr>
          <p:cNvPr id="561" name="Google Shape;561;p38"/>
          <p:cNvSpPr/>
          <p:nvPr/>
        </p:nvSpPr>
        <p:spPr>
          <a:xfrm>
            <a:off x="-82" y="3765146"/>
            <a:ext cx="1785000" cy="30927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562" name="Google Shape;562;p38"/>
          <p:cNvSpPr/>
          <p:nvPr/>
        </p:nvSpPr>
        <p:spPr>
          <a:xfrm>
            <a:off x="-82" y="3060697"/>
            <a:ext cx="1785000" cy="717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563" name="Google Shape;563;p38"/>
          <p:cNvSpPr txBox="1"/>
          <p:nvPr/>
        </p:nvSpPr>
        <p:spPr>
          <a:xfrm>
            <a:off x="206723" y="3990439"/>
            <a:ext cx="1371600" cy="9051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rgbClr val="FFFFFF"/>
                </a:solidFill>
                <a:latin typeface="Lora"/>
                <a:ea typeface="Lora"/>
                <a:cs typeface="Lora"/>
                <a:sym typeface="Lora"/>
              </a:rPr>
              <a:t>Slow &amp; informal</a:t>
            </a:r>
            <a:endParaRPr b="1" sz="1500">
              <a:solidFill>
                <a:srgbClr val="FFFFFF"/>
              </a:solidFill>
              <a:latin typeface="Lora"/>
              <a:ea typeface="Lora"/>
              <a:cs typeface="Lora"/>
              <a:sym typeface="Lora"/>
            </a:endParaRPr>
          </a:p>
        </p:txBody>
      </p:sp>
      <p:sp>
        <p:nvSpPr>
          <p:cNvPr id="564" name="Google Shape;564;p38"/>
          <p:cNvSpPr txBox="1"/>
          <p:nvPr/>
        </p:nvSpPr>
        <p:spPr>
          <a:xfrm>
            <a:off x="206727" y="4797792"/>
            <a:ext cx="13716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chemeClr val="lt1"/>
                </a:solidFill>
                <a:latin typeface="Lato Light"/>
                <a:ea typeface="Lato Light"/>
                <a:cs typeface="Lato Light"/>
                <a:sym typeface="Lato Light"/>
              </a:rPr>
              <a:t>Scientific communication via self-published books/pamphlets or personal letters.  </a:t>
            </a:r>
            <a:endParaRPr sz="1200">
              <a:solidFill>
                <a:schemeClr val="lt1"/>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chemeClr val="lt1"/>
              </a:solidFill>
              <a:latin typeface="Lato Light"/>
              <a:ea typeface="Lato Light"/>
              <a:cs typeface="Lato Light"/>
              <a:sym typeface="Lato Light"/>
            </a:endParaRPr>
          </a:p>
        </p:txBody>
      </p:sp>
      <p:sp>
        <p:nvSpPr>
          <p:cNvPr id="565" name="Google Shape;565;p38"/>
          <p:cNvSpPr txBox="1"/>
          <p:nvPr/>
        </p:nvSpPr>
        <p:spPr>
          <a:xfrm>
            <a:off x="206723" y="3254735"/>
            <a:ext cx="10206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4C979F"/>
                </a:solidFill>
                <a:latin typeface="Roboto"/>
                <a:ea typeface="Roboto"/>
                <a:cs typeface="Roboto"/>
                <a:sym typeface="Roboto"/>
              </a:rPr>
              <a:t>Pre-1600s</a:t>
            </a:r>
            <a:endParaRPr sz="1300">
              <a:solidFill>
                <a:srgbClr val="4C979F"/>
              </a:solidFill>
              <a:latin typeface="Roboto"/>
              <a:ea typeface="Roboto"/>
              <a:cs typeface="Roboto"/>
              <a:sym typeface="Roboto"/>
            </a:endParaRPr>
          </a:p>
        </p:txBody>
      </p:sp>
      <p:cxnSp>
        <p:nvCxnSpPr>
          <p:cNvPr id="566" name="Google Shape;566;p38"/>
          <p:cNvCxnSpPr/>
          <p:nvPr/>
        </p:nvCxnSpPr>
        <p:spPr>
          <a:xfrm>
            <a:off x="1785086" y="3060697"/>
            <a:ext cx="0" cy="3783000"/>
          </a:xfrm>
          <a:prstGeom prst="straightConnector1">
            <a:avLst/>
          </a:prstGeom>
          <a:noFill/>
          <a:ln cap="flat" cmpd="sng" w="9525">
            <a:solidFill>
              <a:srgbClr val="83E3DA"/>
            </a:solidFill>
            <a:prstDash val="dot"/>
            <a:round/>
            <a:headEnd len="sm" w="sm" type="none"/>
            <a:tailEnd len="sm" w="sm" type="none"/>
          </a:ln>
        </p:spPr>
      </p:cxnSp>
      <p:sp>
        <p:nvSpPr>
          <p:cNvPr id="567" name="Google Shape;567;p38"/>
          <p:cNvSpPr/>
          <p:nvPr/>
        </p:nvSpPr>
        <p:spPr>
          <a:xfrm>
            <a:off x="5602150" y="3060624"/>
            <a:ext cx="2033400" cy="720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sp>
        <p:nvSpPr>
          <p:cNvPr id="568" name="Google Shape;568;p38"/>
          <p:cNvSpPr/>
          <p:nvPr/>
        </p:nvSpPr>
        <p:spPr>
          <a:xfrm>
            <a:off x="7570693" y="3060635"/>
            <a:ext cx="2119500" cy="720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cxnSp>
        <p:nvCxnSpPr>
          <p:cNvPr id="569" name="Google Shape;569;p38"/>
          <p:cNvCxnSpPr/>
          <p:nvPr/>
        </p:nvCxnSpPr>
        <p:spPr>
          <a:xfrm>
            <a:off x="12164740" y="3067608"/>
            <a:ext cx="0" cy="3783000"/>
          </a:xfrm>
          <a:prstGeom prst="straightConnector1">
            <a:avLst/>
          </a:prstGeom>
          <a:noFill/>
          <a:ln cap="flat" cmpd="sng" w="9525">
            <a:solidFill>
              <a:srgbClr val="D9D9D9"/>
            </a:solidFill>
            <a:prstDash val="dot"/>
            <a:round/>
            <a:headEnd len="sm" w="sm" type="none"/>
            <a:tailEnd len="sm" w="sm" type="none"/>
          </a:ln>
        </p:spPr>
      </p:cxnSp>
      <p:sp>
        <p:nvSpPr>
          <p:cNvPr id="570" name="Google Shape;570;p38"/>
          <p:cNvSpPr txBox="1"/>
          <p:nvPr/>
        </p:nvSpPr>
        <p:spPr>
          <a:xfrm>
            <a:off x="9661606" y="3892491"/>
            <a:ext cx="2500800" cy="12129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chemeClr val="lt1"/>
                </a:solidFill>
                <a:latin typeface="Lora"/>
                <a:ea typeface="Lora"/>
                <a:cs typeface="Lora"/>
                <a:sym typeface="Lora"/>
              </a:rPr>
              <a:t>Commercialization</a:t>
            </a:r>
            <a:endParaRPr b="1" sz="1500">
              <a:solidFill>
                <a:schemeClr val="lt1"/>
              </a:solidFill>
              <a:latin typeface="Lora"/>
              <a:ea typeface="Lora"/>
              <a:cs typeface="Lora"/>
              <a:sym typeface="Lora"/>
            </a:endParaRPr>
          </a:p>
        </p:txBody>
      </p:sp>
      <p:sp>
        <p:nvSpPr>
          <p:cNvPr id="571" name="Google Shape;571;p38"/>
          <p:cNvSpPr txBox="1"/>
          <p:nvPr/>
        </p:nvSpPr>
        <p:spPr>
          <a:xfrm>
            <a:off x="9807961" y="3260216"/>
            <a:ext cx="16584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999999"/>
                </a:solidFill>
                <a:latin typeface="Roboto"/>
                <a:ea typeface="Roboto"/>
                <a:cs typeface="Roboto"/>
                <a:sym typeface="Roboto"/>
              </a:rPr>
              <a:t>1970-1990</a:t>
            </a:r>
            <a:endParaRPr sz="1300">
              <a:solidFill>
                <a:srgbClr val="999999"/>
              </a:solidFill>
              <a:latin typeface="Roboto"/>
              <a:ea typeface="Roboto"/>
              <a:cs typeface="Roboto"/>
              <a:sym typeface="Roboto"/>
            </a:endParaRPr>
          </a:p>
        </p:txBody>
      </p:sp>
      <p:sp>
        <p:nvSpPr>
          <p:cNvPr id="572" name="Google Shape;572;p38"/>
          <p:cNvSpPr/>
          <p:nvPr/>
        </p:nvSpPr>
        <p:spPr>
          <a:xfrm>
            <a:off x="9687957" y="3767641"/>
            <a:ext cx="2500800" cy="30900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highlight>
                <a:schemeClr val="lt2"/>
              </a:highlight>
            </a:endParaRPr>
          </a:p>
        </p:txBody>
      </p:sp>
      <p:sp>
        <p:nvSpPr>
          <p:cNvPr id="573" name="Google Shape;573;p38"/>
          <p:cNvSpPr/>
          <p:nvPr/>
        </p:nvSpPr>
        <p:spPr>
          <a:xfrm>
            <a:off x="9687956" y="3060566"/>
            <a:ext cx="2500800" cy="720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cxnSp>
        <p:nvCxnSpPr>
          <p:cNvPr id="574" name="Google Shape;574;p38"/>
          <p:cNvCxnSpPr/>
          <p:nvPr/>
        </p:nvCxnSpPr>
        <p:spPr>
          <a:xfrm>
            <a:off x="9669950" y="3067753"/>
            <a:ext cx="0" cy="3783000"/>
          </a:xfrm>
          <a:prstGeom prst="straightConnector1">
            <a:avLst/>
          </a:prstGeom>
          <a:noFill/>
          <a:ln cap="flat" cmpd="sng" w="9525">
            <a:solidFill>
              <a:srgbClr val="D9D9D9"/>
            </a:solidFill>
            <a:prstDash val="dot"/>
            <a:round/>
            <a:headEnd len="sm" w="sm" type="none"/>
            <a:tailEnd len="sm" w="sm" type="none"/>
          </a:ln>
        </p:spPr>
      </p:cxnSp>
      <p:sp>
        <p:nvSpPr>
          <p:cNvPr id="575" name="Google Shape;575;p38"/>
          <p:cNvSpPr txBox="1"/>
          <p:nvPr/>
        </p:nvSpPr>
        <p:spPr>
          <a:xfrm>
            <a:off x="1920775" y="3943075"/>
            <a:ext cx="1537200" cy="9051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chemeClr val="lt1"/>
                </a:solidFill>
                <a:latin typeface="Lora"/>
                <a:ea typeface="Lora"/>
                <a:cs typeface="Lora"/>
                <a:sym typeface="Lora"/>
              </a:rPr>
              <a:t>Scientists begin to share</a:t>
            </a:r>
            <a:endParaRPr b="1" sz="1500">
              <a:solidFill>
                <a:schemeClr val="lt1"/>
              </a:solidFill>
              <a:latin typeface="Lora"/>
              <a:ea typeface="Lora"/>
              <a:cs typeface="Lora"/>
              <a:sym typeface="Lora"/>
            </a:endParaRPr>
          </a:p>
        </p:txBody>
      </p:sp>
      <p:sp>
        <p:nvSpPr>
          <p:cNvPr id="576" name="Google Shape;576;p38"/>
          <p:cNvSpPr txBox="1"/>
          <p:nvPr/>
        </p:nvSpPr>
        <p:spPr>
          <a:xfrm>
            <a:off x="9712625" y="3867150"/>
            <a:ext cx="2033400" cy="480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rgbClr val="999999"/>
                </a:solidFill>
                <a:latin typeface="Lora"/>
                <a:ea typeface="Lora"/>
                <a:cs typeface="Lora"/>
                <a:sym typeface="Lora"/>
              </a:rPr>
              <a:t>Gatekeeping</a:t>
            </a:r>
            <a:endParaRPr b="1" sz="1500">
              <a:solidFill>
                <a:srgbClr val="999999"/>
              </a:solidFill>
              <a:latin typeface="Lora"/>
              <a:ea typeface="Lora"/>
              <a:cs typeface="Lora"/>
              <a:sym typeface="Lora"/>
            </a:endParaRPr>
          </a:p>
        </p:txBody>
      </p:sp>
      <p:sp>
        <p:nvSpPr>
          <p:cNvPr id="577" name="Google Shape;577;p38"/>
          <p:cNvSpPr txBox="1"/>
          <p:nvPr/>
        </p:nvSpPr>
        <p:spPr>
          <a:xfrm>
            <a:off x="9712627" y="4797800"/>
            <a:ext cx="23409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rgbClr val="999999"/>
                </a:solidFill>
                <a:latin typeface="Lato Light"/>
                <a:ea typeface="Lato Light"/>
                <a:cs typeface="Lato Light"/>
                <a:sym typeface="Lato Light"/>
              </a:rPr>
              <a:t>1974 - </a:t>
            </a:r>
            <a:r>
              <a:rPr i="1" lang="en" sz="1200">
                <a:solidFill>
                  <a:srgbClr val="999999"/>
                </a:solidFill>
                <a:latin typeface="Lato Light"/>
                <a:ea typeface="Lato Light"/>
                <a:cs typeface="Lato Light"/>
                <a:sym typeface="Lato Light"/>
              </a:rPr>
              <a:t>Cell</a:t>
            </a:r>
            <a:r>
              <a:rPr lang="en" sz="1200">
                <a:solidFill>
                  <a:srgbClr val="999999"/>
                </a:solidFill>
                <a:latin typeface="Lato Light"/>
                <a:ea typeface="Lato Light"/>
                <a:cs typeface="Lato Light"/>
                <a:sym typeface="Lato Light"/>
              </a:rPr>
              <a:t> founded. Introduced editorial selectivity.</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Impact factor widely adopted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1991 - Pergamon sold to Elsevier</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“Serials crisis” </a:t>
            </a:r>
            <a:endParaRPr sz="1200">
              <a:solidFill>
                <a:srgbClr val="999999"/>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rgbClr val="999999"/>
              </a:solidFill>
              <a:latin typeface="Lato Light"/>
              <a:ea typeface="Lato Light"/>
              <a:cs typeface="Lato Light"/>
              <a:sym typeface="Lato Light"/>
            </a:endParaRPr>
          </a:p>
        </p:txBody>
      </p:sp>
      <p:pic>
        <p:nvPicPr>
          <p:cNvPr id="578" name="Google Shape;578;p38"/>
          <p:cNvPicPr preferRelativeResize="0"/>
          <p:nvPr/>
        </p:nvPicPr>
        <p:blipFill>
          <a:blip r:embed="rId5">
            <a:alphaModFix/>
          </a:blip>
          <a:stretch>
            <a:fillRect/>
          </a:stretch>
        </p:blipFill>
        <p:spPr>
          <a:xfrm>
            <a:off x="-1450" y="-29237"/>
            <a:ext cx="5381625" cy="2962275"/>
          </a:xfrm>
          <a:prstGeom prst="rect">
            <a:avLst/>
          </a:prstGeom>
          <a:noFill/>
          <a:ln>
            <a:noFill/>
          </a:ln>
        </p:spPr>
      </p:pic>
      <p:grpSp>
        <p:nvGrpSpPr>
          <p:cNvPr id="579" name="Google Shape;579;p38"/>
          <p:cNvGrpSpPr/>
          <p:nvPr/>
        </p:nvGrpSpPr>
        <p:grpSpPr>
          <a:xfrm>
            <a:off x="0" y="2142150"/>
            <a:ext cx="12023125" cy="881600"/>
            <a:chOff x="0" y="1532550"/>
            <a:chExt cx="12023125" cy="881600"/>
          </a:xfrm>
        </p:grpSpPr>
        <p:cxnSp>
          <p:nvCxnSpPr>
            <p:cNvPr id="580" name="Google Shape;580;p38"/>
            <p:cNvCxnSpPr>
              <a:endCxn id="581" idx="6"/>
            </p:cNvCxnSpPr>
            <p:nvPr/>
          </p:nvCxnSpPr>
          <p:spPr>
            <a:xfrm>
              <a:off x="603600" y="2204150"/>
              <a:ext cx="11107800" cy="0"/>
            </a:xfrm>
            <a:prstGeom prst="straightConnector1">
              <a:avLst/>
            </a:prstGeom>
            <a:noFill/>
            <a:ln cap="flat" cmpd="sng" w="9525">
              <a:solidFill>
                <a:srgbClr val="44546A"/>
              </a:solidFill>
              <a:prstDash val="solid"/>
              <a:round/>
              <a:headEnd len="med" w="med" type="none"/>
              <a:tailEnd len="med" w="med" type="none"/>
            </a:ln>
          </p:spPr>
        </p:cxnSp>
        <p:sp>
          <p:nvSpPr>
            <p:cNvPr id="582" name="Google Shape;582;p38"/>
            <p:cNvSpPr/>
            <p:nvPr/>
          </p:nvSpPr>
          <p:spPr>
            <a:xfrm>
              <a:off x="1137050" y="2043050"/>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83" name="Google Shape;583;p38"/>
            <p:cNvSpPr/>
            <p:nvPr/>
          </p:nvSpPr>
          <p:spPr>
            <a:xfrm>
              <a:off x="3177700" y="2036863"/>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84" name="Google Shape;584;p38"/>
            <p:cNvSpPr/>
            <p:nvPr/>
          </p:nvSpPr>
          <p:spPr>
            <a:xfrm>
              <a:off x="5218350" y="2018613"/>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85" name="Google Shape;585;p38"/>
            <p:cNvSpPr/>
            <p:nvPr/>
          </p:nvSpPr>
          <p:spPr>
            <a:xfrm>
              <a:off x="7259000" y="2018600"/>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86" name="Google Shape;586;p38"/>
            <p:cNvSpPr/>
            <p:nvPr/>
          </p:nvSpPr>
          <p:spPr>
            <a:xfrm>
              <a:off x="9299638" y="2018613"/>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81" name="Google Shape;581;p38"/>
            <p:cNvSpPr/>
            <p:nvPr/>
          </p:nvSpPr>
          <p:spPr>
            <a:xfrm>
              <a:off x="11340300" y="2018600"/>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87" name="Google Shape;587;p38"/>
            <p:cNvSpPr txBox="1"/>
            <p:nvPr/>
          </p:nvSpPr>
          <p:spPr>
            <a:xfrm>
              <a:off x="868875"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1600</a:t>
              </a:r>
              <a:endParaRPr sz="2200">
                <a:solidFill>
                  <a:srgbClr val="000000"/>
                </a:solidFill>
                <a:latin typeface="Lato Light"/>
                <a:ea typeface="Lato Light"/>
                <a:cs typeface="Lato Light"/>
                <a:sym typeface="Lato Light"/>
              </a:endParaRPr>
            </a:p>
          </p:txBody>
        </p:sp>
        <p:sp>
          <p:nvSpPr>
            <p:cNvPr id="588" name="Google Shape;588;p38"/>
            <p:cNvSpPr txBox="1"/>
            <p:nvPr/>
          </p:nvSpPr>
          <p:spPr>
            <a:xfrm>
              <a:off x="2958100"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1700</a:t>
              </a:r>
              <a:endParaRPr sz="2200">
                <a:solidFill>
                  <a:srgbClr val="000000"/>
                </a:solidFill>
                <a:latin typeface="Lato Light"/>
                <a:ea typeface="Lato Light"/>
                <a:cs typeface="Lato Light"/>
                <a:sym typeface="Lato Light"/>
              </a:endParaRPr>
            </a:p>
          </p:txBody>
        </p:sp>
        <p:sp>
          <p:nvSpPr>
            <p:cNvPr id="589" name="Google Shape;589;p38"/>
            <p:cNvSpPr txBox="1"/>
            <p:nvPr/>
          </p:nvSpPr>
          <p:spPr>
            <a:xfrm>
              <a:off x="4936350" y="153255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1800</a:t>
              </a:r>
              <a:endParaRPr sz="2200">
                <a:solidFill>
                  <a:srgbClr val="000000"/>
                </a:solidFill>
                <a:latin typeface="Lato Light"/>
                <a:ea typeface="Lato Light"/>
                <a:cs typeface="Lato Light"/>
                <a:sym typeface="Lato Light"/>
              </a:endParaRPr>
            </a:p>
          </p:txBody>
        </p:sp>
        <p:sp>
          <p:nvSpPr>
            <p:cNvPr id="590" name="Google Shape;590;p38"/>
            <p:cNvSpPr txBox="1"/>
            <p:nvPr/>
          </p:nvSpPr>
          <p:spPr>
            <a:xfrm>
              <a:off x="6977000"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1900</a:t>
              </a:r>
              <a:endParaRPr sz="2200">
                <a:solidFill>
                  <a:srgbClr val="000000"/>
                </a:solidFill>
                <a:latin typeface="Lato Light"/>
                <a:ea typeface="Lato Light"/>
                <a:cs typeface="Lato Light"/>
                <a:sym typeface="Lato Light"/>
              </a:endParaRPr>
            </a:p>
          </p:txBody>
        </p:sp>
        <p:sp>
          <p:nvSpPr>
            <p:cNvPr id="591" name="Google Shape;591;p38"/>
            <p:cNvSpPr txBox="1"/>
            <p:nvPr/>
          </p:nvSpPr>
          <p:spPr>
            <a:xfrm>
              <a:off x="9017650"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2000</a:t>
              </a:r>
              <a:endParaRPr sz="2200">
                <a:solidFill>
                  <a:srgbClr val="000000"/>
                </a:solidFill>
                <a:latin typeface="Lato Light"/>
                <a:ea typeface="Lato Light"/>
                <a:cs typeface="Lato Light"/>
                <a:sym typeface="Lato Light"/>
              </a:endParaRPr>
            </a:p>
          </p:txBody>
        </p:sp>
        <p:sp>
          <p:nvSpPr>
            <p:cNvPr id="592" name="Google Shape;592;p38"/>
            <p:cNvSpPr txBox="1"/>
            <p:nvPr/>
          </p:nvSpPr>
          <p:spPr>
            <a:xfrm>
              <a:off x="11088025"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2100</a:t>
              </a:r>
              <a:endParaRPr sz="2200">
                <a:solidFill>
                  <a:srgbClr val="000000"/>
                </a:solidFill>
                <a:latin typeface="Lato Light"/>
                <a:ea typeface="Lato Light"/>
                <a:cs typeface="Lato Light"/>
                <a:sym typeface="Lato Light"/>
              </a:endParaRPr>
            </a:p>
          </p:txBody>
        </p:sp>
        <p:sp>
          <p:nvSpPr>
            <p:cNvPr id="593" name="Google Shape;593;p38"/>
            <p:cNvSpPr txBox="1"/>
            <p:nvPr/>
          </p:nvSpPr>
          <p:spPr>
            <a:xfrm>
              <a:off x="0" y="1611300"/>
              <a:ext cx="719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00000"/>
                  </a:solidFill>
                  <a:latin typeface="Lato Light"/>
                  <a:ea typeface="Lato Light"/>
                  <a:cs typeface="Lato Light"/>
                  <a:sym typeface="Lato Light"/>
                </a:rPr>
                <a:t>Year</a:t>
              </a:r>
              <a:endParaRPr sz="1800">
                <a:solidFill>
                  <a:srgbClr val="000000"/>
                </a:solidFill>
                <a:latin typeface="Lato Light"/>
                <a:ea typeface="Lato Light"/>
                <a:cs typeface="Lato Light"/>
                <a:sym typeface="Lato Light"/>
              </a:endParaRPr>
            </a:p>
          </p:txBody>
        </p:sp>
        <p:cxnSp>
          <p:nvCxnSpPr>
            <p:cNvPr id="594" name="Google Shape;594;p38"/>
            <p:cNvCxnSpPr/>
            <p:nvPr/>
          </p:nvCxnSpPr>
          <p:spPr>
            <a:xfrm flipH="1" rot="10800000">
              <a:off x="6286125" y="2201150"/>
              <a:ext cx="1760100" cy="3000"/>
            </a:xfrm>
            <a:prstGeom prst="straightConnector1">
              <a:avLst/>
            </a:prstGeom>
            <a:noFill/>
            <a:ln cap="flat" cmpd="sng" w="38100">
              <a:solidFill>
                <a:srgbClr val="045C64"/>
              </a:solidFill>
              <a:prstDash val="solid"/>
              <a:round/>
              <a:headEnd len="med" w="med" type="triangle"/>
              <a:tailEnd len="med" w="med" type="triangle"/>
            </a:ln>
          </p:spPr>
        </p:cxnSp>
      </p:grpSp>
      <p:cxnSp>
        <p:nvCxnSpPr>
          <p:cNvPr id="595" name="Google Shape;595;p38"/>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596" name="Google Shape;596;p38"/>
          <p:cNvSpPr txBox="1"/>
          <p:nvPr>
            <p:ph idx="4294967295" type="title"/>
          </p:nvPr>
        </p:nvSpPr>
        <p:spPr>
          <a:xfrm>
            <a:off x="3717675" y="93350"/>
            <a:ext cx="8335800" cy="1528800"/>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SzPct val="48649"/>
              <a:buNone/>
            </a:pPr>
            <a:r>
              <a:rPr lang="en">
                <a:latin typeface="Lora"/>
                <a:ea typeface="Lora"/>
                <a:cs typeface="Lora"/>
                <a:sym typeface="Lora"/>
              </a:rPr>
              <a:t>Current academic publishing practices - </a:t>
            </a:r>
            <a:endParaRPr>
              <a:latin typeface="Lora"/>
              <a:ea typeface="Lora"/>
              <a:cs typeface="Lora"/>
              <a:sym typeface="Lora"/>
            </a:endParaRPr>
          </a:p>
          <a:p>
            <a:pPr indent="0" lvl="0" marL="0" rtl="0" algn="r">
              <a:lnSpc>
                <a:spcPct val="90000"/>
              </a:lnSpc>
              <a:spcBef>
                <a:spcPts val="0"/>
              </a:spcBef>
              <a:spcAft>
                <a:spcPts val="0"/>
              </a:spcAft>
              <a:buSzPct val="48649"/>
              <a:buNone/>
            </a:pPr>
            <a:r>
              <a:rPr lang="en">
                <a:latin typeface="Lora"/>
                <a:ea typeface="Lora"/>
                <a:cs typeface="Lora"/>
                <a:sym typeface="Lora"/>
              </a:rPr>
              <a:t>How did we get here? </a:t>
            </a:r>
            <a:endParaRPr>
              <a:latin typeface="Lora"/>
              <a:ea typeface="Lora"/>
              <a:cs typeface="Lora"/>
              <a:sym typeface="Lor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39"/>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602" name="Google Shape;602;p39"/>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603" name="Google Shape;603;p39"/>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pic>
        <p:nvPicPr>
          <p:cNvPr id="604" name="Google Shape;604;p39"/>
          <p:cNvPicPr preferRelativeResize="0"/>
          <p:nvPr/>
        </p:nvPicPr>
        <p:blipFill>
          <a:blip r:embed="rId4">
            <a:alphaModFix/>
          </a:blip>
          <a:stretch>
            <a:fillRect/>
          </a:stretch>
        </p:blipFill>
        <p:spPr>
          <a:xfrm>
            <a:off x="10878377" y="5657853"/>
            <a:ext cx="1120118" cy="1066533"/>
          </a:xfrm>
          <a:prstGeom prst="rect">
            <a:avLst/>
          </a:prstGeom>
          <a:noFill/>
          <a:ln>
            <a:noFill/>
          </a:ln>
        </p:spPr>
      </p:pic>
      <p:cxnSp>
        <p:nvCxnSpPr>
          <p:cNvPr id="605" name="Google Shape;605;p39"/>
          <p:cNvCxnSpPr/>
          <p:nvPr/>
        </p:nvCxnSpPr>
        <p:spPr>
          <a:xfrm>
            <a:off x="285679" y="6648450"/>
            <a:ext cx="10903800" cy="0"/>
          </a:xfrm>
          <a:prstGeom prst="straightConnector1">
            <a:avLst/>
          </a:prstGeom>
          <a:noFill/>
          <a:ln cap="flat" cmpd="sng" w="28575">
            <a:solidFill>
              <a:srgbClr val="A7C947"/>
            </a:solidFill>
            <a:prstDash val="solid"/>
            <a:round/>
            <a:headEnd len="med" w="med" type="none"/>
            <a:tailEnd len="med" w="med" type="none"/>
          </a:ln>
        </p:spPr>
      </p:cxnSp>
      <p:sp>
        <p:nvSpPr>
          <p:cNvPr id="606" name="Google Shape;606;p39"/>
          <p:cNvSpPr/>
          <p:nvPr/>
        </p:nvSpPr>
        <p:spPr>
          <a:xfrm>
            <a:off x="7570693" y="3767693"/>
            <a:ext cx="2119500" cy="30900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highlight>
                <a:schemeClr val="lt2"/>
              </a:highlight>
            </a:endParaRPr>
          </a:p>
        </p:txBody>
      </p:sp>
      <p:sp>
        <p:nvSpPr>
          <p:cNvPr id="607" name="Google Shape;607;p39"/>
          <p:cNvSpPr/>
          <p:nvPr/>
        </p:nvSpPr>
        <p:spPr>
          <a:xfrm>
            <a:off x="5602150" y="3767675"/>
            <a:ext cx="1978500" cy="30900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p>
        </p:txBody>
      </p:sp>
      <p:sp>
        <p:nvSpPr>
          <p:cNvPr id="608" name="Google Shape;608;p39"/>
          <p:cNvSpPr/>
          <p:nvPr/>
        </p:nvSpPr>
        <p:spPr>
          <a:xfrm>
            <a:off x="3568496" y="3767770"/>
            <a:ext cx="2033400" cy="30900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highlight>
                <a:schemeClr val="lt2"/>
              </a:highlight>
            </a:endParaRPr>
          </a:p>
        </p:txBody>
      </p:sp>
      <p:sp>
        <p:nvSpPr>
          <p:cNvPr id="609" name="Google Shape;609;p39"/>
          <p:cNvSpPr/>
          <p:nvPr/>
        </p:nvSpPr>
        <p:spPr>
          <a:xfrm>
            <a:off x="1785066" y="3765146"/>
            <a:ext cx="1785000" cy="30927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highlight>
                <a:schemeClr val="lt2"/>
              </a:highlight>
            </a:endParaRPr>
          </a:p>
        </p:txBody>
      </p:sp>
      <p:sp>
        <p:nvSpPr>
          <p:cNvPr id="610" name="Google Shape;610;p39"/>
          <p:cNvSpPr txBox="1"/>
          <p:nvPr/>
        </p:nvSpPr>
        <p:spPr>
          <a:xfrm>
            <a:off x="1895534" y="4797800"/>
            <a:ext cx="15624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chemeClr val="lt1"/>
                </a:solidFill>
                <a:latin typeface="Lato Light"/>
                <a:ea typeface="Lato Light"/>
                <a:cs typeface="Lato Light"/>
                <a:sym typeface="Lato Light"/>
              </a:rPr>
              <a:t>Letters were shared between many scientists</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Birth of the academic journal (1665)</a:t>
            </a:r>
            <a:endParaRPr sz="1200">
              <a:solidFill>
                <a:schemeClr val="lt1"/>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chemeClr val="lt1"/>
              </a:solidFill>
              <a:latin typeface="Lato Light"/>
              <a:ea typeface="Lato Light"/>
              <a:cs typeface="Lato Light"/>
              <a:sym typeface="Lato Light"/>
            </a:endParaRPr>
          </a:p>
        </p:txBody>
      </p:sp>
      <p:sp>
        <p:nvSpPr>
          <p:cNvPr id="611" name="Google Shape;611;p39"/>
          <p:cNvSpPr txBox="1"/>
          <p:nvPr/>
        </p:nvSpPr>
        <p:spPr>
          <a:xfrm>
            <a:off x="3663126" y="4797800"/>
            <a:ext cx="19389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chemeClr val="lt1"/>
                </a:solidFill>
                <a:latin typeface="Lato Light"/>
                <a:ea typeface="Lato Light"/>
                <a:cs typeface="Lato Light"/>
                <a:sym typeface="Lato Light"/>
              </a:rPr>
              <a:t>Journals in specialized fields appeared</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Publishing mainly through learned societies</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Focus on disseminating knowledge rather than profit</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chemeClr val="lt1"/>
              </a:solidFill>
              <a:latin typeface="Lato Light"/>
              <a:ea typeface="Lato Light"/>
              <a:cs typeface="Lato Light"/>
              <a:sym typeface="Lato Light"/>
            </a:endParaRPr>
          </a:p>
        </p:txBody>
      </p:sp>
      <p:sp>
        <p:nvSpPr>
          <p:cNvPr id="612" name="Google Shape;612;p39"/>
          <p:cNvSpPr txBox="1"/>
          <p:nvPr/>
        </p:nvSpPr>
        <p:spPr>
          <a:xfrm>
            <a:off x="5699723" y="3260350"/>
            <a:ext cx="13485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4C979F"/>
                </a:solidFill>
                <a:latin typeface="Roboto"/>
                <a:ea typeface="Roboto"/>
                <a:cs typeface="Roboto"/>
                <a:sym typeface="Roboto"/>
              </a:rPr>
              <a:t>1850-1930</a:t>
            </a:r>
            <a:endParaRPr sz="1300">
              <a:solidFill>
                <a:srgbClr val="4C979F"/>
              </a:solidFill>
              <a:latin typeface="Roboto"/>
              <a:ea typeface="Roboto"/>
              <a:cs typeface="Roboto"/>
              <a:sym typeface="Roboto"/>
            </a:endParaRPr>
          </a:p>
        </p:txBody>
      </p:sp>
      <p:sp>
        <p:nvSpPr>
          <p:cNvPr id="613" name="Google Shape;613;p39"/>
          <p:cNvSpPr txBox="1"/>
          <p:nvPr/>
        </p:nvSpPr>
        <p:spPr>
          <a:xfrm>
            <a:off x="5547250" y="3867138"/>
            <a:ext cx="2033400" cy="480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chemeClr val="lt1"/>
                </a:solidFill>
                <a:latin typeface="Lora"/>
                <a:ea typeface="Lora"/>
                <a:cs typeface="Lora"/>
                <a:sym typeface="Lora"/>
              </a:rPr>
              <a:t>Professionalization</a:t>
            </a:r>
            <a:endParaRPr b="1" sz="1500">
              <a:solidFill>
                <a:schemeClr val="lt1"/>
              </a:solidFill>
              <a:latin typeface="Lora"/>
              <a:ea typeface="Lora"/>
              <a:cs typeface="Lora"/>
              <a:sym typeface="Lora"/>
            </a:endParaRPr>
          </a:p>
        </p:txBody>
      </p:sp>
      <p:sp>
        <p:nvSpPr>
          <p:cNvPr id="614" name="Google Shape;614;p39"/>
          <p:cNvSpPr txBox="1"/>
          <p:nvPr/>
        </p:nvSpPr>
        <p:spPr>
          <a:xfrm>
            <a:off x="5580726" y="4797800"/>
            <a:ext cx="19389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chemeClr val="lt1"/>
                </a:solidFill>
                <a:latin typeface="Lato Light"/>
                <a:ea typeface="Lato Light"/>
                <a:cs typeface="Lato Light"/>
                <a:sym typeface="Lato Light"/>
              </a:rPr>
              <a:t>Printing technology improved</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Scientific societies struggled financially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1842 - Springer founded</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1869 - </a:t>
            </a:r>
            <a:r>
              <a:rPr i="1" lang="en" sz="1200">
                <a:solidFill>
                  <a:schemeClr val="lt1"/>
                </a:solidFill>
                <a:latin typeface="Lato Light"/>
                <a:ea typeface="Lato Light"/>
                <a:cs typeface="Lato Light"/>
                <a:sym typeface="Lato Light"/>
              </a:rPr>
              <a:t>Nature</a:t>
            </a:r>
            <a:r>
              <a:rPr lang="en" sz="1200">
                <a:solidFill>
                  <a:schemeClr val="lt1"/>
                </a:solidFill>
                <a:latin typeface="Lato Light"/>
                <a:ea typeface="Lato Light"/>
                <a:cs typeface="Lato Light"/>
                <a:sym typeface="Lato Light"/>
              </a:rPr>
              <a:t> founded</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1880 - Elsevier founded</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1880 - </a:t>
            </a:r>
            <a:r>
              <a:rPr i="1" lang="en" sz="1200">
                <a:solidFill>
                  <a:schemeClr val="lt1"/>
                </a:solidFill>
                <a:latin typeface="Lato Light"/>
                <a:ea typeface="Lato Light"/>
                <a:cs typeface="Lato Light"/>
                <a:sym typeface="Lato Light"/>
              </a:rPr>
              <a:t>Science</a:t>
            </a:r>
            <a:r>
              <a:rPr lang="en" sz="1200">
                <a:solidFill>
                  <a:schemeClr val="lt1"/>
                </a:solidFill>
                <a:latin typeface="Lato Light"/>
                <a:ea typeface="Lato Light"/>
                <a:cs typeface="Lato Light"/>
                <a:sym typeface="Lato Light"/>
              </a:rPr>
              <a:t> founded</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chemeClr val="lt1"/>
              </a:solidFill>
              <a:latin typeface="Lato Light"/>
              <a:ea typeface="Lato Light"/>
              <a:cs typeface="Lato Light"/>
              <a:sym typeface="Lato Light"/>
            </a:endParaRPr>
          </a:p>
        </p:txBody>
      </p:sp>
      <p:sp>
        <p:nvSpPr>
          <p:cNvPr id="615" name="Google Shape;615;p39"/>
          <p:cNvSpPr txBox="1"/>
          <p:nvPr/>
        </p:nvSpPr>
        <p:spPr>
          <a:xfrm>
            <a:off x="7547200" y="3836656"/>
            <a:ext cx="2119500" cy="5973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chemeClr val="lt1"/>
                </a:solidFill>
                <a:latin typeface="Lora"/>
                <a:ea typeface="Lora"/>
                <a:cs typeface="Lora"/>
                <a:sym typeface="Lora"/>
              </a:rPr>
              <a:t>Commercialization</a:t>
            </a:r>
            <a:endParaRPr b="1" sz="1500">
              <a:solidFill>
                <a:schemeClr val="lt1"/>
              </a:solidFill>
              <a:latin typeface="Lora"/>
              <a:ea typeface="Lora"/>
              <a:cs typeface="Lora"/>
              <a:sym typeface="Lora"/>
            </a:endParaRPr>
          </a:p>
        </p:txBody>
      </p:sp>
      <p:sp>
        <p:nvSpPr>
          <p:cNvPr id="616" name="Google Shape;616;p39"/>
          <p:cNvSpPr txBox="1"/>
          <p:nvPr/>
        </p:nvSpPr>
        <p:spPr>
          <a:xfrm>
            <a:off x="7672405" y="3260362"/>
            <a:ext cx="14055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4C979F"/>
                </a:solidFill>
                <a:latin typeface="Roboto"/>
                <a:ea typeface="Roboto"/>
                <a:cs typeface="Roboto"/>
                <a:sym typeface="Roboto"/>
              </a:rPr>
              <a:t>1930-1970</a:t>
            </a:r>
            <a:endParaRPr sz="1300">
              <a:solidFill>
                <a:srgbClr val="4C979F"/>
              </a:solidFill>
              <a:latin typeface="Roboto"/>
              <a:ea typeface="Roboto"/>
              <a:cs typeface="Roboto"/>
              <a:sym typeface="Roboto"/>
            </a:endParaRPr>
          </a:p>
        </p:txBody>
      </p:sp>
      <p:cxnSp>
        <p:nvCxnSpPr>
          <p:cNvPr id="617" name="Google Shape;617;p39"/>
          <p:cNvCxnSpPr/>
          <p:nvPr/>
        </p:nvCxnSpPr>
        <p:spPr>
          <a:xfrm>
            <a:off x="7548340" y="3067754"/>
            <a:ext cx="0" cy="3783000"/>
          </a:xfrm>
          <a:prstGeom prst="straightConnector1">
            <a:avLst/>
          </a:prstGeom>
          <a:noFill/>
          <a:ln cap="flat" cmpd="sng" w="9525">
            <a:solidFill>
              <a:srgbClr val="D9D9D9"/>
            </a:solidFill>
            <a:prstDash val="dot"/>
            <a:round/>
            <a:headEnd len="sm" w="sm" type="none"/>
            <a:tailEnd len="sm" w="sm" type="none"/>
          </a:ln>
        </p:spPr>
      </p:cxnSp>
      <p:sp>
        <p:nvSpPr>
          <p:cNvPr id="618" name="Google Shape;618;p39"/>
          <p:cNvSpPr txBox="1"/>
          <p:nvPr/>
        </p:nvSpPr>
        <p:spPr>
          <a:xfrm>
            <a:off x="7635588" y="4797800"/>
            <a:ext cx="19389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chemeClr val="lt1"/>
                </a:solidFill>
                <a:latin typeface="Lato Light"/>
                <a:ea typeface="Lato Light"/>
                <a:cs typeface="Lato Light"/>
                <a:sym typeface="Lato Light"/>
              </a:rPr>
              <a:t>Scientific boom</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1951 - Pergamon Press founded. Managed peer review, printing, distribution.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Profited by selling subscriptions to libraries, took copyright of work</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chemeClr val="lt1"/>
              </a:solidFill>
              <a:latin typeface="Lato Light"/>
              <a:ea typeface="Lato Light"/>
              <a:cs typeface="Lato Light"/>
              <a:sym typeface="Lato Light"/>
            </a:endParaRPr>
          </a:p>
        </p:txBody>
      </p:sp>
      <p:sp>
        <p:nvSpPr>
          <p:cNvPr id="619" name="Google Shape;619;p39"/>
          <p:cNvSpPr/>
          <p:nvPr/>
        </p:nvSpPr>
        <p:spPr>
          <a:xfrm>
            <a:off x="3568496" y="3060708"/>
            <a:ext cx="2033400" cy="720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cxnSp>
        <p:nvCxnSpPr>
          <p:cNvPr id="620" name="Google Shape;620;p39"/>
          <p:cNvCxnSpPr/>
          <p:nvPr/>
        </p:nvCxnSpPr>
        <p:spPr>
          <a:xfrm>
            <a:off x="5601969" y="3060704"/>
            <a:ext cx="0" cy="3783000"/>
          </a:xfrm>
          <a:prstGeom prst="straightConnector1">
            <a:avLst/>
          </a:prstGeom>
          <a:noFill/>
          <a:ln cap="flat" cmpd="sng" w="9525">
            <a:solidFill>
              <a:srgbClr val="D9D9D9"/>
            </a:solidFill>
            <a:prstDash val="dot"/>
            <a:round/>
            <a:headEnd len="sm" w="sm" type="none"/>
            <a:tailEnd len="sm" w="sm" type="none"/>
          </a:ln>
        </p:spPr>
      </p:cxnSp>
      <p:sp>
        <p:nvSpPr>
          <p:cNvPr id="621" name="Google Shape;621;p39"/>
          <p:cNvSpPr txBox="1"/>
          <p:nvPr/>
        </p:nvSpPr>
        <p:spPr>
          <a:xfrm>
            <a:off x="3717675" y="3892625"/>
            <a:ext cx="1737000" cy="12129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chemeClr val="lt1"/>
                </a:solidFill>
                <a:latin typeface="Lora"/>
                <a:ea typeface="Lora"/>
                <a:cs typeface="Lora"/>
                <a:sym typeface="Lora"/>
              </a:rPr>
              <a:t>Journal proliferation</a:t>
            </a:r>
            <a:endParaRPr b="1" sz="1500">
              <a:solidFill>
                <a:schemeClr val="lt1"/>
              </a:solidFill>
              <a:latin typeface="Lora"/>
              <a:ea typeface="Lora"/>
              <a:cs typeface="Lora"/>
              <a:sym typeface="Lora"/>
            </a:endParaRPr>
          </a:p>
        </p:txBody>
      </p:sp>
      <p:sp>
        <p:nvSpPr>
          <p:cNvPr id="622" name="Google Shape;622;p39"/>
          <p:cNvSpPr txBox="1"/>
          <p:nvPr/>
        </p:nvSpPr>
        <p:spPr>
          <a:xfrm>
            <a:off x="3679646" y="3260354"/>
            <a:ext cx="11625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4C979F"/>
                </a:solidFill>
                <a:latin typeface="Roboto"/>
                <a:ea typeface="Roboto"/>
                <a:cs typeface="Roboto"/>
                <a:sym typeface="Roboto"/>
              </a:rPr>
              <a:t>1700-1850</a:t>
            </a:r>
            <a:endParaRPr sz="1300">
              <a:solidFill>
                <a:srgbClr val="4C979F"/>
              </a:solidFill>
              <a:latin typeface="Roboto"/>
              <a:ea typeface="Roboto"/>
              <a:cs typeface="Roboto"/>
              <a:sym typeface="Roboto"/>
            </a:endParaRPr>
          </a:p>
        </p:txBody>
      </p:sp>
      <p:sp>
        <p:nvSpPr>
          <p:cNvPr id="623" name="Google Shape;623;p39"/>
          <p:cNvSpPr/>
          <p:nvPr/>
        </p:nvSpPr>
        <p:spPr>
          <a:xfrm>
            <a:off x="1785066" y="3060697"/>
            <a:ext cx="1785000" cy="717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sp>
        <p:nvSpPr>
          <p:cNvPr id="624" name="Google Shape;624;p39"/>
          <p:cNvSpPr txBox="1"/>
          <p:nvPr/>
        </p:nvSpPr>
        <p:spPr>
          <a:xfrm>
            <a:off x="1991868" y="3254742"/>
            <a:ext cx="12294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4C979F"/>
                </a:solidFill>
                <a:latin typeface="Roboto"/>
                <a:ea typeface="Roboto"/>
                <a:cs typeface="Roboto"/>
                <a:sym typeface="Roboto"/>
              </a:rPr>
              <a:t>1600-1700</a:t>
            </a:r>
            <a:endParaRPr sz="1300">
              <a:solidFill>
                <a:srgbClr val="4C979F"/>
              </a:solidFill>
              <a:latin typeface="Roboto"/>
              <a:ea typeface="Roboto"/>
              <a:cs typeface="Roboto"/>
              <a:sym typeface="Roboto"/>
            </a:endParaRPr>
          </a:p>
        </p:txBody>
      </p:sp>
      <p:cxnSp>
        <p:nvCxnSpPr>
          <p:cNvPr id="625" name="Google Shape;625;p39"/>
          <p:cNvCxnSpPr/>
          <p:nvPr/>
        </p:nvCxnSpPr>
        <p:spPr>
          <a:xfrm>
            <a:off x="3570235" y="3060697"/>
            <a:ext cx="0" cy="3783000"/>
          </a:xfrm>
          <a:prstGeom prst="straightConnector1">
            <a:avLst/>
          </a:prstGeom>
          <a:noFill/>
          <a:ln cap="flat" cmpd="sng" w="9525">
            <a:solidFill>
              <a:srgbClr val="83E3DA"/>
            </a:solidFill>
            <a:prstDash val="dot"/>
            <a:round/>
            <a:headEnd len="sm" w="sm" type="none"/>
            <a:tailEnd len="sm" w="sm" type="none"/>
          </a:ln>
        </p:spPr>
      </p:cxnSp>
      <p:sp>
        <p:nvSpPr>
          <p:cNvPr id="626" name="Google Shape;626;p39"/>
          <p:cNvSpPr/>
          <p:nvPr/>
        </p:nvSpPr>
        <p:spPr>
          <a:xfrm>
            <a:off x="-82" y="3765146"/>
            <a:ext cx="1785000" cy="30927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627" name="Google Shape;627;p39"/>
          <p:cNvSpPr/>
          <p:nvPr/>
        </p:nvSpPr>
        <p:spPr>
          <a:xfrm>
            <a:off x="-82" y="3060697"/>
            <a:ext cx="1785000" cy="717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628" name="Google Shape;628;p39"/>
          <p:cNvSpPr txBox="1"/>
          <p:nvPr/>
        </p:nvSpPr>
        <p:spPr>
          <a:xfrm>
            <a:off x="206723" y="3990439"/>
            <a:ext cx="1371600" cy="9051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rgbClr val="FFFFFF"/>
                </a:solidFill>
                <a:latin typeface="Lora"/>
                <a:ea typeface="Lora"/>
                <a:cs typeface="Lora"/>
                <a:sym typeface="Lora"/>
              </a:rPr>
              <a:t>Slow &amp; informal</a:t>
            </a:r>
            <a:endParaRPr b="1" sz="1500">
              <a:solidFill>
                <a:srgbClr val="FFFFFF"/>
              </a:solidFill>
              <a:latin typeface="Lora"/>
              <a:ea typeface="Lora"/>
              <a:cs typeface="Lora"/>
              <a:sym typeface="Lora"/>
            </a:endParaRPr>
          </a:p>
        </p:txBody>
      </p:sp>
      <p:sp>
        <p:nvSpPr>
          <p:cNvPr id="629" name="Google Shape;629;p39"/>
          <p:cNvSpPr txBox="1"/>
          <p:nvPr/>
        </p:nvSpPr>
        <p:spPr>
          <a:xfrm>
            <a:off x="206727" y="4797792"/>
            <a:ext cx="13716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chemeClr val="lt1"/>
                </a:solidFill>
                <a:latin typeface="Lato Light"/>
                <a:ea typeface="Lato Light"/>
                <a:cs typeface="Lato Light"/>
                <a:sym typeface="Lato Light"/>
              </a:rPr>
              <a:t>Scientific communication via self-published books/pamphlets or personal letters.  </a:t>
            </a:r>
            <a:endParaRPr sz="1200">
              <a:solidFill>
                <a:schemeClr val="lt1"/>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chemeClr val="lt1"/>
              </a:solidFill>
              <a:latin typeface="Lato Light"/>
              <a:ea typeface="Lato Light"/>
              <a:cs typeface="Lato Light"/>
              <a:sym typeface="Lato Light"/>
            </a:endParaRPr>
          </a:p>
        </p:txBody>
      </p:sp>
      <p:sp>
        <p:nvSpPr>
          <p:cNvPr id="630" name="Google Shape;630;p39"/>
          <p:cNvSpPr txBox="1"/>
          <p:nvPr/>
        </p:nvSpPr>
        <p:spPr>
          <a:xfrm>
            <a:off x="206723" y="3254735"/>
            <a:ext cx="10206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4C979F"/>
                </a:solidFill>
                <a:latin typeface="Roboto"/>
                <a:ea typeface="Roboto"/>
                <a:cs typeface="Roboto"/>
                <a:sym typeface="Roboto"/>
              </a:rPr>
              <a:t>Pre-1600s</a:t>
            </a:r>
            <a:endParaRPr sz="1300">
              <a:solidFill>
                <a:srgbClr val="4C979F"/>
              </a:solidFill>
              <a:latin typeface="Roboto"/>
              <a:ea typeface="Roboto"/>
              <a:cs typeface="Roboto"/>
              <a:sym typeface="Roboto"/>
            </a:endParaRPr>
          </a:p>
        </p:txBody>
      </p:sp>
      <p:cxnSp>
        <p:nvCxnSpPr>
          <p:cNvPr id="631" name="Google Shape;631;p39"/>
          <p:cNvCxnSpPr/>
          <p:nvPr/>
        </p:nvCxnSpPr>
        <p:spPr>
          <a:xfrm>
            <a:off x="1785086" y="3060697"/>
            <a:ext cx="0" cy="3783000"/>
          </a:xfrm>
          <a:prstGeom prst="straightConnector1">
            <a:avLst/>
          </a:prstGeom>
          <a:noFill/>
          <a:ln cap="flat" cmpd="sng" w="9525">
            <a:solidFill>
              <a:srgbClr val="83E3DA"/>
            </a:solidFill>
            <a:prstDash val="dot"/>
            <a:round/>
            <a:headEnd len="sm" w="sm" type="none"/>
            <a:tailEnd len="sm" w="sm" type="none"/>
          </a:ln>
        </p:spPr>
      </p:cxnSp>
      <p:sp>
        <p:nvSpPr>
          <p:cNvPr id="632" name="Google Shape;632;p39"/>
          <p:cNvSpPr/>
          <p:nvPr/>
        </p:nvSpPr>
        <p:spPr>
          <a:xfrm>
            <a:off x="5602150" y="3060624"/>
            <a:ext cx="2033400" cy="720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sp>
        <p:nvSpPr>
          <p:cNvPr id="633" name="Google Shape;633;p39"/>
          <p:cNvSpPr/>
          <p:nvPr/>
        </p:nvSpPr>
        <p:spPr>
          <a:xfrm>
            <a:off x="7570693" y="3060635"/>
            <a:ext cx="2119500" cy="720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cxnSp>
        <p:nvCxnSpPr>
          <p:cNvPr id="634" name="Google Shape;634;p39"/>
          <p:cNvCxnSpPr/>
          <p:nvPr/>
        </p:nvCxnSpPr>
        <p:spPr>
          <a:xfrm>
            <a:off x="12164740" y="3067608"/>
            <a:ext cx="0" cy="3783000"/>
          </a:xfrm>
          <a:prstGeom prst="straightConnector1">
            <a:avLst/>
          </a:prstGeom>
          <a:noFill/>
          <a:ln cap="flat" cmpd="sng" w="9525">
            <a:solidFill>
              <a:srgbClr val="D9D9D9"/>
            </a:solidFill>
            <a:prstDash val="dot"/>
            <a:round/>
            <a:headEnd len="sm" w="sm" type="none"/>
            <a:tailEnd len="sm" w="sm" type="none"/>
          </a:ln>
        </p:spPr>
      </p:cxnSp>
      <p:sp>
        <p:nvSpPr>
          <p:cNvPr id="635" name="Google Shape;635;p39"/>
          <p:cNvSpPr txBox="1"/>
          <p:nvPr/>
        </p:nvSpPr>
        <p:spPr>
          <a:xfrm>
            <a:off x="9661606" y="3892491"/>
            <a:ext cx="2500800" cy="12129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chemeClr val="lt1"/>
                </a:solidFill>
                <a:latin typeface="Lora"/>
                <a:ea typeface="Lora"/>
                <a:cs typeface="Lora"/>
                <a:sym typeface="Lora"/>
              </a:rPr>
              <a:t>Commercialization</a:t>
            </a:r>
            <a:endParaRPr b="1" sz="1500">
              <a:solidFill>
                <a:schemeClr val="lt1"/>
              </a:solidFill>
              <a:latin typeface="Lora"/>
              <a:ea typeface="Lora"/>
              <a:cs typeface="Lora"/>
              <a:sym typeface="Lora"/>
            </a:endParaRPr>
          </a:p>
        </p:txBody>
      </p:sp>
      <p:sp>
        <p:nvSpPr>
          <p:cNvPr id="636" name="Google Shape;636;p39"/>
          <p:cNvSpPr txBox="1"/>
          <p:nvPr/>
        </p:nvSpPr>
        <p:spPr>
          <a:xfrm>
            <a:off x="9807961" y="3260216"/>
            <a:ext cx="16584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999999"/>
                </a:solidFill>
                <a:latin typeface="Roboto"/>
                <a:ea typeface="Roboto"/>
                <a:cs typeface="Roboto"/>
                <a:sym typeface="Roboto"/>
              </a:rPr>
              <a:t>1970-1990</a:t>
            </a:r>
            <a:endParaRPr sz="1300">
              <a:solidFill>
                <a:srgbClr val="999999"/>
              </a:solidFill>
              <a:latin typeface="Roboto"/>
              <a:ea typeface="Roboto"/>
              <a:cs typeface="Roboto"/>
              <a:sym typeface="Roboto"/>
            </a:endParaRPr>
          </a:p>
        </p:txBody>
      </p:sp>
      <p:sp>
        <p:nvSpPr>
          <p:cNvPr id="637" name="Google Shape;637;p39"/>
          <p:cNvSpPr/>
          <p:nvPr/>
        </p:nvSpPr>
        <p:spPr>
          <a:xfrm>
            <a:off x="9687957" y="3767641"/>
            <a:ext cx="2500800" cy="30900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highlight>
                <a:schemeClr val="lt2"/>
              </a:highlight>
            </a:endParaRPr>
          </a:p>
        </p:txBody>
      </p:sp>
      <p:sp>
        <p:nvSpPr>
          <p:cNvPr id="638" name="Google Shape;638;p39"/>
          <p:cNvSpPr/>
          <p:nvPr/>
        </p:nvSpPr>
        <p:spPr>
          <a:xfrm>
            <a:off x="9687956" y="3060566"/>
            <a:ext cx="2500800" cy="720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cxnSp>
        <p:nvCxnSpPr>
          <p:cNvPr id="639" name="Google Shape;639;p39"/>
          <p:cNvCxnSpPr/>
          <p:nvPr/>
        </p:nvCxnSpPr>
        <p:spPr>
          <a:xfrm>
            <a:off x="9669950" y="3067753"/>
            <a:ext cx="0" cy="3783000"/>
          </a:xfrm>
          <a:prstGeom prst="straightConnector1">
            <a:avLst/>
          </a:prstGeom>
          <a:noFill/>
          <a:ln cap="flat" cmpd="sng" w="9525">
            <a:solidFill>
              <a:srgbClr val="D9D9D9"/>
            </a:solidFill>
            <a:prstDash val="dot"/>
            <a:round/>
            <a:headEnd len="sm" w="sm" type="none"/>
            <a:tailEnd len="sm" w="sm" type="none"/>
          </a:ln>
        </p:spPr>
      </p:cxnSp>
      <p:sp>
        <p:nvSpPr>
          <p:cNvPr id="640" name="Google Shape;640;p39"/>
          <p:cNvSpPr txBox="1"/>
          <p:nvPr/>
        </p:nvSpPr>
        <p:spPr>
          <a:xfrm>
            <a:off x="1920775" y="3943075"/>
            <a:ext cx="1537200" cy="9051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chemeClr val="lt1"/>
                </a:solidFill>
                <a:latin typeface="Lora"/>
                <a:ea typeface="Lora"/>
                <a:cs typeface="Lora"/>
                <a:sym typeface="Lora"/>
              </a:rPr>
              <a:t>Scientists begin to share</a:t>
            </a:r>
            <a:endParaRPr b="1" sz="1500">
              <a:solidFill>
                <a:schemeClr val="lt1"/>
              </a:solidFill>
              <a:latin typeface="Lora"/>
              <a:ea typeface="Lora"/>
              <a:cs typeface="Lora"/>
              <a:sym typeface="Lora"/>
            </a:endParaRPr>
          </a:p>
        </p:txBody>
      </p:sp>
      <p:sp>
        <p:nvSpPr>
          <p:cNvPr id="641" name="Google Shape;641;p39"/>
          <p:cNvSpPr txBox="1"/>
          <p:nvPr/>
        </p:nvSpPr>
        <p:spPr>
          <a:xfrm>
            <a:off x="9712625" y="3867150"/>
            <a:ext cx="2033400" cy="480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rgbClr val="999999"/>
                </a:solidFill>
                <a:latin typeface="Lora"/>
                <a:ea typeface="Lora"/>
                <a:cs typeface="Lora"/>
                <a:sym typeface="Lora"/>
              </a:rPr>
              <a:t>Gatekeeping</a:t>
            </a:r>
            <a:endParaRPr b="1" sz="1500">
              <a:solidFill>
                <a:srgbClr val="999999"/>
              </a:solidFill>
              <a:latin typeface="Lora"/>
              <a:ea typeface="Lora"/>
              <a:cs typeface="Lora"/>
              <a:sym typeface="Lora"/>
            </a:endParaRPr>
          </a:p>
        </p:txBody>
      </p:sp>
      <p:sp>
        <p:nvSpPr>
          <p:cNvPr id="642" name="Google Shape;642;p39"/>
          <p:cNvSpPr txBox="1"/>
          <p:nvPr/>
        </p:nvSpPr>
        <p:spPr>
          <a:xfrm>
            <a:off x="9712627" y="4797800"/>
            <a:ext cx="23409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rgbClr val="999999"/>
                </a:solidFill>
                <a:latin typeface="Lato Light"/>
                <a:ea typeface="Lato Light"/>
                <a:cs typeface="Lato Light"/>
                <a:sym typeface="Lato Light"/>
              </a:rPr>
              <a:t>1974 - </a:t>
            </a:r>
            <a:r>
              <a:rPr i="1" lang="en" sz="1200">
                <a:solidFill>
                  <a:srgbClr val="999999"/>
                </a:solidFill>
                <a:latin typeface="Lato Light"/>
                <a:ea typeface="Lato Light"/>
                <a:cs typeface="Lato Light"/>
                <a:sym typeface="Lato Light"/>
              </a:rPr>
              <a:t>Cell</a:t>
            </a:r>
            <a:r>
              <a:rPr lang="en" sz="1200">
                <a:solidFill>
                  <a:srgbClr val="999999"/>
                </a:solidFill>
                <a:latin typeface="Lato Light"/>
                <a:ea typeface="Lato Light"/>
                <a:cs typeface="Lato Light"/>
                <a:sym typeface="Lato Light"/>
              </a:rPr>
              <a:t> founded. Introduced editorial selectivity.</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Impact factor widely adopted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1991 - Pergamon sold to Elsevier</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“Serials crisis” </a:t>
            </a:r>
            <a:endParaRPr sz="1200">
              <a:solidFill>
                <a:srgbClr val="999999"/>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rgbClr val="999999"/>
              </a:solidFill>
              <a:latin typeface="Lato Light"/>
              <a:ea typeface="Lato Light"/>
              <a:cs typeface="Lato Light"/>
              <a:sym typeface="Lato Light"/>
            </a:endParaRPr>
          </a:p>
        </p:txBody>
      </p:sp>
      <p:pic>
        <p:nvPicPr>
          <p:cNvPr id="643" name="Google Shape;643;p39"/>
          <p:cNvPicPr preferRelativeResize="0"/>
          <p:nvPr/>
        </p:nvPicPr>
        <p:blipFill>
          <a:blip r:embed="rId5">
            <a:alphaModFix/>
          </a:blip>
          <a:stretch>
            <a:fillRect/>
          </a:stretch>
        </p:blipFill>
        <p:spPr>
          <a:xfrm>
            <a:off x="-1450" y="-29237"/>
            <a:ext cx="5381625" cy="2962275"/>
          </a:xfrm>
          <a:prstGeom prst="rect">
            <a:avLst/>
          </a:prstGeom>
          <a:noFill/>
          <a:ln>
            <a:noFill/>
          </a:ln>
        </p:spPr>
      </p:pic>
      <p:grpSp>
        <p:nvGrpSpPr>
          <p:cNvPr id="644" name="Google Shape;644;p39"/>
          <p:cNvGrpSpPr/>
          <p:nvPr/>
        </p:nvGrpSpPr>
        <p:grpSpPr>
          <a:xfrm>
            <a:off x="0" y="2142150"/>
            <a:ext cx="12023125" cy="881600"/>
            <a:chOff x="0" y="1532550"/>
            <a:chExt cx="12023125" cy="881600"/>
          </a:xfrm>
        </p:grpSpPr>
        <p:cxnSp>
          <p:nvCxnSpPr>
            <p:cNvPr id="645" name="Google Shape;645;p39"/>
            <p:cNvCxnSpPr>
              <a:endCxn id="646" idx="6"/>
            </p:cNvCxnSpPr>
            <p:nvPr/>
          </p:nvCxnSpPr>
          <p:spPr>
            <a:xfrm>
              <a:off x="603600" y="2204150"/>
              <a:ext cx="11107800" cy="0"/>
            </a:xfrm>
            <a:prstGeom prst="straightConnector1">
              <a:avLst/>
            </a:prstGeom>
            <a:noFill/>
            <a:ln cap="flat" cmpd="sng" w="9525">
              <a:solidFill>
                <a:srgbClr val="44546A"/>
              </a:solidFill>
              <a:prstDash val="solid"/>
              <a:round/>
              <a:headEnd len="med" w="med" type="none"/>
              <a:tailEnd len="med" w="med" type="none"/>
            </a:ln>
          </p:spPr>
        </p:cxnSp>
        <p:sp>
          <p:nvSpPr>
            <p:cNvPr id="647" name="Google Shape;647;p39"/>
            <p:cNvSpPr/>
            <p:nvPr/>
          </p:nvSpPr>
          <p:spPr>
            <a:xfrm>
              <a:off x="1137050" y="2043050"/>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48" name="Google Shape;648;p39"/>
            <p:cNvSpPr/>
            <p:nvPr/>
          </p:nvSpPr>
          <p:spPr>
            <a:xfrm>
              <a:off x="3177700" y="2036863"/>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49" name="Google Shape;649;p39"/>
            <p:cNvSpPr/>
            <p:nvPr/>
          </p:nvSpPr>
          <p:spPr>
            <a:xfrm>
              <a:off x="5218350" y="2018613"/>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50" name="Google Shape;650;p39"/>
            <p:cNvSpPr/>
            <p:nvPr/>
          </p:nvSpPr>
          <p:spPr>
            <a:xfrm>
              <a:off x="7259000" y="2018600"/>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51" name="Google Shape;651;p39"/>
            <p:cNvSpPr/>
            <p:nvPr/>
          </p:nvSpPr>
          <p:spPr>
            <a:xfrm>
              <a:off x="9299638" y="2018613"/>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46" name="Google Shape;646;p39"/>
            <p:cNvSpPr/>
            <p:nvPr/>
          </p:nvSpPr>
          <p:spPr>
            <a:xfrm>
              <a:off x="11340300" y="2018600"/>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52" name="Google Shape;652;p39"/>
            <p:cNvSpPr txBox="1"/>
            <p:nvPr/>
          </p:nvSpPr>
          <p:spPr>
            <a:xfrm>
              <a:off x="868875"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1600</a:t>
              </a:r>
              <a:endParaRPr sz="2200">
                <a:solidFill>
                  <a:srgbClr val="000000"/>
                </a:solidFill>
                <a:latin typeface="Lato Light"/>
                <a:ea typeface="Lato Light"/>
                <a:cs typeface="Lato Light"/>
                <a:sym typeface="Lato Light"/>
              </a:endParaRPr>
            </a:p>
          </p:txBody>
        </p:sp>
        <p:sp>
          <p:nvSpPr>
            <p:cNvPr id="653" name="Google Shape;653;p39"/>
            <p:cNvSpPr txBox="1"/>
            <p:nvPr/>
          </p:nvSpPr>
          <p:spPr>
            <a:xfrm>
              <a:off x="2958100"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1700</a:t>
              </a:r>
              <a:endParaRPr sz="2200">
                <a:solidFill>
                  <a:srgbClr val="000000"/>
                </a:solidFill>
                <a:latin typeface="Lato Light"/>
                <a:ea typeface="Lato Light"/>
                <a:cs typeface="Lato Light"/>
                <a:sym typeface="Lato Light"/>
              </a:endParaRPr>
            </a:p>
          </p:txBody>
        </p:sp>
        <p:sp>
          <p:nvSpPr>
            <p:cNvPr id="654" name="Google Shape;654;p39"/>
            <p:cNvSpPr txBox="1"/>
            <p:nvPr/>
          </p:nvSpPr>
          <p:spPr>
            <a:xfrm>
              <a:off x="4936350" y="153255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1800</a:t>
              </a:r>
              <a:endParaRPr sz="2200">
                <a:solidFill>
                  <a:srgbClr val="000000"/>
                </a:solidFill>
                <a:latin typeface="Lato Light"/>
                <a:ea typeface="Lato Light"/>
                <a:cs typeface="Lato Light"/>
                <a:sym typeface="Lato Light"/>
              </a:endParaRPr>
            </a:p>
          </p:txBody>
        </p:sp>
        <p:sp>
          <p:nvSpPr>
            <p:cNvPr id="655" name="Google Shape;655;p39"/>
            <p:cNvSpPr txBox="1"/>
            <p:nvPr/>
          </p:nvSpPr>
          <p:spPr>
            <a:xfrm>
              <a:off x="6977000"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1900</a:t>
              </a:r>
              <a:endParaRPr sz="2200">
                <a:solidFill>
                  <a:srgbClr val="000000"/>
                </a:solidFill>
                <a:latin typeface="Lato Light"/>
                <a:ea typeface="Lato Light"/>
                <a:cs typeface="Lato Light"/>
                <a:sym typeface="Lato Light"/>
              </a:endParaRPr>
            </a:p>
          </p:txBody>
        </p:sp>
        <p:sp>
          <p:nvSpPr>
            <p:cNvPr id="656" name="Google Shape;656;p39"/>
            <p:cNvSpPr txBox="1"/>
            <p:nvPr/>
          </p:nvSpPr>
          <p:spPr>
            <a:xfrm>
              <a:off x="9017650"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2000</a:t>
              </a:r>
              <a:endParaRPr sz="2200">
                <a:solidFill>
                  <a:srgbClr val="000000"/>
                </a:solidFill>
                <a:latin typeface="Lato Light"/>
                <a:ea typeface="Lato Light"/>
                <a:cs typeface="Lato Light"/>
                <a:sym typeface="Lato Light"/>
              </a:endParaRPr>
            </a:p>
          </p:txBody>
        </p:sp>
        <p:sp>
          <p:nvSpPr>
            <p:cNvPr id="657" name="Google Shape;657;p39"/>
            <p:cNvSpPr txBox="1"/>
            <p:nvPr/>
          </p:nvSpPr>
          <p:spPr>
            <a:xfrm>
              <a:off x="11088025"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2100</a:t>
              </a:r>
              <a:endParaRPr sz="2200">
                <a:solidFill>
                  <a:srgbClr val="000000"/>
                </a:solidFill>
                <a:latin typeface="Lato Light"/>
                <a:ea typeface="Lato Light"/>
                <a:cs typeface="Lato Light"/>
                <a:sym typeface="Lato Light"/>
              </a:endParaRPr>
            </a:p>
          </p:txBody>
        </p:sp>
        <p:sp>
          <p:nvSpPr>
            <p:cNvPr id="658" name="Google Shape;658;p39"/>
            <p:cNvSpPr txBox="1"/>
            <p:nvPr/>
          </p:nvSpPr>
          <p:spPr>
            <a:xfrm>
              <a:off x="0" y="1611300"/>
              <a:ext cx="719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00000"/>
                  </a:solidFill>
                  <a:latin typeface="Lato Light"/>
                  <a:ea typeface="Lato Light"/>
                  <a:cs typeface="Lato Light"/>
                  <a:sym typeface="Lato Light"/>
                </a:rPr>
                <a:t>Year</a:t>
              </a:r>
              <a:endParaRPr sz="1800">
                <a:solidFill>
                  <a:srgbClr val="000000"/>
                </a:solidFill>
                <a:latin typeface="Lato Light"/>
                <a:ea typeface="Lato Light"/>
                <a:cs typeface="Lato Light"/>
                <a:sym typeface="Lato Light"/>
              </a:endParaRPr>
            </a:p>
          </p:txBody>
        </p:sp>
        <p:cxnSp>
          <p:nvCxnSpPr>
            <p:cNvPr id="659" name="Google Shape;659;p39"/>
            <p:cNvCxnSpPr/>
            <p:nvPr/>
          </p:nvCxnSpPr>
          <p:spPr>
            <a:xfrm flipH="1" rot="10800000">
              <a:off x="7912100" y="2211000"/>
              <a:ext cx="1041900" cy="1500"/>
            </a:xfrm>
            <a:prstGeom prst="straightConnector1">
              <a:avLst/>
            </a:prstGeom>
            <a:noFill/>
            <a:ln cap="flat" cmpd="sng" w="38100">
              <a:solidFill>
                <a:srgbClr val="045C64"/>
              </a:solidFill>
              <a:prstDash val="solid"/>
              <a:round/>
              <a:headEnd len="med" w="med" type="triangle"/>
              <a:tailEnd len="med" w="med" type="triangle"/>
            </a:ln>
          </p:spPr>
        </p:cxnSp>
      </p:grpSp>
      <p:cxnSp>
        <p:nvCxnSpPr>
          <p:cNvPr id="660" name="Google Shape;660;p39"/>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661" name="Google Shape;661;p39"/>
          <p:cNvSpPr txBox="1"/>
          <p:nvPr>
            <p:ph idx="4294967295" type="title"/>
          </p:nvPr>
        </p:nvSpPr>
        <p:spPr>
          <a:xfrm>
            <a:off x="3717675" y="93350"/>
            <a:ext cx="8335800" cy="1528800"/>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SzPct val="48649"/>
              <a:buNone/>
            </a:pPr>
            <a:r>
              <a:rPr lang="en">
                <a:latin typeface="Lora"/>
                <a:ea typeface="Lora"/>
                <a:cs typeface="Lora"/>
                <a:sym typeface="Lora"/>
              </a:rPr>
              <a:t>Current academic publishing practices - </a:t>
            </a:r>
            <a:endParaRPr>
              <a:latin typeface="Lora"/>
              <a:ea typeface="Lora"/>
              <a:cs typeface="Lora"/>
              <a:sym typeface="Lora"/>
            </a:endParaRPr>
          </a:p>
          <a:p>
            <a:pPr indent="0" lvl="0" marL="0" rtl="0" algn="r">
              <a:lnSpc>
                <a:spcPct val="90000"/>
              </a:lnSpc>
              <a:spcBef>
                <a:spcPts val="0"/>
              </a:spcBef>
              <a:spcAft>
                <a:spcPts val="0"/>
              </a:spcAft>
              <a:buSzPct val="48649"/>
              <a:buNone/>
            </a:pPr>
            <a:r>
              <a:rPr lang="en">
                <a:latin typeface="Lora"/>
                <a:ea typeface="Lora"/>
                <a:cs typeface="Lora"/>
                <a:sym typeface="Lora"/>
              </a:rPr>
              <a:t>How did we get here? </a:t>
            </a:r>
            <a:endParaRPr>
              <a:latin typeface="Lora"/>
              <a:ea typeface="Lora"/>
              <a:cs typeface="Lora"/>
              <a:sym typeface="Lor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40"/>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667" name="Google Shape;667;p40"/>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668" name="Google Shape;668;p40"/>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pic>
        <p:nvPicPr>
          <p:cNvPr id="669" name="Google Shape;669;p40"/>
          <p:cNvPicPr preferRelativeResize="0"/>
          <p:nvPr/>
        </p:nvPicPr>
        <p:blipFill>
          <a:blip r:embed="rId4">
            <a:alphaModFix/>
          </a:blip>
          <a:stretch>
            <a:fillRect/>
          </a:stretch>
        </p:blipFill>
        <p:spPr>
          <a:xfrm>
            <a:off x="10878377" y="5657853"/>
            <a:ext cx="1120118" cy="1066533"/>
          </a:xfrm>
          <a:prstGeom prst="rect">
            <a:avLst/>
          </a:prstGeom>
          <a:noFill/>
          <a:ln>
            <a:noFill/>
          </a:ln>
        </p:spPr>
      </p:pic>
      <p:cxnSp>
        <p:nvCxnSpPr>
          <p:cNvPr id="670" name="Google Shape;670;p40"/>
          <p:cNvCxnSpPr/>
          <p:nvPr/>
        </p:nvCxnSpPr>
        <p:spPr>
          <a:xfrm>
            <a:off x="285679" y="6648450"/>
            <a:ext cx="10903800" cy="0"/>
          </a:xfrm>
          <a:prstGeom prst="straightConnector1">
            <a:avLst/>
          </a:prstGeom>
          <a:noFill/>
          <a:ln cap="flat" cmpd="sng" w="28575">
            <a:solidFill>
              <a:srgbClr val="A7C947"/>
            </a:solidFill>
            <a:prstDash val="solid"/>
            <a:round/>
            <a:headEnd len="med" w="med" type="none"/>
            <a:tailEnd len="med" w="med" type="none"/>
          </a:ln>
        </p:spPr>
      </p:cxnSp>
      <p:sp>
        <p:nvSpPr>
          <p:cNvPr id="671" name="Google Shape;671;p40"/>
          <p:cNvSpPr/>
          <p:nvPr/>
        </p:nvSpPr>
        <p:spPr>
          <a:xfrm>
            <a:off x="7570693" y="3767693"/>
            <a:ext cx="2119500" cy="30900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highlight>
                <a:schemeClr val="lt2"/>
              </a:highlight>
            </a:endParaRPr>
          </a:p>
        </p:txBody>
      </p:sp>
      <p:sp>
        <p:nvSpPr>
          <p:cNvPr id="672" name="Google Shape;672;p40"/>
          <p:cNvSpPr/>
          <p:nvPr/>
        </p:nvSpPr>
        <p:spPr>
          <a:xfrm>
            <a:off x="5602150" y="3767675"/>
            <a:ext cx="1978500" cy="30900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p>
        </p:txBody>
      </p:sp>
      <p:sp>
        <p:nvSpPr>
          <p:cNvPr id="673" name="Google Shape;673;p40"/>
          <p:cNvSpPr/>
          <p:nvPr/>
        </p:nvSpPr>
        <p:spPr>
          <a:xfrm>
            <a:off x="3568496" y="3767770"/>
            <a:ext cx="2033400" cy="30900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highlight>
                <a:schemeClr val="lt2"/>
              </a:highlight>
            </a:endParaRPr>
          </a:p>
        </p:txBody>
      </p:sp>
      <p:sp>
        <p:nvSpPr>
          <p:cNvPr id="674" name="Google Shape;674;p40"/>
          <p:cNvSpPr/>
          <p:nvPr/>
        </p:nvSpPr>
        <p:spPr>
          <a:xfrm>
            <a:off x="1785066" y="3765146"/>
            <a:ext cx="1785000" cy="30927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highlight>
                <a:schemeClr val="lt2"/>
              </a:highlight>
            </a:endParaRPr>
          </a:p>
        </p:txBody>
      </p:sp>
      <p:sp>
        <p:nvSpPr>
          <p:cNvPr id="675" name="Google Shape;675;p40"/>
          <p:cNvSpPr txBox="1"/>
          <p:nvPr/>
        </p:nvSpPr>
        <p:spPr>
          <a:xfrm>
            <a:off x="1895534" y="4797800"/>
            <a:ext cx="15624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chemeClr val="lt1"/>
                </a:solidFill>
                <a:latin typeface="Lato Light"/>
                <a:ea typeface="Lato Light"/>
                <a:cs typeface="Lato Light"/>
                <a:sym typeface="Lato Light"/>
              </a:rPr>
              <a:t>Letters were shared between many scientists</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Birth of the academic journal (1665)</a:t>
            </a:r>
            <a:endParaRPr sz="1200">
              <a:solidFill>
                <a:schemeClr val="lt1"/>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chemeClr val="lt1"/>
              </a:solidFill>
              <a:latin typeface="Lato Light"/>
              <a:ea typeface="Lato Light"/>
              <a:cs typeface="Lato Light"/>
              <a:sym typeface="Lato Light"/>
            </a:endParaRPr>
          </a:p>
        </p:txBody>
      </p:sp>
      <p:sp>
        <p:nvSpPr>
          <p:cNvPr id="676" name="Google Shape;676;p40"/>
          <p:cNvSpPr txBox="1"/>
          <p:nvPr/>
        </p:nvSpPr>
        <p:spPr>
          <a:xfrm>
            <a:off x="3663126" y="4797800"/>
            <a:ext cx="19389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chemeClr val="lt1"/>
                </a:solidFill>
                <a:latin typeface="Lato Light"/>
                <a:ea typeface="Lato Light"/>
                <a:cs typeface="Lato Light"/>
                <a:sym typeface="Lato Light"/>
              </a:rPr>
              <a:t>Journals in specialized fields appeared</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Publishing mainly through learned societies</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Focus on disseminating knowledge rather than profit</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chemeClr val="lt1"/>
              </a:solidFill>
              <a:latin typeface="Lato Light"/>
              <a:ea typeface="Lato Light"/>
              <a:cs typeface="Lato Light"/>
              <a:sym typeface="Lato Light"/>
            </a:endParaRPr>
          </a:p>
        </p:txBody>
      </p:sp>
      <p:sp>
        <p:nvSpPr>
          <p:cNvPr id="677" name="Google Shape;677;p40"/>
          <p:cNvSpPr txBox="1"/>
          <p:nvPr/>
        </p:nvSpPr>
        <p:spPr>
          <a:xfrm>
            <a:off x="5699723" y="3260350"/>
            <a:ext cx="13485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4C979F"/>
                </a:solidFill>
                <a:latin typeface="Roboto"/>
                <a:ea typeface="Roboto"/>
                <a:cs typeface="Roboto"/>
                <a:sym typeface="Roboto"/>
              </a:rPr>
              <a:t>1850-1930</a:t>
            </a:r>
            <a:endParaRPr sz="1300">
              <a:solidFill>
                <a:srgbClr val="4C979F"/>
              </a:solidFill>
              <a:latin typeface="Roboto"/>
              <a:ea typeface="Roboto"/>
              <a:cs typeface="Roboto"/>
              <a:sym typeface="Roboto"/>
            </a:endParaRPr>
          </a:p>
        </p:txBody>
      </p:sp>
      <p:sp>
        <p:nvSpPr>
          <p:cNvPr id="678" name="Google Shape;678;p40"/>
          <p:cNvSpPr txBox="1"/>
          <p:nvPr/>
        </p:nvSpPr>
        <p:spPr>
          <a:xfrm>
            <a:off x="5547250" y="3867138"/>
            <a:ext cx="2033400" cy="480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chemeClr val="lt1"/>
                </a:solidFill>
                <a:latin typeface="Lora"/>
                <a:ea typeface="Lora"/>
                <a:cs typeface="Lora"/>
                <a:sym typeface="Lora"/>
              </a:rPr>
              <a:t>Professionalization</a:t>
            </a:r>
            <a:endParaRPr b="1" sz="1500">
              <a:solidFill>
                <a:schemeClr val="lt1"/>
              </a:solidFill>
              <a:latin typeface="Lora"/>
              <a:ea typeface="Lora"/>
              <a:cs typeface="Lora"/>
              <a:sym typeface="Lora"/>
            </a:endParaRPr>
          </a:p>
        </p:txBody>
      </p:sp>
      <p:sp>
        <p:nvSpPr>
          <p:cNvPr id="679" name="Google Shape;679;p40"/>
          <p:cNvSpPr txBox="1"/>
          <p:nvPr/>
        </p:nvSpPr>
        <p:spPr>
          <a:xfrm>
            <a:off x="5580726" y="4797800"/>
            <a:ext cx="19389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chemeClr val="lt1"/>
                </a:solidFill>
                <a:latin typeface="Lato Light"/>
                <a:ea typeface="Lato Light"/>
                <a:cs typeface="Lato Light"/>
                <a:sym typeface="Lato Light"/>
              </a:rPr>
              <a:t>Printing technology improved</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Scientific societies struggled financially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1842 - Springer founded</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1869 - </a:t>
            </a:r>
            <a:r>
              <a:rPr i="1" lang="en" sz="1200">
                <a:solidFill>
                  <a:schemeClr val="lt1"/>
                </a:solidFill>
                <a:latin typeface="Lato Light"/>
                <a:ea typeface="Lato Light"/>
                <a:cs typeface="Lato Light"/>
                <a:sym typeface="Lato Light"/>
              </a:rPr>
              <a:t>Nature</a:t>
            </a:r>
            <a:r>
              <a:rPr lang="en" sz="1200">
                <a:solidFill>
                  <a:schemeClr val="lt1"/>
                </a:solidFill>
                <a:latin typeface="Lato Light"/>
                <a:ea typeface="Lato Light"/>
                <a:cs typeface="Lato Light"/>
                <a:sym typeface="Lato Light"/>
              </a:rPr>
              <a:t> founded</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1880 - Elsevier founded</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1880 - </a:t>
            </a:r>
            <a:r>
              <a:rPr i="1" lang="en" sz="1200">
                <a:solidFill>
                  <a:schemeClr val="lt1"/>
                </a:solidFill>
                <a:latin typeface="Lato Light"/>
                <a:ea typeface="Lato Light"/>
                <a:cs typeface="Lato Light"/>
                <a:sym typeface="Lato Light"/>
              </a:rPr>
              <a:t>Science</a:t>
            </a:r>
            <a:r>
              <a:rPr lang="en" sz="1200">
                <a:solidFill>
                  <a:schemeClr val="lt1"/>
                </a:solidFill>
                <a:latin typeface="Lato Light"/>
                <a:ea typeface="Lato Light"/>
                <a:cs typeface="Lato Light"/>
                <a:sym typeface="Lato Light"/>
              </a:rPr>
              <a:t> founded</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chemeClr val="lt1"/>
              </a:solidFill>
              <a:latin typeface="Lato Light"/>
              <a:ea typeface="Lato Light"/>
              <a:cs typeface="Lato Light"/>
              <a:sym typeface="Lato Light"/>
            </a:endParaRPr>
          </a:p>
        </p:txBody>
      </p:sp>
      <p:sp>
        <p:nvSpPr>
          <p:cNvPr id="680" name="Google Shape;680;p40"/>
          <p:cNvSpPr txBox="1"/>
          <p:nvPr/>
        </p:nvSpPr>
        <p:spPr>
          <a:xfrm>
            <a:off x="7547200" y="3836656"/>
            <a:ext cx="2119500" cy="5973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chemeClr val="lt1"/>
                </a:solidFill>
                <a:latin typeface="Lora"/>
                <a:ea typeface="Lora"/>
                <a:cs typeface="Lora"/>
                <a:sym typeface="Lora"/>
              </a:rPr>
              <a:t>Commercialization</a:t>
            </a:r>
            <a:endParaRPr b="1" sz="1500">
              <a:solidFill>
                <a:schemeClr val="lt1"/>
              </a:solidFill>
              <a:latin typeface="Lora"/>
              <a:ea typeface="Lora"/>
              <a:cs typeface="Lora"/>
              <a:sym typeface="Lora"/>
            </a:endParaRPr>
          </a:p>
        </p:txBody>
      </p:sp>
      <p:sp>
        <p:nvSpPr>
          <p:cNvPr id="681" name="Google Shape;681;p40"/>
          <p:cNvSpPr txBox="1"/>
          <p:nvPr/>
        </p:nvSpPr>
        <p:spPr>
          <a:xfrm>
            <a:off x="7672405" y="3260362"/>
            <a:ext cx="14055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4C979F"/>
                </a:solidFill>
                <a:latin typeface="Roboto"/>
                <a:ea typeface="Roboto"/>
                <a:cs typeface="Roboto"/>
                <a:sym typeface="Roboto"/>
              </a:rPr>
              <a:t>1930-1970</a:t>
            </a:r>
            <a:endParaRPr sz="1300">
              <a:solidFill>
                <a:srgbClr val="4C979F"/>
              </a:solidFill>
              <a:latin typeface="Roboto"/>
              <a:ea typeface="Roboto"/>
              <a:cs typeface="Roboto"/>
              <a:sym typeface="Roboto"/>
            </a:endParaRPr>
          </a:p>
        </p:txBody>
      </p:sp>
      <p:cxnSp>
        <p:nvCxnSpPr>
          <p:cNvPr id="682" name="Google Shape;682;p40"/>
          <p:cNvCxnSpPr/>
          <p:nvPr/>
        </p:nvCxnSpPr>
        <p:spPr>
          <a:xfrm>
            <a:off x="7548340" y="3067754"/>
            <a:ext cx="0" cy="3783000"/>
          </a:xfrm>
          <a:prstGeom prst="straightConnector1">
            <a:avLst/>
          </a:prstGeom>
          <a:noFill/>
          <a:ln cap="flat" cmpd="sng" w="9525">
            <a:solidFill>
              <a:srgbClr val="D9D9D9"/>
            </a:solidFill>
            <a:prstDash val="dot"/>
            <a:round/>
            <a:headEnd len="sm" w="sm" type="none"/>
            <a:tailEnd len="sm" w="sm" type="none"/>
          </a:ln>
        </p:spPr>
      </p:cxnSp>
      <p:sp>
        <p:nvSpPr>
          <p:cNvPr id="683" name="Google Shape;683;p40"/>
          <p:cNvSpPr txBox="1"/>
          <p:nvPr/>
        </p:nvSpPr>
        <p:spPr>
          <a:xfrm>
            <a:off x="7635588" y="4797800"/>
            <a:ext cx="19389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chemeClr val="lt1"/>
                </a:solidFill>
                <a:latin typeface="Lato Light"/>
                <a:ea typeface="Lato Light"/>
                <a:cs typeface="Lato Light"/>
                <a:sym typeface="Lato Light"/>
              </a:rPr>
              <a:t>Scientific boom</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1951 - Pergamon Press founded. Managed peer review, printing, distribution.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Profited by selling subscriptions to libraries, took copyright of work</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chemeClr val="lt1"/>
              </a:solidFill>
              <a:latin typeface="Lato Light"/>
              <a:ea typeface="Lato Light"/>
              <a:cs typeface="Lato Light"/>
              <a:sym typeface="Lato Light"/>
            </a:endParaRPr>
          </a:p>
        </p:txBody>
      </p:sp>
      <p:sp>
        <p:nvSpPr>
          <p:cNvPr id="684" name="Google Shape;684;p40"/>
          <p:cNvSpPr/>
          <p:nvPr/>
        </p:nvSpPr>
        <p:spPr>
          <a:xfrm>
            <a:off x="3568496" y="3060708"/>
            <a:ext cx="2033400" cy="720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cxnSp>
        <p:nvCxnSpPr>
          <p:cNvPr id="685" name="Google Shape;685;p40"/>
          <p:cNvCxnSpPr/>
          <p:nvPr/>
        </p:nvCxnSpPr>
        <p:spPr>
          <a:xfrm>
            <a:off x="5601969" y="3060704"/>
            <a:ext cx="0" cy="3783000"/>
          </a:xfrm>
          <a:prstGeom prst="straightConnector1">
            <a:avLst/>
          </a:prstGeom>
          <a:noFill/>
          <a:ln cap="flat" cmpd="sng" w="9525">
            <a:solidFill>
              <a:srgbClr val="D9D9D9"/>
            </a:solidFill>
            <a:prstDash val="dot"/>
            <a:round/>
            <a:headEnd len="sm" w="sm" type="none"/>
            <a:tailEnd len="sm" w="sm" type="none"/>
          </a:ln>
        </p:spPr>
      </p:cxnSp>
      <p:sp>
        <p:nvSpPr>
          <p:cNvPr id="686" name="Google Shape;686;p40"/>
          <p:cNvSpPr txBox="1"/>
          <p:nvPr/>
        </p:nvSpPr>
        <p:spPr>
          <a:xfrm>
            <a:off x="3717675" y="3892625"/>
            <a:ext cx="1737000" cy="12129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chemeClr val="lt1"/>
                </a:solidFill>
                <a:latin typeface="Lora"/>
                <a:ea typeface="Lora"/>
                <a:cs typeface="Lora"/>
                <a:sym typeface="Lora"/>
              </a:rPr>
              <a:t>Journal proliferation</a:t>
            </a:r>
            <a:endParaRPr b="1" sz="1500">
              <a:solidFill>
                <a:schemeClr val="lt1"/>
              </a:solidFill>
              <a:latin typeface="Lora"/>
              <a:ea typeface="Lora"/>
              <a:cs typeface="Lora"/>
              <a:sym typeface="Lora"/>
            </a:endParaRPr>
          </a:p>
        </p:txBody>
      </p:sp>
      <p:sp>
        <p:nvSpPr>
          <p:cNvPr id="687" name="Google Shape;687;p40"/>
          <p:cNvSpPr txBox="1"/>
          <p:nvPr/>
        </p:nvSpPr>
        <p:spPr>
          <a:xfrm>
            <a:off x="3679646" y="3260354"/>
            <a:ext cx="11625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4C979F"/>
                </a:solidFill>
                <a:latin typeface="Roboto"/>
                <a:ea typeface="Roboto"/>
                <a:cs typeface="Roboto"/>
                <a:sym typeface="Roboto"/>
              </a:rPr>
              <a:t>1700-1850</a:t>
            </a:r>
            <a:endParaRPr sz="1300">
              <a:solidFill>
                <a:srgbClr val="4C979F"/>
              </a:solidFill>
              <a:latin typeface="Roboto"/>
              <a:ea typeface="Roboto"/>
              <a:cs typeface="Roboto"/>
              <a:sym typeface="Roboto"/>
            </a:endParaRPr>
          </a:p>
        </p:txBody>
      </p:sp>
      <p:sp>
        <p:nvSpPr>
          <p:cNvPr id="688" name="Google Shape;688;p40"/>
          <p:cNvSpPr/>
          <p:nvPr/>
        </p:nvSpPr>
        <p:spPr>
          <a:xfrm>
            <a:off x="1785066" y="3060697"/>
            <a:ext cx="1785000" cy="717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sp>
        <p:nvSpPr>
          <p:cNvPr id="689" name="Google Shape;689;p40"/>
          <p:cNvSpPr txBox="1"/>
          <p:nvPr/>
        </p:nvSpPr>
        <p:spPr>
          <a:xfrm>
            <a:off x="1991868" y="3254742"/>
            <a:ext cx="12294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4C979F"/>
                </a:solidFill>
                <a:latin typeface="Roboto"/>
                <a:ea typeface="Roboto"/>
                <a:cs typeface="Roboto"/>
                <a:sym typeface="Roboto"/>
              </a:rPr>
              <a:t>1600-1700</a:t>
            </a:r>
            <a:endParaRPr sz="1300">
              <a:solidFill>
                <a:srgbClr val="4C979F"/>
              </a:solidFill>
              <a:latin typeface="Roboto"/>
              <a:ea typeface="Roboto"/>
              <a:cs typeface="Roboto"/>
              <a:sym typeface="Roboto"/>
            </a:endParaRPr>
          </a:p>
        </p:txBody>
      </p:sp>
      <p:cxnSp>
        <p:nvCxnSpPr>
          <p:cNvPr id="690" name="Google Shape;690;p40"/>
          <p:cNvCxnSpPr/>
          <p:nvPr/>
        </p:nvCxnSpPr>
        <p:spPr>
          <a:xfrm>
            <a:off x="3570235" y="3060697"/>
            <a:ext cx="0" cy="3783000"/>
          </a:xfrm>
          <a:prstGeom prst="straightConnector1">
            <a:avLst/>
          </a:prstGeom>
          <a:noFill/>
          <a:ln cap="flat" cmpd="sng" w="9525">
            <a:solidFill>
              <a:srgbClr val="83E3DA"/>
            </a:solidFill>
            <a:prstDash val="dot"/>
            <a:round/>
            <a:headEnd len="sm" w="sm" type="none"/>
            <a:tailEnd len="sm" w="sm" type="none"/>
          </a:ln>
        </p:spPr>
      </p:cxnSp>
      <p:sp>
        <p:nvSpPr>
          <p:cNvPr id="691" name="Google Shape;691;p40"/>
          <p:cNvSpPr/>
          <p:nvPr/>
        </p:nvSpPr>
        <p:spPr>
          <a:xfrm>
            <a:off x="-82" y="3765146"/>
            <a:ext cx="1785000" cy="30927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692" name="Google Shape;692;p40"/>
          <p:cNvSpPr/>
          <p:nvPr/>
        </p:nvSpPr>
        <p:spPr>
          <a:xfrm>
            <a:off x="-82" y="3060697"/>
            <a:ext cx="1785000" cy="717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693" name="Google Shape;693;p40"/>
          <p:cNvSpPr txBox="1"/>
          <p:nvPr/>
        </p:nvSpPr>
        <p:spPr>
          <a:xfrm>
            <a:off x="206723" y="3990439"/>
            <a:ext cx="1371600" cy="9051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rgbClr val="FFFFFF"/>
                </a:solidFill>
                <a:latin typeface="Lora"/>
                <a:ea typeface="Lora"/>
                <a:cs typeface="Lora"/>
                <a:sym typeface="Lora"/>
              </a:rPr>
              <a:t>Slow &amp; informal</a:t>
            </a:r>
            <a:endParaRPr b="1" sz="1500">
              <a:solidFill>
                <a:srgbClr val="FFFFFF"/>
              </a:solidFill>
              <a:latin typeface="Lora"/>
              <a:ea typeface="Lora"/>
              <a:cs typeface="Lora"/>
              <a:sym typeface="Lora"/>
            </a:endParaRPr>
          </a:p>
        </p:txBody>
      </p:sp>
      <p:sp>
        <p:nvSpPr>
          <p:cNvPr id="694" name="Google Shape;694;p40"/>
          <p:cNvSpPr txBox="1"/>
          <p:nvPr/>
        </p:nvSpPr>
        <p:spPr>
          <a:xfrm>
            <a:off x="206727" y="4797792"/>
            <a:ext cx="13716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chemeClr val="lt1"/>
                </a:solidFill>
                <a:latin typeface="Lato Light"/>
                <a:ea typeface="Lato Light"/>
                <a:cs typeface="Lato Light"/>
                <a:sym typeface="Lato Light"/>
              </a:rPr>
              <a:t>Scientific communication via self-published books/pamphlets or personal letters.  </a:t>
            </a:r>
            <a:endParaRPr sz="1200">
              <a:solidFill>
                <a:schemeClr val="lt1"/>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chemeClr val="lt1"/>
              </a:solidFill>
              <a:latin typeface="Lato Light"/>
              <a:ea typeface="Lato Light"/>
              <a:cs typeface="Lato Light"/>
              <a:sym typeface="Lato Light"/>
            </a:endParaRPr>
          </a:p>
        </p:txBody>
      </p:sp>
      <p:sp>
        <p:nvSpPr>
          <p:cNvPr id="695" name="Google Shape;695;p40"/>
          <p:cNvSpPr txBox="1"/>
          <p:nvPr/>
        </p:nvSpPr>
        <p:spPr>
          <a:xfrm>
            <a:off x="206723" y="3254735"/>
            <a:ext cx="10206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4C979F"/>
                </a:solidFill>
                <a:latin typeface="Roboto"/>
                <a:ea typeface="Roboto"/>
                <a:cs typeface="Roboto"/>
                <a:sym typeface="Roboto"/>
              </a:rPr>
              <a:t>Pre-1600s</a:t>
            </a:r>
            <a:endParaRPr sz="1300">
              <a:solidFill>
                <a:srgbClr val="4C979F"/>
              </a:solidFill>
              <a:latin typeface="Roboto"/>
              <a:ea typeface="Roboto"/>
              <a:cs typeface="Roboto"/>
              <a:sym typeface="Roboto"/>
            </a:endParaRPr>
          </a:p>
        </p:txBody>
      </p:sp>
      <p:cxnSp>
        <p:nvCxnSpPr>
          <p:cNvPr id="696" name="Google Shape;696;p40"/>
          <p:cNvCxnSpPr/>
          <p:nvPr/>
        </p:nvCxnSpPr>
        <p:spPr>
          <a:xfrm>
            <a:off x="1785086" y="3060697"/>
            <a:ext cx="0" cy="3783000"/>
          </a:xfrm>
          <a:prstGeom prst="straightConnector1">
            <a:avLst/>
          </a:prstGeom>
          <a:noFill/>
          <a:ln cap="flat" cmpd="sng" w="9525">
            <a:solidFill>
              <a:srgbClr val="83E3DA"/>
            </a:solidFill>
            <a:prstDash val="dot"/>
            <a:round/>
            <a:headEnd len="sm" w="sm" type="none"/>
            <a:tailEnd len="sm" w="sm" type="none"/>
          </a:ln>
        </p:spPr>
      </p:cxnSp>
      <p:sp>
        <p:nvSpPr>
          <p:cNvPr id="697" name="Google Shape;697;p40"/>
          <p:cNvSpPr/>
          <p:nvPr/>
        </p:nvSpPr>
        <p:spPr>
          <a:xfrm>
            <a:off x="5602150" y="3060624"/>
            <a:ext cx="2033400" cy="720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sp>
        <p:nvSpPr>
          <p:cNvPr id="698" name="Google Shape;698;p40"/>
          <p:cNvSpPr/>
          <p:nvPr/>
        </p:nvSpPr>
        <p:spPr>
          <a:xfrm>
            <a:off x="7570693" y="3060635"/>
            <a:ext cx="2119500" cy="720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cxnSp>
        <p:nvCxnSpPr>
          <p:cNvPr id="699" name="Google Shape;699;p40"/>
          <p:cNvCxnSpPr/>
          <p:nvPr/>
        </p:nvCxnSpPr>
        <p:spPr>
          <a:xfrm>
            <a:off x="12164740" y="3067608"/>
            <a:ext cx="0" cy="3783000"/>
          </a:xfrm>
          <a:prstGeom prst="straightConnector1">
            <a:avLst/>
          </a:prstGeom>
          <a:noFill/>
          <a:ln cap="flat" cmpd="sng" w="9525">
            <a:solidFill>
              <a:srgbClr val="D9D9D9"/>
            </a:solidFill>
            <a:prstDash val="dot"/>
            <a:round/>
            <a:headEnd len="sm" w="sm" type="none"/>
            <a:tailEnd len="sm" w="sm" type="none"/>
          </a:ln>
        </p:spPr>
      </p:cxnSp>
      <p:sp>
        <p:nvSpPr>
          <p:cNvPr id="700" name="Google Shape;700;p40"/>
          <p:cNvSpPr txBox="1"/>
          <p:nvPr/>
        </p:nvSpPr>
        <p:spPr>
          <a:xfrm>
            <a:off x="9661606" y="3892491"/>
            <a:ext cx="2500800" cy="12129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chemeClr val="lt1"/>
                </a:solidFill>
                <a:latin typeface="Lora"/>
                <a:ea typeface="Lora"/>
                <a:cs typeface="Lora"/>
                <a:sym typeface="Lora"/>
              </a:rPr>
              <a:t>Commercialization</a:t>
            </a:r>
            <a:endParaRPr b="1" sz="1500">
              <a:solidFill>
                <a:schemeClr val="lt1"/>
              </a:solidFill>
              <a:latin typeface="Lora"/>
              <a:ea typeface="Lora"/>
              <a:cs typeface="Lora"/>
              <a:sym typeface="Lora"/>
            </a:endParaRPr>
          </a:p>
        </p:txBody>
      </p:sp>
      <p:sp>
        <p:nvSpPr>
          <p:cNvPr id="701" name="Google Shape;701;p40"/>
          <p:cNvSpPr txBox="1"/>
          <p:nvPr/>
        </p:nvSpPr>
        <p:spPr>
          <a:xfrm>
            <a:off x="9807961" y="3260216"/>
            <a:ext cx="16584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4C979F"/>
                </a:solidFill>
                <a:latin typeface="Roboto"/>
                <a:ea typeface="Roboto"/>
                <a:cs typeface="Roboto"/>
                <a:sym typeface="Roboto"/>
              </a:rPr>
              <a:t>1970-1990</a:t>
            </a:r>
            <a:endParaRPr sz="1300">
              <a:solidFill>
                <a:srgbClr val="4C979F"/>
              </a:solidFill>
              <a:latin typeface="Roboto"/>
              <a:ea typeface="Roboto"/>
              <a:cs typeface="Roboto"/>
              <a:sym typeface="Roboto"/>
            </a:endParaRPr>
          </a:p>
        </p:txBody>
      </p:sp>
      <p:sp>
        <p:nvSpPr>
          <p:cNvPr id="702" name="Google Shape;702;p40"/>
          <p:cNvSpPr/>
          <p:nvPr/>
        </p:nvSpPr>
        <p:spPr>
          <a:xfrm>
            <a:off x="9687957" y="3767641"/>
            <a:ext cx="2500800" cy="30900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highlight>
                <a:schemeClr val="lt2"/>
              </a:highlight>
            </a:endParaRPr>
          </a:p>
        </p:txBody>
      </p:sp>
      <p:sp>
        <p:nvSpPr>
          <p:cNvPr id="703" name="Google Shape;703;p40"/>
          <p:cNvSpPr/>
          <p:nvPr/>
        </p:nvSpPr>
        <p:spPr>
          <a:xfrm>
            <a:off x="9687956" y="3060566"/>
            <a:ext cx="2500800" cy="720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cxnSp>
        <p:nvCxnSpPr>
          <p:cNvPr id="704" name="Google Shape;704;p40"/>
          <p:cNvCxnSpPr/>
          <p:nvPr/>
        </p:nvCxnSpPr>
        <p:spPr>
          <a:xfrm>
            <a:off x="9669950" y="3067753"/>
            <a:ext cx="0" cy="3783000"/>
          </a:xfrm>
          <a:prstGeom prst="straightConnector1">
            <a:avLst/>
          </a:prstGeom>
          <a:noFill/>
          <a:ln cap="flat" cmpd="sng" w="9525">
            <a:solidFill>
              <a:srgbClr val="D9D9D9"/>
            </a:solidFill>
            <a:prstDash val="dot"/>
            <a:round/>
            <a:headEnd len="sm" w="sm" type="none"/>
            <a:tailEnd len="sm" w="sm" type="none"/>
          </a:ln>
        </p:spPr>
      </p:cxnSp>
      <p:sp>
        <p:nvSpPr>
          <p:cNvPr id="705" name="Google Shape;705;p40"/>
          <p:cNvSpPr txBox="1"/>
          <p:nvPr/>
        </p:nvSpPr>
        <p:spPr>
          <a:xfrm>
            <a:off x="1920775" y="3943075"/>
            <a:ext cx="1537200" cy="9051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chemeClr val="lt1"/>
                </a:solidFill>
                <a:latin typeface="Lora"/>
                <a:ea typeface="Lora"/>
                <a:cs typeface="Lora"/>
                <a:sym typeface="Lora"/>
              </a:rPr>
              <a:t>Scientists begin to share</a:t>
            </a:r>
            <a:endParaRPr b="1" sz="1500">
              <a:solidFill>
                <a:schemeClr val="lt1"/>
              </a:solidFill>
              <a:latin typeface="Lora"/>
              <a:ea typeface="Lora"/>
              <a:cs typeface="Lora"/>
              <a:sym typeface="Lora"/>
            </a:endParaRPr>
          </a:p>
        </p:txBody>
      </p:sp>
      <p:sp>
        <p:nvSpPr>
          <p:cNvPr id="706" name="Google Shape;706;p40"/>
          <p:cNvSpPr txBox="1"/>
          <p:nvPr/>
        </p:nvSpPr>
        <p:spPr>
          <a:xfrm>
            <a:off x="9712625" y="3867150"/>
            <a:ext cx="2033400" cy="480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chemeClr val="lt1"/>
                </a:solidFill>
                <a:latin typeface="Lora"/>
                <a:ea typeface="Lora"/>
                <a:cs typeface="Lora"/>
                <a:sym typeface="Lora"/>
              </a:rPr>
              <a:t>Gatekeeping</a:t>
            </a:r>
            <a:endParaRPr b="1" sz="1500">
              <a:solidFill>
                <a:schemeClr val="lt1"/>
              </a:solidFill>
              <a:latin typeface="Lora"/>
              <a:ea typeface="Lora"/>
              <a:cs typeface="Lora"/>
              <a:sym typeface="Lora"/>
            </a:endParaRPr>
          </a:p>
        </p:txBody>
      </p:sp>
      <p:sp>
        <p:nvSpPr>
          <p:cNvPr id="707" name="Google Shape;707;p40"/>
          <p:cNvSpPr txBox="1"/>
          <p:nvPr/>
        </p:nvSpPr>
        <p:spPr>
          <a:xfrm>
            <a:off x="9712627" y="4797800"/>
            <a:ext cx="23409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chemeClr val="lt1"/>
                </a:solidFill>
                <a:latin typeface="Lato Light"/>
                <a:ea typeface="Lato Light"/>
                <a:cs typeface="Lato Light"/>
                <a:sym typeface="Lato Light"/>
              </a:rPr>
              <a:t>1974 - </a:t>
            </a:r>
            <a:r>
              <a:rPr i="1" lang="en" sz="1200">
                <a:solidFill>
                  <a:schemeClr val="lt1"/>
                </a:solidFill>
                <a:latin typeface="Lato Light"/>
                <a:ea typeface="Lato Light"/>
                <a:cs typeface="Lato Light"/>
                <a:sym typeface="Lato Light"/>
              </a:rPr>
              <a:t>Cell</a:t>
            </a:r>
            <a:r>
              <a:rPr lang="en" sz="1200">
                <a:solidFill>
                  <a:schemeClr val="lt1"/>
                </a:solidFill>
                <a:latin typeface="Lato Light"/>
                <a:ea typeface="Lato Light"/>
                <a:cs typeface="Lato Light"/>
                <a:sym typeface="Lato Light"/>
              </a:rPr>
              <a:t> founded. Introduced editorial selectivity.</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Impact factor widely adopted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rPr lang="en" sz="1200">
                <a:solidFill>
                  <a:schemeClr val="lt1"/>
                </a:solidFill>
                <a:latin typeface="Lato Light"/>
                <a:ea typeface="Lato Light"/>
                <a:cs typeface="Lato Light"/>
                <a:sym typeface="Lato Light"/>
              </a:rPr>
              <a:t>1991 - Pergamon sold to Elsevier</a:t>
            </a:r>
            <a:endParaRPr sz="1200">
              <a:solidFill>
                <a:schemeClr val="lt1"/>
              </a:solidFill>
              <a:latin typeface="Lato Light"/>
              <a:ea typeface="Lato Light"/>
              <a:cs typeface="Lato Light"/>
              <a:sym typeface="Lato Light"/>
            </a:endParaRPr>
          </a:p>
          <a:p>
            <a:pPr indent="0" lvl="0" marL="0" rtl="0" algn="l">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chemeClr val="lt1"/>
              </a:solidFill>
              <a:latin typeface="Lato Light"/>
              <a:ea typeface="Lato Light"/>
              <a:cs typeface="Lato Light"/>
              <a:sym typeface="Lato Light"/>
            </a:endParaRPr>
          </a:p>
        </p:txBody>
      </p:sp>
      <p:pic>
        <p:nvPicPr>
          <p:cNvPr id="708" name="Google Shape;708;p40"/>
          <p:cNvPicPr preferRelativeResize="0"/>
          <p:nvPr/>
        </p:nvPicPr>
        <p:blipFill>
          <a:blip r:embed="rId5">
            <a:alphaModFix/>
          </a:blip>
          <a:stretch>
            <a:fillRect/>
          </a:stretch>
        </p:blipFill>
        <p:spPr>
          <a:xfrm>
            <a:off x="-1450" y="-29237"/>
            <a:ext cx="5381625" cy="2962275"/>
          </a:xfrm>
          <a:prstGeom prst="rect">
            <a:avLst/>
          </a:prstGeom>
          <a:noFill/>
          <a:ln>
            <a:noFill/>
          </a:ln>
        </p:spPr>
      </p:pic>
      <p:grpSp>
        <p:nvGrpSpPr>
          <p:cNvPr id="709" name="Google Shape;709;p40"/>
          <p:cNvGrpSpPr/>
          <p:nvPr/>
        </p:nvGrpSpPr>
        <p:grpSpPr>
          <a:xfrm>
            <a:off x="0" y="2142150"/>
            <a:ext cx="12023125" cy="881600"/>
            <a:chOff x="0" y="1532550"/>
            <a:chExt cx="12023125" cy="881600"/>
          </a:xfrm>
        </p:grpSpPr>
        <p:cxnSp>
          <p:nvCxnSpPr>
            <p:cNvPr id="710" name="Google Shape;710;p40"/>
            <p:cNvCxnSpPr>
              <a:endCxn id="711" idx="6"/>
            </p:cNvCxnSpPr>
            <p:nvPr/>
          </p:nvCxnSpPr>
          <p:spPr>
            <a:xfrm>
              <a:off x="603600" y="2204150"/>
              <a:ext cx="11107800" cy="0"/>
            </a:xfrm>
            <a:prstGeom prst="straightConnector1">
              <a:avLst/>
            </a:prstGeom>
            <a:noFill/>
            <a:ln cap="flat" cmpd="sng" w="9525">
              <a:solidFill>
                <a:srgbClr val="44546A"/>
              </a:solidFill>
              <a:prstDash val="solid"/>
              <a:round/>
              <a:headEnd len="med" w="med" type="none"/>
              <a:tailEnd len="med" w="med" type="none"/>
            </a:ln>
          </p:spPr>
        </p:cxnSp>
        <p:sp>
          <p:nvSpPr>
            <p:cNvPr id="712" name="Google Shape;712;p40"/>
            <p:cNvSpPr/>
            <p:nvPr/>
          </p:nvSpPr>
          <p:spPr>
            <a:xfrm>
              <a:off x="1137050" y="2043050"/>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713" name="Google Shape;713;p40"/>
            <p:cNvSpPr/>
            <p:nvPr/>
          </p:nvSpPr>
          <p:spPr>
            <a:xfrm>
              <a:off x="3177700" y="2036863"/>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714" name="Google Shape;714;p40"/>
            <p:cNvSpPr/>
            <p:nvPr/>
          </p:nvSpPr>
          <p:spPr>
            <a:xfrm>
              <a:off x="5218350" y="2018613"/>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715" name="Google Shape;715;p40"/>
            <p:cNvSpPr/>
            <p:nvPr/>
          </p:nvSpPr>
          <p:spPr>
            <a:xfrm>
              <a:off x="7259000" y="2018600"/>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716" name="Google Shape;716;p40"/>
            <p:cNvSpPr/>
            <p:nvPr/>
          </p:nvSpPr>
          <p:spPr>
            <a:xfrm>
              <a:off x="9299638" y="2018613"/>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711" name="Google Shape;711;p40"/>
            <p:cNvSpPr/>
            <p:nvPr/>
          </p:nvSpPr>
          <p:spPr>
            <a:xfrm>
              <a:off x="11340300" y="2018600"/>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717" name="Google Shape;717;p40"/>
            <p:cNvSpPr txBox="1"/>
            <p:nvPr/>
          </p:nvSpPr>
          <p:spPr>
            <a:xfrm>
              <a:off x="868875"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1600</a:t>
              </a:r>
              <a:endParaRPr sz="2200">
                <a:solidFill>
                  <a:srgbClr val="000000"/>
                </a:solidFill>
                <a:latin typeface="Lato Light"/>
                <a:ea typeface="Lato Light"/>
                <a:cs typeface="Lato Light"/>
                <a:sym typeface="Lato Light"/>
              </a:endParaRPr>
            </a:p>
          </p:txBody>
        </p:sp>
        <p:sp>
          <p:nvSpPr>
            <p:cNvPr id="718" name="Google Shape;718;p40"/>
            <p:cNvSpPr txBox="1"/>
            <p:nvPr/>
          </p:nvSpPr>
          <p:spPr>
            <a:xfrm>
              <a:off x="2958100"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1700</a:t>
              </a:r>
              <a:endParaRPr sz="2200">
                <a:solidFill>
                  <a:srgbClr val="000000"/>
                </a:solidFill>
                <a:latin typeface="Lato Light"/>
                <a:ea typeface="Lato Light"/>
                <a:cs typeface="Lato Light"/>
                <a:sym typeface="Lato Light"/>
              </a:endParaRPr>
            </a:p>
          </p:txBody>
        </p:sp>
        <p:sp>
          <p:nvSpPr>
            <p:cNvPr id="719" name="Google Shape;719;p40"/>
            <p:cNvSpPr txBox="1"/>
            <p:nvPr/>
          </p:nvSpPr>
          <p:spPr>
            <a:xfrm>
              <a:off x="4936350" y="153255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1800</a:t>
              </a:r>
              <a:endParaRPr sz="2200">
                <a:solidFill>
                  <a:srgbClr val="000000"/>
                </a:solidFill>
                <a:latin typeface="Lato Light"/>
                <a:ea typeface="Lato Light"/>
                <a:cs typeface="Lato Light"/>
                <a:sym typeface="Lato Light"/>
              </a:endParaRPr>
            </a:p>
          </p:txBody>
        </p:sp>
        <p:sp>
          <p:nvSpPr>
            <p:cNvPr id="720" name="Google Shape;720;p40"/>
            <p:cNvSpPr txBox="1"/>
            <p:nvPr/>
          </p:nvSpPr>
          <p:spPr>
            <a:xfrm>
              <a:off x="6977000"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1900</a:t>
              </a:r>
              <a:endParaRPr sz="2200">
                <a:solidFill>
                  <a:srgbClr val="000000"/>
                </a:solidFill>
                <a:latin typeface="Lato Light"/>
                <a:ea typeface="Lato Light"/>
                <a:cs typeface="Lato Light"/>
                <a:sym typeface="Lato Light"/>
              </a:endParaRPr>
            </a:p>
          </p:txBody>
        </p:sp>
        <p:sp>
          <p:nvSpPr>
            <p:cNvPr id="721" name="Google Shape;721;p40"/>
            <p:cNvSpPr txBox="1"/>
            <p:nvPr/>
          </p:nvSpPr>
          <p:spPr>
            <a:xfrm>
              <a:off x="9017650"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2000</a:t>
              </a:r>
              <a:endParaRPr sz="2200">
                <a:solidFill>
                  <a:srgbClr val="000000"/>
                </a:solidFill>
                <a:latin typeface="Lato Light"/>
                <a:ea typeface="Lato Light"/>
                <a:cs typeface="Lato Light"/>
                <a:sym typeface="Lato Light"/>
              </a:endParaRPr>
            </a:p>
          </p:txBody>
        </p:sp>
        <p:sp>
          <p:nvSpPr>
            <p:cNvPr id="722" name="Google Shape;722;p40"/>
            <p:cNvSpPr txBox="1"/>
            <p:nvPr/>
          </p:nvSpPr>
          <p:spPr>
            <a:xfrm>
              <a:off x="11088025"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2100</a:t>
              </a:r>
              <a:endParaRPr sz="2200">
                <a:solidFill>
                  <a:srgbClr val="000000"/>
                </a:solidFill>
                <a:latin typeface="Lato Light"/>
                <a:ea typeface="Lato Light"/>
                <a:cs typeface="Lato Light"/>
                <a:sym typeface="Lato Light"/>
              </a:endParaRPr>
            </a:p>
          </p:txBody>
        </p:sp>
        <p:sp>
          <p:nvSpPr>
            <p:cNvPr id="723" name="Google Shape;723;p40"/>
            <p:cNvSpPr txBox="1"/>
            <p:nvPr/>
          </p:nvSpPr>
          <p:spPr>
            <a:xfrm>
              <a:off x="0" y="1611300"/>
              <a:ext cx="719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00000"/>
                  </a:solidFill>
                  <a:latin typeface="Lato Light"/>
                  <a:ea typeface="Lato Light"/>
                  <a:cs typeface="Lato Light"/>
                  <a:sym typeface="Lato Light"/>
                </a:rPr>
                <a:t>Year</a:t>
              </a:r>
              <a:endParaRPr sz="1800">
                <a:solidFill>
                  <a:srgbClr val="000000"/>
                </a:solidFill>
                <a:latin typeface="Lato Light"/>
                <a:ea typeface="Lato Light"/>
                <a:cs typeface="Lato Light"/>
                <a:sym typeface="Lato Light"/>
              </a:endParaRPr>
            </a:p>
          </p:txBody>
        </p:sp>
        <p:cxnSp>
          <p:nvCxnSpPr>
            <p:cNvPr id="724" name="Google Shape;724;p40"/>
            <p:cNvCxnSpPr>
              <a:endCxn id="716" idx="2"/>
            </p:cNvCxnSpPr>
            <p:nvPr/>
          </p:nvCxnSpPr>
          <p:spPr>
            <a:xfrm flipH="1" rot="10800000">
              <a:off x="8731738" y="2204163"/>
              <a:ext cx="567900" cy="6900"/>
            </a:xfrm>
            <a:prstGeom prst="straightConnector1">
              <a:avLst/>
            </a:prstGeom>
            <a:noFill/>
            <a:ln cap="flat" cmpd="sng" w="38100">
              <a:solidFill>
                <a:srgbClr val="045C64"/>
              </a:solidFill>
              <a:prstDash val="solid"/>
              <a:round/>
              <a:headEnd len="med" w="med" type="triangle"/>
              <a:tailEnd len="med" w="med" type="triangle"/>
            </a:ln>
          </p:spPr>
        </p:cxnSp>
      </p:grpSp>
      <p:cxnSp>
        <p:nvCxnSpPr>
          <p:cNvPr id="725" name="Google Shape;725;p40"/>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726" name="Google Shape;726;p40"/>
          <p:cNvSpPr txBox="1"/>
          <p:nvPr>
            <p:ph idx="4294967295" type="title"/>
          </p:nvPr>
        </p:nvSpPr>
        <p:spPr>
          <a:xfrm>
            <a:off x="3717675" y="93350"/>
            <a:ext cx="8335800" cy="1528800"/>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SzPct val="48649"/>
              <a:buNone/>
            </a:pPr>
            <a:r>
              <a:rPr lang="en">
                <a:latin typeface="Lora"/>
                <a:ea typeface="Lora"/>
                <a:cs typeface="Lora"/>
                <a:sym typeface="Lora"/>
              </a:rPr>
              <a:t>Current academic publishing practices - </a:t>
            </a:r>
            <a:endParaRPr>
              <a:latin typeface="Lora"/>
              <a:ea typeface="Lora"/>
              <a:cs typeface="Lora"/>
              <a:sym typeface="Lora"/>
            </a:endParaRPr>
          </a:p>
          <a:p>
            <a:pPr indent="0" lvl="0" marL="0" rtl="0" algn="r">
              <a:lnSpc>
                <a:spcPct val="90000"/>
              </a:lnSpc>
              <a:spcBef>
                <a:spcPts val="0"/>
              </a:spcBef>
              <a:spcAft>
                <a:spcPts val="0"/>
              </a:spcAft>
              <a:buSzPct val="48649"/>
              <a:buNone/>
            </a:pPr>
            <a:r>
              <a:rPr lang="en">
                <a:latin typeface="Lora"/>
                <a:ea typeface="Lora"/>
                <a:cs typeface="Lora"/>
                <a:sym typeface="Lora"/>
              </a:rPr>
              <a:t>How did we get here? </a:t>
            </a:r>
            <a:endParaRPr>
              <a:latin typeface="Lora"/>
              <a:ea typeface="Lora"/>
              <a:cs typeface="Lora"/>
              <a:sym typeface="Lor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41"/>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732" name="Google Shape;732;p41"/>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733" name="Google Shape;733;p41"/>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cxnSp>
        <p:nvCxnSpPr>
          <p:cNvPr id="734" name="Google Shape;734;p41"/>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735" name="Google Shape;735;p41"/>
          <p:cNvSpPr txBox="1"/>
          <p:nvPr>
            <p:ph idx="4294967295" type="title"/>
          </p:nvPr>
        </p:nvSpPr>
        <p:spPr>
          <a:xfrm>
            <a:off x="3717675" y="93350"/>
            <a:ext cx="8335800" cy="13962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SzPts val="1620"/>
              <a:buNone/>
            </a:pPr>
            <a:r>
              <a:t/>
            </a:r>
            <a:endParaRPr sz="3630">
              <a:latin typeface="Lora"/>
              <a:ea typeface="Lora"/>
              <a:cs typeface="Lora"/>
              <a:sym typeface="Lora"/>
            </a:endParaRPr>
          </a:p>
          <a:p>
            <a:pPr indent="0" lvl="0" marL="0" rtl="0" algn="r">
              <a:lnSpc>
                <a:spcPct val="90000"/>
              </a:lnSpc>
              <a:spcBef>
                <a:spcPts val="0"/>
              </a:spcBef>
              <a:spcAft>
                <a:spcPts val="0"/>
              </a:spcAft>
              <a:buSzPts val="1620"/>
              <a:buNone/>
            </a:pPr>
            <a:r>
              <a:rPr lang="en" sz="3930">
                <a:latin typeface="Lora"/>
                <a:ea typeface="Lora"/>
                <a:cs typeface="Lora"/>
                <a:sym typeface="Lora"/>
              </a:rPr>
              <a:t>Subscription-fee based publishing</a:t>
            </a:r>
            <a:endParaRPr sz="3930">
              <a:latin typeface="Lora"/>
              <a:ea typeface="Lora"/>
              <a:cs typeface="Lora"/>
              <a:sym typeface="Lora"/>
            </a:endParaRPr>
          </a:p>
          <a:p>
            <a:pPr indent="0" lvl="0" marL="0" rtl="0" algn="r">
              <a:lnSpc>
                <a:spcPct val="90000"/>
              </a:lnSpc>
              <a:spcBef>
                <a:spcPts val="0"/>
              </a:spcBef>
              <a:spcAft>
                <a:spcPts val="0"/>
              </a:spcAft>
              <a:buSzPts val="1620"/>
              <a:buNone/>
            </a:pPr>
            <a:r>
              <a:t/>
            </a:r>
            <a:endParaRPr sz="3630">
              <a:latin typeface="Lora"/>
              <a:ea typeface="Lora"/>
              <a:cs typeface="Lora"/>
              <a:sym typeface="Lora"/>
            </a:endParaRPr>
          </a:p>
        </p:txBody>
      </p:sp>
      <p:pic>
        <p:nvPicPr>
          <p:cNvPr id="736" name="Google Shape;736;p41"/>
          <p:cNvPicPr preferRelativeResize="0"/>
          <p:nvPr/>
        </p:nvPicPr>
        <p:blipFill>
          <a:blip r:embed="rId4">
            <a:alphaModFix/>
          </a:blip>
          <a:stretch>
            <a:fillRect/>
          </a:stretch>
        </p:blipFill>
        <p:spPr>
          <a:xfrm>
            <a:off x="3910962" y="2729312"/>
            <a:ext cx="935150" cy="935150"/>
          </a:xfrm>
          <a:prstGeom prst="rect">
            <a:avLst/>
          </a:prstGeom>
          <a:noFill/>
          <a:ln>
            <a:noFill/>
          </a:ln>
        </p:spPr>
      </p:pic>
      <p:pic>
        <p:nvPicPr>
          <p:cNvPr id="737" name="Google Shape;737;p41"/>
          <p:cNvPicPr preferRelativeResize="0"/>
          <p:nvPr/>
        </p:nvPicPr>
        <p:blipFill>
          <a:blip r:embed="rId5">
            <a:alphaModFix/>
          </a:blip>
          <a:stretch>
            <a:fillRect/>
          </a:stretch>
        </p:blipFill>
        <p:spPr>
          <a:xfrm>
            <a:off x="1208175" y="2707061"/>
            <a:ext cx="984900" cy="984900"/>
          </a:xfrm>
          <a:prstGeom prst="rect">
            <a:avLst/>
          </a:prstGeom>
          <a:noFill/>
          <a:ln>
            <a:noFill/>
          </a:ln>
        </p:spPr>
      </p:pic>
      <p:sp>
        <p:nvSpPr>
          <p:cNvPr id="738" name="Google Shape;738;p41"/>
          <p:cNvSpPr/>
          <p:nvPr/>
        </p:nvSpPr>
        <p:spPr>
          <a:xfrm>
            <a:off x="1031024" y="3588325"/>
            <a:ext cx="12663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Funder finances research</a:t>
            </a:r>
            <a:endParaRPr sz="1200">
              <a:latin typeface="Lato Light"/>
              <a:ea typeface="Lato Light"/>
              <a:cs typeface="Lato Light"/>
              <a:sym typeface="Lato Light"/>
            </a:endParaRPr>
          </a:p>
        </p:txBody>
      </p:sp>
      <p:sp>
        <p:nvSpPr>
          <p:cNvPr id="739" name="Google Shape;739;p41"/>
          <p:cNvSpPr/>
          <p:nvPr/>
        </p:nvSpPr>
        <p:spPr>
          <a:xfrm>
            <a:off x="4645288" y="2834950"/>
            <a:ext cx="11208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Scientist writes article</a:t>
            </a:r>
            <a:endParaRPr sz="1200">
              <a:latin typeface="Lato Light"/>
              <a:ea typeface="Lato Light"/>
              <a:cs typeface="Lato Light"/>
              <a:sym typeface="Lato Light"/>
            </a:endParaRPr>
          </a:p>
        </p:txBody>
      </p:sp>
      <p:pic>
        <p:nvPicPr>
          <p:cNvPr id="740" name="Google Shape;740;p41"/>
          <p:cNvPicPr preferRelativeResize="0"/>
          <p:nvPr/>
        </p:nvPicPr>
        <p:blipFill>
          <a:blip r:embed="rId6">
            <a:alphaModFix/>
          </a:blip>
          <a:stretch>
            <a:fillRect/>
          </a:stretch>
        </p:blipFill>
        <p:spPr>
          <a:xfrm>
            <a:off x="5696836" y="3087474"/>
            <a:ext cx="743953" cy="743925"/>
          </a:xfrm>
          <a:prstGeom prst="rect">
            <a:avLst/>
          </a:prstGeom>
          <a:noFill/>
          <a:ln>
            <a:noFill/>
          </a:ln>
        </p:spPr>
      </p:pic>
      <p:sp>
        <p:nvSpPr>
          <p:cNvPr id="741" name="Google Shape;741;p41"/>
          <p:cNvSpPr/>
          <p:nvPr/>
        </p:nvSpPr>
        <p:spPr>
          <a:xfrm>
            <a:off x="2157200" y="3267000"/>
            <a:ext cx="16584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42" name="Google Shape;742;p41"/>
          <p:cNvPicPr preferRelativeResize="0"/>
          <p:nvPr/>
        </p:nvPicPr>
        <p:blipFill>
          <a:blip r:embed="rId7">
            <a:alphaModFix/>
          </a:blip>
          <a:stretch>
            <a:fillRect/>
          </a:stretch>
        </p:blipFill>
        <p:spPr>
          <a:xfrm>
            <a:off x="2221097" y="3145953"/>
            <a:ext cx="413700" cy="413700"/>
          </a:xfrm>
          <a:prstGeom prst="rect">
            <a:avLst/>
          </a:prstGeom>
          <a:noFill/>
          <a:ln>
            <a:noFill/>
          </a:ln>
        </p:spPr>
      </p:pic>
      <p:pic>
        <p:nvPicPr>
          <p:cNvPr id="743" name="Google Shape;743;p41"/>
          <p:cNvPicPr preferRelativeResize="0"/>
          <p:nvPr/>
        </p:nvPicPr>
        <p:blipFill>
          <a:blip r:embed="rId7">
            <a:alphaModFix/>
          </a:blip>
          <a:stretch>
            <a:fillRect/>
          </a:stretch>
        </p:blipFill>
        <p:spPr>
          <a:xfrm>
            <a:off x="2427947" y="3145953"/>
            <a:ext cx="413700" cy="413700"/>
          </a:xfrm>
          <a:prstGeom prst="rect">
            <a:avLst/>
          </a:prstGeom>
          <a:noFill/>
          <a:ln>
            <a:noFill/>
          </a:ln>
        </p:spPr>
      </p:pic>
      <p:pic>
        <p:nvPicPr>
          <p:cNvPr id="744" name="Google Shape;744;p41"/>
          <p:cNvPicPr preferRelativeResize="0"/>
          <p:nvPr/>
        </p:nvPicPr>
        <p:blipFill>
          <a:blip r:embed="rId7">
            <a:alphaModFix/>
          </a:blip>
          <a:stretch>
            <a:fillRect/>
          </a:stretch>
        </p:blipFill>
        <p:spPr>
          <a:xfrm>
            <a:off x="2634797" y="3145953"/>
            <a:ext cx="413700" cy="413700"/>
          </a:xfrm>
          <a:prstGeom prst="rect">
            <a:avLst/>
          </a:prstGeom>
          <a:noFill/>
          <a:ln>
            <a:noFill/>
          </a:ln>
        </p:spPr>
      </p:pic>
      <p:sp>
        <p:nvSpPr>
          <p:cNvPr id="745" name="Google Shape;745;p41"/>
          <p:cNvSpPr/>
          <p:nvPr/>
        </p:nvSpPr>
        <p:spPr>
          <a:xfrm>
            <a:off x="4771125" y="3266988"/>
            <a:ext cx="9849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46" name="Google Shape;746;p41"/>
          <p:cNvPicPr preferRelativeResize="0"/>
          <p:nvPr/>
        </p:nvPicPr>
        <p:blipFill>
          <a:blip r:embed="rId8">
            <a:alphaModFix/>
          </a:blip>
          <a:stretch>
            <a:fillRect/>
          </a:stretch>
        </p:blipFill>
        <p:spPr>
          <a:xfrm>
            <a:off x="5346468" y="5113143"/>
            <a:ext cx="838200" cy="838200"/>
          </a:xfrm>
          <a:prstGeom prst="rect">
            <a:avLst/>
          </a:prstGeom>
          <a:noFill/>
          <a:ln>
            <a:noFill/>
          </a:ln>
        </p:spPr>
      </p:pic>
      <p:sp>
        <p:nvSpPr>
          <p:cNvPr id="747" name="Google Shape;747;p41"/>
          <p:cNvSpPr/>
          <p:nvPr/>
        </p:nvSpPr>
        <p:spPr>
          <a:xfrm>
            <a:off x="891046" y="3362400"/>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2</a:t>
            </a:r>
            <a:endParaRPr b="1" sz="1100">
              <a:solidFill>
                <a:schemeClr val="lt1"/>
              </a:solidFill>
              <a:latin typeface="Lato"/>
              <a:ea typeface="Lato"/>
              <a:cs typeface="Lato"/>
              <a:sym typeface="Lato"/>
            </a:endParaRPr>
          </a:p>
        </p:txBody>
      </p:sp>
      <p:sp>
        <p:nvSpPr>
          <p:cNvPr id="748" name="Google Shape;748;p41"/>
          <p:cNvSpPr/>
          <p:nvPr/>
        </p:nvSpPr>
        <p:spPr>
          <a:xfrm>
            <a:off x="4431871" y="2609025"/>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3</a:t>
            </a:r>
            <a:endParaRPr b="1" sz="1100">
              <a:solidFill>
                <a:schemeClr val="lt1"/>
              </a:solidFill>
              <a:latin typeface="Lato"/>
              <a:ea typeface="Lato"/>
              <a:cs typeface="Lato"/>
              <a:sym typeface="Lato"/>
            </a:endParaRPr>
          </a:p>
        </p:txBody>
      </p:sp>
      <p:sp>
        <p:nvSpPr>
          <p:cNvPr id="749" name="Google Shape;749;p41"/>
          <p:cNvSpPr/>
          <p:nvPr/>
        </p:nvSpPr>
        <p:spPr>
          <a:xfrm rot="-5400000">
            <a:off x="329275" y="4893650"/>
            <a:ext cx="2095800" cy="3543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0" name="Google Shape;750;p41"/>
          <p:cNvSpPr/>
          <p:nvPr/>
        </p:nvSpPr>
        <p:spPr>
          <a:xfrm>
            <a:off x="1499775" y="6027100"/>
            <a:ext cx="3626700" cy="91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751" name="Google Shape;751;p41"/>
          <p:cNvGrpSpPr/>
          <p:nvPr/>
        </p:nvGrpSpPr>
        <p:grpSpPr>
          <a:xfrm>
            <a:off x="2830710" y="5832828"/>
            <a:ext cx="827400" cy="413700"/>
            <a:chOff x="2221110" y="5832828"/>
            <a:chExt cx="827400" cy="413700"/>
          </a:xfrm>
        </p:grpSpPr>
        <p:pic>
          <p:nvPicPr>
            <p:cNvPr id="752" name="Google Shape;752;p41"/>
            <p:cNvPicPr preferRelativeResize="0"/>
            <p:nvPr/>
          </p:nvPicPr>
          <p:blipFill>
            <a:blip r:embed="rId7">
              <a:alphaModFix/>
            </a:blip>
            <a:stretch>
              <a:fillRect/>
            </a:stretch>
          </p:blipFill>
          <p:spPr>
            <a:xfrm>
              <a:off x="2221110" y="5832828"/>
              <a:ext cx="413700" cy="413700"/>
            </a:xfrm>
            <a:prstGeom prst="rect">
              <a:avLst/>
            </a:prstGeom>
            <a:noFill/>
            <a:ln>
              <a:noFill/>
            </a:ln>
          </p:spPr>
        </p:pic>
        <p:pic>
          <p:nvPicPr>
            <p:cNvPr id="753" name="Google Shape;753;p41"/>
            <p:cNvPicPr preferRelativeResize="0"/>
            <p:nvPr/>
          </p:nvPicPr>
          <p:blipFill>
            <a:blip r:embed="rId7">
              <a:alphaModFix/>
            </a:blip>
            <a:stretch>
              <a:fillRect/>
            </a:stretch>
          </p:blipFill>
          <p:spPr>
            <a:xfrm>
              <a:off x="2427960" y="5832828"/>
              <a:ext cx="413700" cy="413700"/>
            </a:xfrm>
            <a:prstGeom prst="rect">
              <a:avLst/>
            </a:prstGeom>
            <a:noFill/>
            <a:ln>
              <a:noFill/>
            </a:ln>
          </p:spPr>
        </p:pic>
        <p:pic>
          <p:nvPicPr>
            <p:cNvPr id="754" name="Google Shape;754;p41"/>
            <p:cNvPicPr preferRelativeResize="0"/>
            <p:nvPr/>
          </p:nvPicPr>
          <p:blipFill>
            <a:blip r:embed="rId7">
              <a:alphaModFix/>
            </a:blip>
            <a:stretch>
              <a:fillRect/>
            </a:stretch>
          </p:blipFill>
          <p:spPr>
            <a:xfrm>
              <a:off x="2634810" y="5832828"/>
              <a:ext cx="413700" cy="413700"/>
            </a:xfrm>
            <a:prstGeom prst="rect">
              <a:avLst/>
            </a:prstGeom>
            <a:noFill/>
            <a:ln>
              <a:noFill/>
            </a:ln>
          </p:spPr>
        </p:pic>
      </p:grpSp>
      <p:sp>
        <p:nvSpPr>
          <p:cNvPr id="755" name="Google Shape;755;p41"/>
          <p:cNvSpPr/>
          <p:nvPr/>
        </p:nvSpPr>
        <p:spPr>
          <a:xfrm>
            <a:off x="5148175" y="5836775"/>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Taxpayer pays taxes</a:t>
            </a:r>
            <a:endParaRPr sz="1200">
              <a:latin typeface="Lato Light"/>
              <a:ea typeface="Lato Light"/>
              <a:cs typeface="Lato Light"/>
              <a:sym typeface="Lato Light"/>
            </a:endParaRPr>
          </a:p>
        </p:txBody>
      </p:sp>
      <p:sp>
        <p:nvSpPr>
          <p:cNvPr id="756" name="Google Shape;756;p41"/>
          <p:cNvSpPr/>
          <p:nvPr/>
        </p:nvSpPr>
        <p:spPr>
          <a:xfrm>
            <a:off x="5037158" y="56322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1</a:t>
            </a:r>
            <a:endParaRPr b="1" sz="1100">
              <a:solidFill>
                <a:schemeClr val="lt1"/>
              </a:solidFill>
              <a:latin typeface="Lato"/>
              <a:ea typeface="Lato"/>
              <a:cs typeface="Lato"/>
              <a:sym typeface="Lato"/>
            </a:endParaRPr>
          </a:p>
        </p:txBody>
      </p:sp>
      <p:sp>
        <p:nvSpPr>
          <p:cNvPr id="757" name="Google Shape;757;p41"/>
          <p:cNvSpPr txBox="1"/>
          <p:nvPr/>
        </p:nvSpPr>
        <p:spPr>
          <a:xfrm>
            <a:off x="1270750" y="6511800"/>
            <a:ext cx="109182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900">
                <a:solidFill>
                  <a:srgbClr val="202122"/>
                </a:solidFill>
                <a:highlight>
                  <a:srgbClr val="FFFFFF"/>
                </a:highlight>
                <a:latin typeface="Lato Light"/>
                <a:ea typeface="Lato Light"/>
                <a:cs typeface="Lato Light"/>
                <a:sym typeface="Lato Light"/>
              </a:rPr>
              <a:t>Adjusted from: </a:t>
            </a:r>
            <a:r>
              <a:rPr lang="en" sz="900">
                <a:solidFill>
                  <a:srgbClr val="202122"/>
                </a:solidFill>
                <a:highlight>
                  <a:srgbClr val="FFFFFF"/>
                </a:highlight>
                <a:latin typeface="Lato Light"/>
                <a:ea typeface="Lato Light"/>
                <a:cs typeface="Lato Light"/>
                <a:sym typeface="Lato Light"/>
              </a:rPr>
              <a:t>Wikimedia Commons contributors, 'File:Scholarly Publishing - Gold Open Access chart.png', </a:t>
            </a:r>
            <a:r>
              <a:rPr i="1" lang="en" sz="900">
                <a:solidFill>
                  <a:srgbClr val="202122"/>
                </a:solidFill>
                <a:latin typeface="Lato Light"/>
                <a:ea typeface="Lato Light"/>
                <a:cs typeface="Lato Light"/>
                <a:sym typeface="Lato Light"/>
              </a:rPr>
              <a:t>Wikimedia Commons,</a:t>
            </a:r>
            <a:r>
              <a:rPr lang="en" sz="900">
                <a:solidFill>
                  <a:srgbClr val="202122"/>
                </a:solidFill>
                <a:highlight>
                  <a:srgbClr val="FFFFFF"/>
                </a:highlight>
                <a:latin typeface="Lato Light"/>
                <a:ea typeface="Lato Light"/>
                <a:cs typeface="Lato Light"/>
                <a:sym typeface="Lato Light"/>
              </a:rPr>
              <a:t> 6 April 2023. </a:t>
            </a:r>
            <a:r>
              <a:rPr lang="en" sz="900" u="sng">
                <a:solidFill>
                  <a:schemeClr val="hlink"/>
                </a:solidFill>
                <a:highlight>
                  <a:srgbClr val="FFFFFF"/>
                </a:highlight>
                <a:latin typeface="Lato Light"/>
                <a:ea typeface="Lato Light"/>
                <a:cs typeface="Lato Light"/>
                <a:sym typeface="Lato Light"/>
                <a:hlinkClick r:id="rId9"/>
              </a:rPr>
              <a:t>CC BY 4.0</a:t>
            </a:r>
            <a:r>
              <a:rPr lang="en" sz="900">
                <a:solidFill>
                  <a:srgbClr val="202122"/>
                </a:solidFill>
                <a:highlight>
                  <a:srgbClr val="FFFFFF"/>
                </a:highlight>
                <a:latin typeface="Lato Light"/>
                <a:ea typeface="Lato Light"/>
                <a:cs typeface="Lato Light"/>
                <a:sym typeface="Lato Light"/>
              </a:rPr>
              <a:t> </a:t>
            </a:r>
            <a:endParaRPr sz="900">
              <a:latin typeface="Lato Light"/>
              <a:ea typeface="Lato Light"/>
              <a:cs typeface="Lato Light"/>
              <a:sym typeface="Lato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42"/>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763" name="Google Shape;763;p42"/>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764" name="Google Shape;764;p42"/>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cxnSp>
        <p:nvCxnSpPr>
          <p:cNvPr id="765" name="Google Shape;765;p42"/>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766" name="Google Shape;766;p42"/>
          <p:cNvSpPr txBox="1"/>
          <p:nvPr>
            <p:ph idx="4294967295" type="title"/>
          </p:nvPr>
        </p:nvSpPr>
        <p:spPr>
          <a:xfrm>
            <a:off x="3717675" y="93350"/>
            <a:ext cx="8335800" cy="13962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SzPts val="1620"/>
              <a:buNone/>
            </a:pPr>
            <a:r>
              <a:t/>
            </a:r>
            <a:endParaRPr sz="3630">
              <a:latin typeface="Lora"/>
              <a:ea typeface="Lora"/>
              <a:cs typeface="Lora"/>
              <a:sym typeface="Lora"/>
            </a:endParaRPr>
          </a:p>
          <a:p>
            <a:pPr indent="0" lvl="0" marL="0" rtl="0" algn="r">
              <a:lnSpc>
                <a:spcPct val="90000"/>
              </a:lnSpc>
              <a:spcBef>
                <a:spcPts val="0"/>
              </a:spcBef>
              <a:spcAft>
                <a:spcPts val="0"/>
              </a:spcAft>
              <a:buSzPts val="1620"/>
              <a:buNone/>
            </a:pPr>
            <a:r>
              <a:rPr lang="en" sz="3930">
                <a:latin typeface="Lora"/>
                <a:ea typeface="Lora"/>
                <a:cs typeface="Lora"/>
                <a:sym typeface="Lora"/>
              </a:rPr>
              <a:t>Subscription-fee based publishing</a:t>
            </a:r>
            <a:endParaRPr sz="3930">
              <a:latin typeface="Lora"/>
              <a:ea typeface="Lora"/>
              <a:cs typeface="Lora"/>
              <a:sym typeface="Lora"/>
            </a:endParaRPr>
          </a:p>
          <a:p>
            <a:pPr indent="0" lvl="0" marL="0" rtl="0" algn="r">
              <a:lnSpc>
                <a:spcPct val="90000"/>
              </a:lnSpc>
              <a:spcBef>
                <a:spcPts val="0"/>
              </a:spcBef>
              <a:spcAft>
                <a:spcPts val="0"/>
              </a:spcAft>
              <a:buSzPts val="1620"/>
              <a:buNone/>
            </a:pPr>
            <a:r>
              <a:t/>
            </a:r>
            <a:endParaRPr sz="3630">
              <a:latin typeface="Lora"/>
              <a:ea typeface="Lora"/>
              <a:cs typeface="Lora"/>
              <a:sym typeface="Lora"/>
            </a:endParaRPr>
          </a:p>
        </p:txBody>
      </p:sp>
      <p:pic>
        <p:nvPicPr>
          <p:cNvPr id="767" name="Google Shape;767;p42"/>
          <p:cNvPicPr preferRelativeResize="0"/>
          <p:nvPr/>
        </p:nvPicPr>
        <p:blipFill>
          <a:blip r:embed="rId4">
            <a:alphaModFix/>
          </a:blip>
          <a:stretch>
            <a:fillRect/>
          </a:stretch>
        </p:blipFill>
        <p:spPr>
          <a:xfrm>
            <a:off x="3910962" y="2729312"/>
            <a:ext cx="935150" cy="935150"/>
          </a:xfrm>
          <a:prstGeom prst="rect">
            <a:avLst/>
          </a:prstGeom>
          <a:noFill/>
          <a:ln>
            <a:noFill/>
          </a:ln>
        </p:spPr>
      </p:pic>
      <p:pic>
        <p:nvPicPr>
          <p:cNvPr id="768" name="Google Shape;768;p42"/>
          <p:cNvPicPr preferRelativeResize="0"/>
          <p:nvPr/>
        </p:nvPicPr>
        <p:blipFill>
          <a:blip r:embed="rId5">
            <a:alphaModFix/>
          </a:blip>
          <a:stretch>
            <a:fillRect/>
          </a:stretch>
        </p:blipFill>
        <p:spPr>
          <a:xfrm>
            <a:off x="1208175" y="2707061"/>
            <a:ext cx="984900" cy="984900"/>
          </a:xfrm>
          <a:prstGeom prst="rect">
            <a:avLst/>
          </a:prstGeom>
          <a:noFill/>
          <a:ln>
            <a:noFill/>
          </a:ln>
        </p:spPr>
      </p:pic>
      <p:sp>
        <p:nvSpPr>
          <p:cNvPr id="769" name="Google Shape;769;p42"/>
          <p:cNvSpPr/>
          <p:nvPr/>
        </p:nvSpPr>
        <p:spPr>
          <a:xfrm>
            <a:off x="1031024" y="3588325"/>
            <a:ext cx="12663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Funder finances research</a:t>
            </a:r>
            <a:endParaRPr sz="1200">
              <a:latin typeface="Lato Light"/>
              <a:ea typeface="Lato Light"/>
              <a:cs typeface="Lato Light"/>
              <a:sym typeface="Lato Light"/>
            </a:endParaRPr>
          </a:p>
        </p:txBody>
      </p:sp>
      <p:sp>
        <p:nvSpPr>
          <p:cNvPr id="770" name="Google Shape;770;p42"/>
          <p:cNvSpPr/>
          <p:nvPr/>
        </p:nvSpPr>
        <p:spPr>
          <a:xfrm>
            <a:off x="4645288" y="2834950"/>
            <a:ext cx="11208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Scientist writes article</a:t>
            </a:r>
            <a:endParaRPr sz="1200">
              <a:latin typeface="Lato Light"/>
              <a:ea typeface="Lato Light"/>
              <a:cs typeface="Lato Light"/>
              <a:sym typeface="Lato Light"/>
            </a:endParaRPr>
          </a:p>
        </p:txBody>
      </p:sp>
      <p:pic>
        <p:nvPicPr>
          <p:cNvPr id="771" name="Google Shape;771;p42"/>
          <p:cNvPicPr preferRelativeResize="0"/>
          <p:nvPr/>
        </p:nvPicPr>
        <p:blipFill>
          <a:blip r:embed="rId6">
            <a:alphaModFix/>
          </a:blip>
          <a:stretch>
            <a:fillRect/>
          </a:stretch>
        </p:blipFill>
        <p:spPr>
          <a:xfrm>
            <a:off x="5696836" y="3087474"/>
            <a:ext cx="743953" cy="743925"/>
          </a:xfrm>
          <a:prstGeom prst="rect">
            <a:avLst/>
          </a:prstGeom>
          <a:noFill/>
          <a:ln>
            <a:noFill/>
          </a:ln>
        </p:spPr>
      </p:pic>
      <p:sp>
        <p:nvSpPr>
          <p:cNvPr id="772" name="Google Shape;772;p42"/>
          <p:cNvSpPr/>
          <p:nvPr/>
        </p:nvSpPr>
        <p:spPr>
          <a:xfrm>
            <a:off x="6376838" y="2182613"/>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Scientist sends article to publisher</a:t>
            </a:r>
            <a:endParaRPr sz="1200">
              <a:latin typeface="Lato Light"/>
              <a:ea typeface="Lato Light"/>
              <a:cs typeface="Lato Light"/>
              <a:sym typeface="Lato Light"/>
            </a:endParaRPr>
          </a:p>
        </p:txBody>
      </p:sp>
      <p:sp>
        <p:nvSpPr>
          <p:cNvPr id="773" name="Google Shape;773;p42"/>
          <p:cNvSpPr/>
          <p:nvPr/>
        </p:nvSpPr>
        <p:spPr>
          <a:xfrm>
            <a:off x="6482500" y="3426283"/>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Publisher may reject article </a:t>
            </a:r>
            <a:endParaRPr sz="1200">
              <a:latin typeface="Lato Light"/>
              <a:ea typeface="Lato Light"/>
              <a:cs typeface="Lato Light"/>
              <a:sym typeface="Lato Light"/>
            </a:endParaRPr>
          </a:p>
        </p:txBody>
      </p:sp>
      <p:pic>
        <p:nvPicPr>
          <p:cNvPr id="774" name="Google Shape;774;p42"/>
          <p:cNvPicPr preferRelativeResize="0"/>
          <p:nvPr/>
        </p:nvPicPr>
        <p:blipFill>
          <a:blip r:embed="rId7">
            <a:alphaModFix/>
          </a:blip>
          <a:stretch>
            <a:fillRect/>
          </a:stretch>
        </p:blipFill>
        <p:spPr>
          <a:xfrm>
            <a:off x="10805100" y="3145950"/>
            <a:ext cx="668650" cy="743925"/>
          </a:xfrm>
          <a:prstGeom prst="rect">
            <a:avLst/>
          </a:prstGeom>
          <a:noFill/>
          <a:ln>
            <a:noFill/>
          </a:ln>
        </p:spPr>
      </p:pic>
      <p:pic>
        <p:nvPicPr>
          <p:cNvPr id="775" name="Google Shape;775;p42"/>
          <p:cNvPicPr preferRelativeResize="0"/>
          <p:nvPr/>
        </p:nvPicPr>
        <p:blipFill>
          <a:blip r:embed="rId8">
            <a:alphaModFix/>
          </a:blip>
          <a:stretch>
            <a:fillRect/>
          </a:stretch>
        </p:blipFill>
        <p:spPr>
          <a:xfrm>
            <a:off x="7658925" y="2545340"/>
            <a:ext cx="1890937" cy="1890937"/>
          </a:xfrm>
          <a:prstGeom prst="rect">
            <a:avLst/>
          </a:prstGeom>
          <a:noFill/>
          <a:ln>
            <a:noFill/>
          </a:ln>
        </p:spPr>
      </p:pic>
      <p:sp>
        <p:nvSpPr>
          <p:cNvPr id="776" name="Google Shape;776;p42"/>
          <p:cNvSpPr/>
          <p:nvPr/>
        </p:nvSpPr>
        <p:spPr>
          <a:xfrm>
            <a:off x="2157200" y="3267000"/>
            <a:ext cx="16584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77" name="Google Shape;777;p42"/>
          <p:cNvPicPr preferRelativeResize="0"/>
          <p:nvPr/>
        </p:nvPicPr>
        <p:blipFill>
          <a:blip r:embed="rId9">
            <a:alphaModFix/>
          </a:blip>
          <a:stretch>
            <a:fillRect/>
          </a:stretch>
        </p:blipFill>
        <p:spPr>
          <a:xfrm>
            <a:off x="2221097" y="3145953"/>
            <a:ext cx="413700" cy="413700"/>
          </a:xfrm>
          <a:prstGeom prst="rect">
            <a:avLst/>
          </a:prstGeom>
          <a:noFill/>
          <a:ln>
            <a:noFill/>
          </a:ln>
        </p:spPr>
      </p:pic>
      <p:pic>
        <p:nvPicPr>
          <p:cNvPr id="778" name="Google Shape;778;p42"/>
          <p:cNvPicPr preferRelativeResize="0"/>
          <p:nvPr/>
        </p:nvPicPr>
        <p:blipFill>
          <a:blip r:embed="rId9">
            <a:alphaModFix/>
          </a:blip>
          <a:stretch>
            <a:fillRect/>
          </a:stretch>
        </p:blipFill>
        <p:spPr>
          <a:xfrm>
            <a:off x="2427947" y="3145953"/>
            <a:ext cx="413700" cy="413700"/>
          </a:xfrm>
          <a:prstGeom prst="rect">
            <a:avLst/>
          </a:prstGeom>
          <a:noFill/>
          <a:ln>
            <a:noFill/>
          </a:ln>
        </p:spPr>
      </p:pic>
      <p:pic>
        <p:nvPicPr>
          <p:cNvPr id="779" name="Google Shape;779;p42"/>
          <p:cNvPicPr preferRelativeResize="0"/>
          <p:nvPr/>
        </p:nvPicPr>
        <p:blipFill>
          <a:blip r:embed="rId9">
            <a:alphaModFix/>
          </a:blip>
          <a:stretch>
            <a:fillRect/>
          </a:stretch>
        </p:blipFill>
        <p:spPr>
          <a:xfrm>
            <a:off x="2634797" y="3145953"/>
            <a:ext cx="413700" cy="413700"/>
          </a:xfrm>
          <a:prstGeom prst="rect">
            <a:avLst/>
          </a:prstGeom>
          <a:noFill/>
          <a:ln>
            <a:noFill/>
          </a:ln>
        </p:spPr>
      </p:pic>
      <p:sp>
        <p:nvSpPr>
          <p:cNvPr id="780" name="Google Shape;780;p42"/>
          <p:cNvSpPr/>
          <p:nvPr/>
        </p:nvSpPr>
        <p:spPr>
          <a:xfrm>
            <a:off x="4771125" y="3266988"/>
            <a:ext cx="9849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1" name="Google Shape;781;p42"/>
          <p:cNvSpPr/>
          <p:nvPr/>
        </p:nvSpPr>
        <p:spPr>
          <a:xfrm>
            <a:off x="6030600" y="2646138"/>
            <a:ext cx="2058300" cy="3363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2" name="Google Shape;782;p42"/>
          <p:cNvSpPr/>
          <p:nvPr/>
        </p:nvSpPr>
        <p:spPr>
          <a:xfrm rot="10800000">
            <a:off x="6402400" y="3267000"/>
            <a:ext cx="16584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3" name="Google Shape;783;p42"/>
          <p:cNvSpPr/>
          <p:nvPr/>
        </p:nvSpPr>
        <p:spPr>
          <a:xfrm rot="5400000">
            <a:off x="9971125" y="1759225"/>
            <a:ext cx="319500" cy="21306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4" name="Google Shape;784;p42"/>
          <p:cNvSpPr/>
          <p:nvPr/>
        </p:nvSpPr>
        <p:spPr>
          <a:xfrm rot="-5400000">
            <a:off x="6970025" y="3081775"/>
            <a:ext cx="345000" cy="23055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5" name="Google Shape;785;p42"/>
          <p:cNvSpPr/>
          <p:nvPr/>
        </p:nvSpPr>
        <p:spPr>
          <a:xfrm rot="10800000">
            <a:off x="9137875" y="4103088"/>
            <a:ext cx="2058300" cy="3363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86" name="Google Shape;786;p42"/>
          <p:cNvPicPr preferRelativeResize="0"/>
          <p:nvPr/>
        </p:nvPicPr>
        <p:blipFill>
          <a:blip r:embed="rId10">
            <a:alphaModFix/>
          </a:blip>
          <a:stretch>
            <a:fillRect/>
          </a:stretch>
        </p:blipFill>
        <p:spPr>
          <a:xfrm>
            <a:off x="5346468" y="5113143"/>
            <a:ext cx="838200" cy="838200"/>
          </a:xfrm>
          <a:prstGeom prst="rect">
            <a:avLst/>
          </a:prstGeom>
          <a:noFill/>
          <a:ln>
            <a:noFill/>
          </a:ln>
        </p:spPr>
      </p:pic>
      <p:sp>
        <p:nvSpPr>
          <p:cNvPr id="787" name="Google Shape;787;p42"/>
          <p:cNvSpPr/>
          <p:nvPr/>
        </p:nvSpPr>
        <p:spPr>
          <a:xfrm>
            <a:off x="891046" y="3362400"/>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2</a:t>
            </a:r>
            <a:endParaRPr b="1" sz="1100">
              <a:solidFill>
                <a:schemeClr val="lt1"/>
              </a:solidFill>
              <a:latin typeface="Lato"/>
              <a:ea typeface="Lato"/>
              <a:cs typeface="Lato"/>
              <a:sym typeface="Lato"/>
            </a:endParaRPr>
          </a:p>
        </p:txBody>
      </p:sp>
      <p:sp>
        <p:nvSpPr>
          <p:cNvPr id="788" name="Google Shape;788;p42"/>
          <p:cNvSpPr/>
          <p:nvPr/>
        </p:nvSpPr>
        <p:spPr>
          <a:xfrm>
            <a:off x="4431871" y="2609025"/>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3</a:t>
            </a:r>
            <a:endParaRPr b="1" sz="1100">
              <a:solidFill>
                <a:schemeClr val="lt1"/>
              </a:solidFill>
              <a:latin typeface="Lato"/>
              <a:ea typeface="Lato"/>
              <a:cs typeface="Lato"/>
              <a:sym typeface="Lato"/>
            </a:endParaRPr>
          </a:p>
        </p:txBody>
      </p:sp>
      <p:sp>
        <p:nvSpPr>
          <p:cNvPr id="789" name="Google Shape;789;p42"/>
          <p:cNvSpPr/>
          <p:nvPr/>
        </p:nvSpPr>
        <p:spPr>
          <a:xfrm>
            <a:off x="6283358" y="1956700"/>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4</a:t>
            </a:r>
            <a:endParaRPr b="1" sz="1100">
              <a:solidFill>
                <a:schemeClr val="lt1"/>
              </a:solidFill>
              <a:latin typeface="Lato"/>
              <a:ea typeface="Lato"/>
              <a:cs typeface="Lato"/>
              <a:sym typeface="Lato"/>
            </a:endParaRPr>
          </a:p>
        </p:txBody>
      </p:sp>
      <p:sp>
        <p:nvSpPr>
          <p:cNvPr id="790" name="Google Shape;790;p42"/>
          <p:cNvSpPr/>
          <p:nvPr/>
        </p:nvSpPr>
        <p:spPr>
          <a:xfrm>
            <a:off x="6376858" y="3678175"/>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5</a:t>
            </a:r>
            <a:endParaRPr b="1" sz="1100">
              <a:solidFill>
                <a:schemeClr val="lt1"/>
              </a:solidFill>
              <a:latin typeface="Lato"/>
              <a:ea typeface="Lato"/>
              <a:cs typeface="Lato"/>
              <a:sym typeface="Lato"/>
            </a:endParaRPr>
          </a:p>
        </p:txBody>
      </p:sp>
      <p:sp>
        <p:nvSpPr>
          <p:cNvPr id="791" name="Google Shape;791;p42"/>
          <p:cNvSpPr/>
          <p:nvPr/>
        </p:nvSpPr>
        <p:spPr>
          <a:xfrm>
            <a:off x="9306900" y="2052725"/>
            <a:ext cx="1498200" cy="5436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Publisher may forward article for peer review</a:t>
            </a:r>
            <a:endParaRPr sz="1200">
              <a:latin typeface="Lato Light"/>
              <a:ea typeface="Lato Light"/>
              <a:cs typeface="Lato Light"/>
              <a:sym typeface="Lato Light"/>
            </a:endParaRPr>
          </a:p>
        </p:txBody>
      </p:sp>
      <p:sp>
        <p:nvSpPr>
          <p:cNvPr id="792" name="Google Shape;792;p42"/>
          <p:cNvSpPr/>
          <p:nvPr/>
        </p:nvSpPr>
        <p:spPr>
          <a:xfrm>
            <a:off x="9159258" y="18694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5</a:t>
            </a:r>
            <a:endParaRPr b="1" sz="1100">
              <a:solidFill>
                <a:schemeClr val="lt1"/>
              </a:solidFill>
              <a:latin typeface="Lato"/>
              <a:ea typeface="Lato"/>
              <a:cs typeface="Lato"/>
              <a:sym typeface="Lato"/>
            </a:endParaRPr>
          </a:p>
        </p:txBody>
      </p:sp>
      <p:sp>
        <p:nvSpPr>
          <p:cNvPr id="793" name="Google Shape;793;p42"/>
          <p:cNvSpPr/>
          <p:nvPr/>
        </p:nvSpPr>
        <p:spPr>
          <a:xfrm>
            <a:off x="9341725" y="3687575"/>
            <a:ext cx="1498200" cy="5436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Accepted/rejected/revision</a:t>
            </a:r>
            <a:endParaRPr sz="1200">
              <a:latin typeface="Lato Light"/>
              <a:ea typeface="Lato Light"/>
              <a:cs typeface="Lato Light"/>
              <a:sym typeface="Lato Light"/>
            </a:endParaRPr>
          </a:p>
        </p:txBody>
      </p:sp>
      <p:sp>
        <p:nvSpPr>
          <p:cNvPr id="794" name="Google Shape;794;p42"/>
          <p:cNvSpPr/>
          <p:nvPr/>
        </p:nvSpPr>
        <p:spPr>
          <a:xfrm>
            <a:off x="9230708" y="34830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6</a:t>
            </a:r>
            <a:endParaRPr b="1" sz="1100">
              <a:solidFill>
                <a:schemeClr val="lt1"/>
              </a:solidFill>
              <a:latin typeface="Lato"/>
              <a:ea typeface="Lato"/>
              <a:cs typeface="Lato"/>
              <a:sym typeface="Lato"/>
            </a:endParaRPr>
          </a:p>
        </p:txBody>
      </p:sp>
      <p:sp>
        <p:nvSpPr>
          <p:cNvPr id="795" name="Google Shape;795;p42"/>
          <p:cNvSpPr/>
          <p:nvPr/>
        </p:nvSpPr>
        <p:spPr>
          <a:xfrm rot="-5400000">
            <a:off x="329275" y="4893650"/>
            <a:ext cx="2095800" cy="3543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6" name="Google Shape;796;p42"/>
          <p:cNvSpPr/>
          <p:nvPr/>
        </p:nvSpPr>
        <p:spPr>
          <a:xfrm>
            <a:off x="1499775" y="6027100"/>
            <a:ext cx="3626700" cy="91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797" name="Google Shape;797;p42"/>
          <p:cNvGrpSpPr/>
          <p:nvPr/>
        </p:nvGrpSpPr>
        <p:grpSpPr>
          <a:xfrm>
            <a:off x="2830710" y="5832828"/>
            <a:ext cx="827400" cy="413700"/>
            <a:chOff x="2221110" y="5832828"/>
            <a:chExt cx="827400" cy="413700"/>
          </a:xfrm>
        </p:grpSpPr>
        <p:pic>
          <p:nvPicPr>
            <p:cNvPr id="798" name="Google Shape;798;p42"/>
            <p:cNvPicPr preferRelativeResize="0"/>
            <p:nvPr/>
          </p:nvPicPr>
          <p:blipFill>
            <a:blip r:embed="rId9">
              <a:alphaModFix/>
            </a:blip>
            <a:stretch>
              <a:fillRect/>
            </a:stretch>
          </p:blipFill>
          <p:spPr>
            <a:xfrm>
              <a:off x="2221110" y="5832828"/>
              <a:ext cx="413700" cy="413700"/>
            </a:xfrm>
            <a:prstGeom prst="rect">
              <a:avLst/>
            </a:prstGeom>
            <a:noFill/>
            <a:ln>
              <a:noFill/>
            </a:ln>
          </p:spPr>
        </p:pic>
        <p:pic>
          <p:nvPicPr>
            <p:cNvPr id="799" name="Google Shape;799;p42"/>
            <p:cNvPicPr preferRelativeResize="0"/>
            <p:nvPr/>
          </p:nvPicPr>
          <p:blipFill>
            <a:blip r:embed="rId9">
              <a:alphaModFix/>
            </a:blip>
            <a:stretch>
              <a:fillRect/>
            </a:stretch>
          </p:blipFill>
          <p:spPr>
            <a:xfrm>
              <a:off x="2427960" y="5832828"/>
              <a:ext cx="413700" cy="413700"/>
            </a:xfrm>
            <a:prstGeom prst="rect">
              <a:avLst/>
            </a:prstGeom>
            <a:noFill/>
            <a:ln>
              <a:noFill/>
            </a:ln>
          </p:spPr>
        </p:pic>
        <p:pic>
          <p:nvPicPr>
            <p:cNvPr id="800" name="Google Shape;800;p42"/>
            <p:cNvPicPr preferRelativeResize="0"/>
            <p:nvPr/>
          </p:nvPicPr>
          <p:blipFill>
            <a:blip r:embed="rId9">
              <a:alphaModFix/>
            </a:blip>
            <a:stretch>
              <a:fillRect/>
            </a:stretch>
          </p:blipFill>
          <p:spPr>
            <a:xfrm>
              <a:off x="2634810" y="5832828"/>
              <a:ext cx="413700" cy="413700"/>
            </a:xfrm>
            <a:prstGeom prst="rect">
              <a:avLst/>
            </a:prstGeom>
            <a:noFill/>
            <a:ln>
              <a:noFill/>
            </a:ln>
          </p:spPr>
        </p:pic>
      </p:grpSp>
      <p:sp>
        <p:nvSpPr>
          <p:cNvPr id="801" name="Google Shape;801;p42"/>
          <p:cNvSpPr/>
          <p:nvPr/>
        </p:nvSpPr>
        <p:spPr>
          <a:xfrm>
            <a:off x="5148175" y="5836775"/>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Taxpayer pays taxes</a:t>
            </a:r>
            <a:endParaRPr sz="1200">
              <a:latin typeface="Lato Light"/>
              <a:ea typeface="Lato Light"/>
              <a:cs typeface="Lato Light"/>
              <a:sym typeface="Lato Light"/>
            </a:endParaRPr>
          </a:p>
        </p:txBody>
      </p:sp>
      <p:sp>
        <p:nvSpPr>
          <p:cNvPr id="802" name="Google Shape;802;p42"/>
          <p:cNvSpPr/>
          <p:nvPr/>
        </p:nvSpPr>
        <p:spPr>
          <a:xfrm>
            <a:off x="5037158" y="56322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1</a:t>
            </a:r>
            <a:endParaRPr b="1" sz="1100">
              <a:solidFill>
                <a:schemeClr val="lt1"/>
              </a:solidFill>
              <a:latin typeface="Lato"/>
              <a:ea typeface="Lato"/>
              <a:cs typeface="Lato"/>
              <a:sym typeface="Lato"/>
            </a:endParaRPr>
          </a:p>
        </p:txBody>
      </p:sp>
      <p:sp>
        <p:nvSpPr>
          <p:cNvPr id="803" name="Google Shape;803;p42"/>
          <p:cNvSpPr txBox="1"/>
          <p:nvPr/>
        </p:nvSpPr>
        <p:spPr>
          <a:xfrm>
            <a:off x="1270750" y="6511800"/>
            <a:ext cx="109182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900">
                <a:solidFill>
                  <a:srgbClr val="202122"/>
                </a:solidFill>
                <a:highlight>
                  <a:srgbClr val="FFFFFF"/>
                </a:highlight>
                <a:latin typeface="Lato Light"/>
                <a:ea typeface="Lato Light"/>
                <a:cs typeface="Lato Light"/>
                <a:sym typeface="Lato Light"/>
              </a:rPr>
              <a:t>Adjusted from: Wikimedia Commons contributors, 'File:Scholarly Publishing - Gold Open Access chart.png', </a:t>
            </a:r>
            <a:r>
              <a:rPr i="1" lang="en" sz="900">
                <a:solidFill>
                  <a:srgbClr val="202122"/>
                </a:solidFill>
                <a:latin typeface="Lato Light"/>
                <a:ea typeface="Lato Light"/>
                <a:cs typeface="Lato Light"/>
                <a:sym typeface="Lato Light"/>
              </a:rPr>
              <a:t>Wikimedia Commons,</a:t>
            </a:r>
            <a:r>
              <a:rPr lang="en" sz="900">
                <a:solidFill>
                  <a:srgbClr val="202122"/>
                </a:solidFill>
                <a:highlight>
                  <a:srgbClr val="FFFFFF"/>
                </a:highlight>
                <a:latin typeface="Lato Light"/>
                <a:ea typeface="Lato Light"/>
                <a:cs typeface="Lato Light"/>
                <a:sym typeface="Lato Light"/>
              </a:rPr>
              <a:t> 6 April 2023. </a:t>
            </a:r>
            <a:r>
              <a:rPr lang="en" sz="900" u="sng">
                <a:solidFill>
                  <a:schemeClr val="hlink"/>
                </a:solidFill>
                <a:highlight>
                  <a:srgbClr val="FFFFFF"/>
                </a:highlight>
                <a:latin typeface="Lato Light"/>
                <a:ea typeface="Lato Light"/>
                <a:cs typeface="Lato Light"/>
                <a:sym typeface="Lato Light"/>
                <a:hlinkClick r:id="rId11"/>
              </a:rPr>
              <a:t>CC BY 4.0</a:t>
            </a:r>
            <a:r>
              <a:rPr lang="en" sz="900">
                <a:solidFill>
                  <a:srgbClr val="202122"/>
                </a:solidFill>
                <a:highlight>
                  <a:srgbClr val="FFFFFF"/>
                </a:highlight>
                <a:latin typeface="Lato Light"/>
                <a:ea typeface="Lato Light"/>
                <a:cs typeface="Lato Light"/>
                <a:sym typeface="Lato Light"/>
              </a:rPr>
              <a:t> </a:t>
            </a:r>
            <a:endParaRPr sz="900">
              <a:latin typeface="Lato Light"/>
              <a:ea typeface="Lato Light"/>
              <a:cs typeface="Lato Light"/>
              <a:sym typeface="Lato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43"/>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809" name="Google Shape;809;p43"/>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810" name="Google Shape;810;p43"/>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cxnSp>
        <p:nvCxnSpPr>
          <p:cNvPr id="811" name="Google Shape;811;p43"/>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812" name="Google Shape;812;p43"/>
          <p:cNvSpPr txBox="1"/>
          <p:nvPr>
            <p:ph idx="4294967295" type="title"/>
          </p:nvPr>
        </p:nvSpPr>
        <p:spPr>
          <a:xfrm>
            <a:off x="3717675" y="93350"/>
            <a:ext cx="8335800" cy="13962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SzPts val="1620"/>
              <a:buNone/>
            </a:pPr>
            <a:r>
              <a:t/>
            </a:r>
            <a:endParaRPr sz="3630">
              <a:latin typeface="Lora"/>
              <a:ea typeface="Lora"/>
              <a:cs typeface="Lora"/>
              <a:sym typeface="Lora"/>
            </a:endParaRPr>
          </a:p>
          <a:p>
            <a:pPr indent="0" lvl="0" marL="0" rtl="0" algn="r">
              <a:lnSpc>
                <a:spcPct val="90000"/>
              </a:lnSpc>
              <a:spcBef>
                <a:spcPts val="0"/>
              </a:spcBef>
              <a:spcAft>
                <a:spcPts val="0"/>
              </a:spcAft>
              <a:buSzPts val="1620"/>
              <a:buNone/>
            </a:pPr>
            <a:r>
              <a:rPr lang="en" sz="3930">
                <a:latin typeface="Lora"/>
                <a:ea typeface="Lora"/>
                <a:cs typeface="Lora"/>
                <a:sym typeface="Lora"/>
              </a:rPr>
              <a:t>Subscription-fee based publishing</a:t>
            </a:r>
            <a:endParaRPr sz="3930">
              <a:latin typeface="Lora"/>
              <a:ea typeface="Lora"/>
              <a:cs typeface="Lora"/>
              <a:sym typeface="Lora"/>
            </a:endParaRPr>
          </a:p>
          <a:p>
            <a:pPr indent="0" lvl="0" marL="0" rtl="0" algn="r">
              <a:lnSpc>
                <a:spcPct val="90000"/>
              </a:lnSpc>
              <a:spcBef>
                <a:spcPts val="0"/>
              </a:spcBef>
              <a:spcAft>
                <a:spcPts val="0"/>
              </a:spcAft>
              <a:buSzPts val="1620"/>
              <a:buNone/>
            </a:pPr>
            <a:r>
              <a:t/>
            </a:r>
            <a:endParaRPr sz="3630">
              <a:latin typeface="Lora"/>
              <a:ea typeface="Lora"/>
              <a:cs typeface="Lora"/>
              <a:sym typeface="Lora"/>
            </a:endParaRPr>
          </a:p>
        </p:txBody>
      </p:sp>
      <p:pic>
        <p:nvPicPr>
          <p:cNvPr id="813" name="Google Shape;813;p43"/>
          <p:cNvPicPr preferRelativeResize="0"/>
          <p:nvPr/>
        </p:nvPicPr>
        <p:blipFill>
          <a:blip r:embed="rId4">
            <a:alphaModFix/>
          </a:blip>
          <a:stretch>
            <a:fillRect/>
          </a:stretch>
        </p:blipFill>
        <p:spPr>
          <a:xfrm>
            <a:off x="3910962" y="2729312"/>
            <a:ext cx="935150" cy="935150"/>
          </a:xfrm>
          <a:prstGeom prst="rect">
            <a:avLst/>
          </a:prstGeom>
          <a:noFill/>
          <a:ln>
            <a:noFill/>
          </a:ln>
        </p:spPr>
      </p:pic>
      <p:pic>
        <p:nvPicPr>
          <p:cNvPr id="814" name="Google Shape;814;p43"/>
          <p:cNvPicPr preferRelativeResize="0"/>
          <p:nvPr/>
        </p:nvPicPr>
        <p:blipFill>
          <a:blip r:embed="rId5">
            <a:alphaModFix/>
          </a:blip>
          <a:stretch>
            <a:fillRect/>
          </a:stretch>
        </p:blipFill>
        <p:spPr>
          <a:xfrm>
            <a:off x="1208175" y="2707061"/>
            <a:ext cx="984900" cy="984900"/>
          </a:xfrm>
          <a:prstGeom prst="rect">
            <a:avLst/>
          </a:prstGeom>
          <a:noFill/>
          <a:ln>
            <a:noFill/>
          </a:ln>
        </p:spPr>
      </p:pic>
      <p:sp>
        <p:nvSpPr>
          <p:cNvPr id="815" name="Google Shape;815;p43"/>
          <p:cNvSpPr/>
          <p:nvPr/>
        </p:nvSpPr>
        <p:spPr>
          <a:xfrm>
            <a:off x="1031024" y="3588325"/>
            <a:ext cx="12663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Funder finances research</a:t>
            </a:r>
            <a:endParaRPr sz="1200">
              <a:latin typeface="Lato Light"/>
              <a:ea typeface="Lato Light"/>
              <a:cs typeface="Lato Light"/>
              <a:sym typeface="Lato Light"/>
            </a:endParaRPr>
          </a:p>
        </p:txBody>
      </p:sp>
      <p:sp>
        <p:nvSpPr>
          <p:cNvPr id="816" name="Google Shape;816;p43"/>
          <p:cNvSpPr/>
          <p:nvPr/>
        </p:nvSpPr>
        <p:spPr>
          <a:xfrm>
            <a:off x="4645288" y="2834950"/>
            <a:ext cx="11208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Scientist writes article</a:t>
            </a:r>
            <a:endParaRPr sz="1200">
              <a:latin typeface="Lato Light"/>
              <a:ea typeface="Lato Light"/>
              <a:cs typeface="Lato Light"/>
              <a:sym typeface="Lato Light"/>
            </a:endParaRPr>
          </a:p>
        </p:txBody>
      </p:sp>
      <p:pic>
        <p:nvPicPr>
          <p:cNvPr id="817" name="Google Shape;817;p43"/>
          <p:cNvPicPr preferRelativeResize="0"/>
          <p:nvPr/>
        </p:nvPicPr>
        <p:blipFill>
          <a:blip r:embed="rId6">
            <a:alphaModFix/>
          </a:blip>
          <a:stretch>
            <a:fillRect/>
          </a:stretch>
        </p:blipFill>
        <p:spPr>
          <a:xfrm>
            <a:off x="5696836" y="3087474"/>
            <a:ext cx="743953" cy="743925"/>
          </a:xfrm>
          <a:prstGeom prst="rect">
            <a:avLst/>
          </a:prstGeom>
          <a:noFill/>
          <a:ln>
            <a:noFill/>
          </a:ln>
        </p:spPr>
      </p:pic>
      <p:sp>
        <p:nvSpPr>
          <p:cNvPr id="818" name="Google Shape;818;p43"/>
          <p:cNvSpPr/>
          <p:nvPr/>
        </p:nvSpPr>
        <p:spPr>
          <a:xfrm>
            <a:off x="6376838" y="2182613"/>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Scientist sends article to publisher</a:t>
            </a:r>
            <a:endParaRPr sz="1200">
              <a:latin typeface="Lato Light"/>
              <a:ea typeface="Lato Light"/>
              <a:cs typeface="Lato Light"/>
              <a:sym typeface="Lato Light"/>
            </a:endParaRPr>
          </a:p>
        </p:txBody>
      </p:sp>
      <p:sp>
        <p:nvSpPr>
          <p:cNvPr id="819" name="Google Shape;819;p43"/>
          <p:cNvSpPr/>
          <p:nvPr/>
        </p:nvSpPr>
        <p:spPr>
          <a:xfrm>
            <a:off x="6482500" y="3426283"/>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Publisher may reject article </a:t>
            </a:r>
            <a:endParaRPr sz="1200">
              <a:latin typeface="Lato Light"/>
              <a:ea typeface="Lato Light"/>
              <a:cs typeface="Lato Light"/>
              <a:sym typeface="Lato Light"/>
            </a:endParaRPr>
          </a:p>
        </p:txBody>
      </p:sp>
      <p:pic>
        <p:nvPicPr>
          <p:cNvPr id="820" name="Google Shape;820;p43"/>
          <p:cNvPicPr preferRelativeResize="0"/>
          <p:nvPr/>
        </p:nvPicPr>
        <p:blipFill>
          <a:blip r:embed="rId7">
            <a:alphaModFix/>
          </a:blip>
          <a:stretch>
            <a:fillRect/>
          </a:stretch>
        </p:blipFill>
        <p:spPr>
          <a:xfrm>
            <a:off x="10805100" y="3145950"/>
            <a:ext cx="668650" cy="743925"/>
          </a:xfrm>
          <a:prstGeom prst="rect">
            <a:avLst/>
          </a:prstGeom>
          <a:noFill/>
          <a:ln>
            <a:noFill/>
          </a:ln>
        </p:spPr>
      </p:pic>
      <p:pic>
        <p:nvPicPr>
          <p:cNvPr id="821" name="Google Shape;821;p43"/>
          <p:cNvPicPr preferRelativeResize="0"/>
          <p:nvPr/>
        </p:nvPicPr>
        <p:blipFill>
          <a:blip r:embed="rId8">
            <a:alphaModFix/>
          </a:blip>
          <a:stretch>
            <a:fillRect/>
          </a:stretch>
        </p:blipFill>
        <p:spPr>
          <a:xfrm>
            <a:off x="7658925" y="2545340"/>
            <a:ext cx="1890937" cy="1890937"/>
          </a:xfrm>
          <a:prstGeom prst="rect">
            <a:avLst/>
          </a:prstGeom>
          <a:noFill/>
          <a:ln>
            <a:noFill/>
          </a:ln>
        </p:spPr>
      </p:pic>
      <p:grpSp>
        <p:nvGrpSpPr>
          <p:cNvPr id="822" name="Google Shape;822;p43"/>
          <p:cNvGrpSpPr/>
          <p:nvPr/>
        </p:nvGrpSpPr>
        <p:grpSpPr>
          <a:xfrm>
            <a:off x="8188888" y="5525376"/>
            <a:ext cx="876675" cy="876650"/>
            <a:chOff x="7579300" y="5361151"/>
            <a:chExt cx="876675" cy="876650"/>
          </a:xfrm>
        </p:grpSpPr>
        <p:pic>
          <p:nvPicPr>
            <p:cNvPr id="823" name="Google Shape;823;p43"/>
            <p:cNvPicPr preferRelativeResize="0"/>
            <p:nvPr/>
          </p:nvPicPr>
          <p:blipFill>
            <a:blip r:embed="rId6">
              <a:alphaModFix/>
            </a:blip>
            <a:stretch>
              <a:fillRect/>
            </a:stretch>
          </p:blipFill>
          <p:spPr>
            <a:xfrm>
              <a:off x="7579300" y="5361151"/>
              <a:ext cx="876675" cy="876650"/>
            </a:xfrm>
            <a:prstGeom prst="rect">
              <a:avLst/>
            </a:prstGeom>
            <a:noFill/>
            <a:ln>
              <a:noFill/>
            </a:ln>
          </p:spPr>
        </p:pic>
        <p:pic>
          <p:nvPicPr>
            <p:cNvPr id="824" name="Google Shape;824;p43"/>
            <p:cNvPicPr preferRelativeResize="0"/>
            <p:nvPr/>
          </p:nvPicPr>
          <p:blipFill>
            <a:blip r:embed="rId9">
              <a:alphaModFix/>
            </a:blip>
            <a:stretch>
              <a:fillRect/>
            </a:stretch>
          </p:blipFill>
          <p:spPr>
            <a:xfrm>
              <a:off x="7911773" y="5559003"/>
              <a:ext cx="413700" cy="413720"/>
            </a:xfrm>
            <a:prstGeom prst="rect">
              <a:avLst/>
            </a:prstGeom>
            <a:noFill/>
            <a:ln>
              <a:noFill/>
            </a:ln>
          </p:spPr>
        </p:pic>
      </p:grpSp>
      <p:sp>
        <p:nvSpPr>
          <p:cNvPr id="825" name="Google Shape;825;p43"/>
          <p:cNvSpPr/>
          <p:nvPr/>
        </p:nvSpPr>
        <p:spPr>
          <a:xfrm rot="5400000">
            <a:off x="8008775" y="4881650"/>
            <a:ext cx="1254000" cy="1494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6" name="Google Shape;826;p43"/>
          <p:cNvSpPr/>
          <p:nvPr/>
        </p:nvSpPr>
        <p:spPr>
          <a:xfrm>
            <a:off x="2157200" y="3267000"/>
            <a:ext cx="16584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27" name="Google Shape;827;p43"/>
          <p:cNvPicPr preferRelativeResize="0"/>
          <p:nvPr/>
        </p:nvPicPr>
        <p:blipFill>
          <a:blip r:embed="rId10">
            <a:alphaModFix/>
          </a:blip>
          <a:stretch>
            <a:fillRect/>
          </a:stretch>
        </p:blipFill>
        <p:spPr>
          <a:xfrm>
            <a:off x="2221097" y="3145953"/>
            <a:ext cx="413700" cy="413700"/>
          </a:xfrm>
          <a:prstGeom prst="rect">
            <a:avLst/>
          </a:prstGeom>
          <a:noFill/>
          <a:ln>
            <a:noFill/>
          </a:ln>
        </p:spPr>
      </p:pic>
      <p:pic>
        <p:nvPicPr>
          <p:cNvPr id="828" name="Google Shape;828;p43"/>
          <p:cNvPicPr preferRelativeResize="0"/>
          <p:nvPr/>
        </p:nvPicPr>
        <p:blipFill>
          <a:blip r:embed="rId10">
            <a:alphaModFix/>
          </a:blip>
          <a:stretch>
            <a:fillRect/>
          </a:stretch>
        </p:blipFill>
        <p:spPr>
          <a:xfrm>
            <a:off x="2427947" y="3145953"/>
            <a:ext cx="413700" cy="413700"/>
          </a:xfrm>
          <a:prstGeom prst="rect">
            <a:avLst/>
          </a:prstGeom>
          <a:noFill/>
          <a:ln>
            <a:noFill/>
          </a:ln>
        </p:spPr>
      </p:pic>
      <p:pic>
        <p:nvPicPr>
          <p:cNvPr id="829" name="Google Shape;829;p43"/>
          <p:cNvPicPr preferRelativeResize="0"/>
          <p:nvPr/>
        </p:nvPicPr>
        <p:blipFill>
          <a:blip r:embed="rId10">
            <a:alphaModFix/>
          </a:blip>
          <a:stretch>
            <a:fillRect/>
          </a:stretch>
        </p:blipFill>
        <p:spPr>
          <a:xfrm>
            <a:off x="2634797" y="3145953"/>
            <a:ext cx="413700" cy="413700"/>
          </a:xfrm>
          <a:prstGeom prst="rect">
            <a:avLst/>
          </a:prstGeom>
          <a:noFill/>
          <a:ln>
            <a:noFill/>
          </a:ln>
        </p:spPr>
      </p:pic>
      <p:sp>
        <p:nvSpPr>
          <p:cNvPr id="830" name="Google Shape;830;p43"/>
          <p:cNvSpPr/>
          <p:nvPr/>
        </p:nvSpPr>
        <p:spPr>
          <a:xfrm>
            <a:off x="4771125" y="3266988"/>
            <a:ext cx="9849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1" name="Google Shape;831;p43"/>
          <p:cNvSpPr/>
          <p:nvPr/>
        </p:nvSpPr>
        <p:spPr>
          <a:xfrm>
            <a:off x="6030600" y="2646138"/>
            <a:ext cx="2058300" cy="3363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2" name="Google Shape;832;p43"/>
          <p:cNvSpPr/>
          <p:nvPr/>
        </p:nvSpPr>
        <p:spPr>
          <a:xfrm rot="10800000">
            <a:off x="6402400" y="3267000"/>
            <a:ext cx="16584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3" name="Google Shape;833;p43"/>
          <p:cNvSpPr/>
          <p:nvPr/>
        </p:nvSpPr>
        <p:spPr>
          <a:xfrm rot="5400000">
            <a:off x="9971125" y="1759225"/>
            <a:ext cx="319500" cy="21306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4" name="Google Shape;834;p43"/>
          <p:cNvSpPr/>
          <p:nvPr/>
        </p:nvSpPr>
        <p:spPr>
          <a:xfrm rot="-5400000">
            <a:off x="6970025" y="3081775"/>
            <a:ext cx="345000" cy="23055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5" name="Google Shape;835;p43"/>
          <p:cNvSpPr/>
          <p:nvPr/>
        </p:nvSpPr>
        <p:spPr>
          <a:xfrm rot="10800000">
            <a:off x="9137875" y="4103088"/>
            <a:ext cx="2058300" cy="3363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36" name="Google Shape;836;p43"/>
          <p:cNvPicPr preferRelativeResize="0"/>
          <p:nvPr/>
        </p:nvPicPr>
        <p:blipFill>
          <a:blip r:embed="rId11">
            <a:alphaModFix/>
          </a:blip>
          <a:stretch>
            <a:fillRect/>
          </a:stretch>
        </p:blipFill>
        <p:spPr>
          <a:xfrm>
            <a:off x="5346468" y="5113143"/>
            <a:ext cx="838200" cy="838200"/>
          </a:xfrm>
          <a:prstGeom prst="rect">
            <a:avLst/>
          </a:prstGeom>
          <a:noFill/>
          <a:ln>
            <a:noFill/>
          </a:ln>
        </p:spPr>
      </p:pic>
      <p:sp>
        <p:nvSpPr>
          <p:cNvPr id="837" name="Google Shape;837;p43"/>
          <p:cNvSpPr/>
          <p:nvPr/>
        </p:nvSpPr>
        <p:spPr>
          <a:xfrm>
            <a:off x="891046" y="3362400"/>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2</a:t>
            </a:r>
            <a:endParaRPr b="1" sz="1100">
              <a:solidFill>
                <a:schemeClr val="lt1"/>
              </a:solidFill>
              <a:latin typeface="Lato"/>
              <a:ea typeface="Lato"/>
              <a:cs typeface="Lato"/>
              <a:sym typeface="Lato"/>
            </a:endParaRPr>
          </a:p>
        </p:txBody>
      </p:sp>
      <p:sp>
        <p:nvSpPr>
          <p:cNvPr id="838" name="Google Shape;838;p43"/>
          <p:cNvSpPr/>
          <p:nvPr/>
        </p:nvSpPr>
        <p:spPr>
          <a:xfrm>
            <a:off x="4431871" y="2609025"/>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3</a:t>
            </a:r>
            <a:endParaRPr b="1" sz="1100">
              <a:solidFill>
                <a:schemeClr val="lt1"/>
              </a:solidFill>
              <a:latin typeface="Lato"/>
              <a:ea typeface="Lato"/>
              <a:cs typeface="Lato"/>
              <a:sym typeface="Lato"/>
            </a:endParaRPr>
          </a:p>
        </p:txBody>
      </p:sp>
      <p:sp>
        <p:nvSpPr>
          <p:cNvPr id="839" name="Google Shape;839;p43"/>
          <p:cNvSpPr/>
          <p:nvPr/>
        </p:nvSpPr>
        <p:spPr>
          <a:xfrm>
            <a:off x="6283358" y="1956700"/>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4</a:t>
            </a:r>
            <a:endParaRPr b="1" sz="1100">
              <a:solidFill>
                <a:schemeClr val="lt1"/>
              </a:solidFill>
              <a:latin typeface="Lato"/>
              <a:ea typeface="Lato"/>
              <a:cs typeface="Lato"/>
              <a:sym typeface="Lato"/>
            </a:endParaRPr>
          </a:p>
        </p:txBody>
      </p:sp>
      <p:sp>
        <p:nvSpPr>
          <p:cNvPr id="840" name="Google Shape;840;p43"/>
          <p:cNvSpPr/>
          <p:nvPr/>
        </p:nvSpPr>
        <p:spPr>
          <a:xfrm>
            <a:off x="6376858" y="3678175"/>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5</a:t>
            </a:r>
            <a:endParaRPr b="1" sz="1100">
              <a:solidFill>
                <a:schemeClr val="lt1"/>
              </a:solidFill>
              <a:latin typeface="Lato"/>
              <a:ea typeface="Lato"/>
              <a:cs typeface="Lato"/>
              <a:sym typeface="Lato"/>
            </a:endParaRPr>
          </a:p>
        </p:txBody>
      </p:sp>
      <p:sp>
        <p:nvSpPr>
          <p:cNvPr id="841" name="Google Shape;841;p43"/>
          <p:cNvSpPr/>
          <p:nvPr/>
        </p:nvSpPr>
        <p:spPr>
          <a:xfrm>
            <a:off x="9306900" y="2052725"/>
            <a:ext cx="1498200" cy="5436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Publisher may forward article for peer review</a:t>
            </a:r>
            <a:endParaRPr sz="1200">
              <a:latin typeface="Lato Light"/>
              <a:ea typeface="Lato Light"/>
              <a:cs typeface="Lato Light"/>
              <a:sym typeface="Lato Light"/>
            </a:endParaRPr>
          </a:p>
        </p:txBody>
      </p:sp>
      <p:sp>
        <p:nvSpPr>
          <p:cNvPr id="842" name="Google Shape;842;p43"/>
          <p:cNvSpPr/>
          <p:nvPr/>
        </p:nvSpPr>
        <p:spPr>
          <a:xfrm>
            <a:off x="9159258" y="18694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5</a:t>
            </a:r>
            <a:endParaRPr b="1" sz="1100">
              <a:solidFill>
                <a:schemeClr val="lt1"/>
              </a:solidFill>
              <a:latin typeface="Lato"/>
              <a:ea typeface="Lato"/>
              <a:cs typeface="Lato"/>
              <a:sym typeface="Lato"/>
            </a:endParaRPr>
          </a:p>
        </p:txBody>
      </p:sp>
      <p:sp>
        <p:nvSpPr>
          <p:cNvPr id="843" name="Google Shape;843;p43"/>
          <p:cNvSpPr/>
          <p:nvPr/>
        </p:nvSpPr>
        <p:spPr>
          <a:xfrm>
            <a:off x="9341725" y="3687575"/>
            <a:ext cx="1498200" cy="5436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Accepted/rejected/revision</a:t>
            </a:r>
            <a:endParaRPr sz="1200">
              <a:latin typeface="Lato Light"/>
              <a:ea typeface="Lato Light"/>
              <a:cs typeface="Lato Light"/>
              <a:sym typeface="Lato Light"/>
            </a:endParaRPr>
          </a:p>
        </p:txBody>
      </p:sp>
      <p:sp>
        <p:nvSpPr>
          <p:cNvPr id="844" name="Google Shape;844;p43"/>
          <p:cNvSpPr/>
          <p:nvPr/>
        </p:nvSpPr>
        <p:spPr>
          <a:xfrm>
            <a:off x="9230708" y="34830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6</a:t>
            </a:r>
            <a:endParaRPr b="1" sz="1100">
              <a:solidFill>
                <a:schemeClr val="lt1"/>
              </a:solidFill>
              <a:latin typeface="Lato"/>
              <a:ea typeface="Lato"/>
              <a:cs typeface="Lato"/>
              <a:sym typeface="Lato"/>
            </a:endParaRPr>
          </a:p>
        </p:txBody>
      </p:sp>
      <p:sp>
        <p:nvSpPr>
          <p:cNvPr id="845" name="Google Shape;845;p43"/>
          <p:cNvSpPr/>
          <p:nvPr/>
        </p:nvSpPr>
        <p:spPr>
          <a:xfrm>
            <a:off x="9147175" y="5717975"/>
            <a:ext cx="2326500" cy="5436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Article published. Publisher has copyright</a:t>
            </a:r>
            <a:endParaRPr sz="1200">
              <a:latin typeface="Lato Light"/>
              <a:ea typeface="Lato Light"/>
              <a:cs typeface="Lato Light"/>
              <a:sym typeface="Lato Light"/>
            </a:endParaRPr>
          </a:p>
        </p:txBody>
      </p:sp>
      <p:sp>
        <p:nvSpPr>
          <p:cNvPr id="846" name="Google Shape;846;p43"/>
          <p:cNvSpPr/>
          <p:nvPr/>
        </p:nvSpPr>
        <p:spPr>
          <a:xfrm>
            <a:off x="9036158" y="55134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7</a:t>
            </a:r>
            <a:endParaRPr b="1" sz="1100">
              <a:solidFill>
                <a:schemeClr val="lt1"/>
              </a:solidFill>
              <a:latin typeface="Lato"/>
              <a:ea typeface="Lato"/>
              <a:cs typeface="Lato"/>
              <a:sym typeface="Lato"/>
            </a:endParaRPr>
          </a:p>
        </p:txBody>
      </p:sp>
      <p:sp>
        <p:nvSpPr>
          <p:cNvPr id="847" name="Google Shape;847;p43"/>
          <p:cNvSpPr/>
          <p:nvPr/>
        </p:nvSpPr>
        <p:spPr>
          <a:xfrm rot="-5400000">
            <a:off x="329275" y="4893650"/>
            <a:ext cx="2095800" cy="3543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8" name="Google Shape;848;p43"/>
          <p:cNvSpPr/>
          <p:nvPr/>
        </p:nvSpPr>
        <p:spPr>
          <a:xfrm>
            <a:off x="1499775" y="6027100"/>
            <a:ext cx="3626700" cy="91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849" name="Google Shape;849;p43"/>
          <p:cNvGrpSpPr/>
          <p:nvPr/>
        </p:nvGrpSpPr>
        <p:grpSpPr>
          <a:xfrm>
            <a:off x="2830710" y="5832828"/>
            <a:ext cx="827400" cy="413700"/>
            <a:chOff x="2221110" y="5832828"/>
            <a:chExt cx="827400" cy="413700"/>
          </a:xfrm>
        </p:grpSpPr>
        <p:pic>
          <p:nvPicPr>
            <p:cNvPr id="850" name="Google Shape;850;p43"/>
            <p:cNvPicPr preferRelativeResize="0"/>
            <p:nvPr/>
          </p:nvPicPr>
          <p:blipFill>
            <a:blip r:embed="rId10">
              <a:alphaModFix/>
            </a:blip>
            <a:stretch>
              <a:fillRect/>
            </a:stretch>
          </p:blipFill>
          <p:spPr>
            <a:xfrm>
              <a:off x="2221110" y="5832828"/>
              <a:ext cx="413700" cy="413700"/>
            </a:xfrm>
            <a:prstGeom prst="rect">
              <a:avLst/>
            </a:prstGeom>
            <a:noFill/>
            <a:ln>
              <a:noFill/>
            </a:ln>
          </p:spPr>
        </p:pic>
        <p:pic>
          <p:nvPicPr>
            <p:cNvPr id="851" name="Google Shape;851;p43"/>
            <p:cNvPicPr preferRelativeResize="0"/>
            <p:nvPr/>
          </p:nvPicPr>
          <p:blipFill>
            <a:blip r:embed="rId10">
              <a:alphaModFix/>
            </a:blip>
            <a:stretch>
              <a:fillRect/>
            </a:stretch>
          </p:blipFill>
          <p:spPr>
            <a:xfrm>
              <a:off x="2427960" y="5832828"/>
              <a:ext cx="413700" cy="413700"/>
            </a:xfrm>
            <a:prstGeom prst="rect">
              <a:avLst/>
            </a:prstGeom>
            <a:noFill/>
            <a:ln>
              <a:noFill/>
            </a:ln>
          </p:spPr>
        </p:pic>
        <p:pic>
          <p:nvPicPr>
            <p:cNvPr id="852" name="Google Shape;852;p43"/>
            <p:cNvPicPr preferRelativeResize="0"/>
            <p:nvPr/>
          </p:nvPicPr>
          <p:blipFill>
            <a:blip r:embed="rId10">
              <a:alphaModFix/>
            </a:blip>
            <a:stretch>
              <a:fillRect/>
            </a:stretch>
          </p:blipFill>
          <p:spPr>
            <a:xfrm>
              <a:off x="2634810" y="5832828"/>
              <a:ext cx="413700" cy="413700"/>
            </a:xfrm>
            <a:prstGeom prst="rect">
              <a:avLst/>
            </a:prstGeom>
            <a:noFill/>
            <a:ln>
              <a:noFill/>
            </a:ln>
          </p:spPr>
        </p:pic>
      </p:grpSp>
      <p:sp>
        <p:nvSpPr>
          <p:cNvPr id="853" name="Google Shape;853;p43"/>
          <p:cNvSpPr/>
          <p:nvPr/>
        </p:nvSpPr>
        <p:spPr>
          <a:xfrm>
            <a:off x="5148175" y="5836775"/>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Taxpayer pays taxes</a:t>
            </a:r>
            <a:endParaRPr sz="1200">
              <a:latin typeface="Lato Light"/>
              <a:ea typeface="Lato Light"/>
              <a:cs typeface="Lato Light"/>
              <a:sym typeface="Lato Light"/>
            </a:endParaRPr>
          </a:p>
        </p:txBody>
      </p:sp>
      <p:sp>
        <p:nvSpPr>
          <p:cNvPr id="854" name="Google Shape;854;p43"/>
          <p:cNvSpPr/>
          <p:nvPr/>
        </p:nvSpPr>
        <p:spPr>
          <a:xfrm>
            <a:off x="5037158" y="56322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1</a:t>
            </a:r>
            <a:endParaRPr b="1" sz="1100">
              <a:solidFill>
                <a:schemeClr val="lt1"/>
              </a:solidFill>
              <a:latin typeface="Lato"/>
              <a:ea typeface="Lato"/>
              <a:cs typeface="Lato"/>
              <a:sym typeface="Lato"/>
            </a:endParaRPr>
          </a:p>
        </p:txBody>
      </p:sp>
      <p:sp>
        <p:nvSpPr>
          <p:cNvPr id="855" name="Google Shape;855;p43"/>
          <p:cNvSpPr txBox="1"/>
          <p:nvPr/>
        </p:nvSpPr>
        <p:spPr>
          <a:xfrm>
            <a:off x="1270750" y="6511800"/>
            <a:ext cx="109182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900">
                <a:solidFill>
                  <a:srgbClr val="202122"/>
                </a:solidFill>
                <a:highlight>
                  <a:srgbClr val="FFFFFF"/>
                </a:highlight>
                <a:latin typeface="Lato Light"/>
                <a:ea typeface="Lato Light"/>
                <a:cs typeface="Lato Light"/>
                <a:sym typeface="Lato Light"/>
              </a:rPr>
              <a:t>Adjusted from: Wikimedia Commons contributors, 'File:Scholarly Publishing - Gold Open Access chart.png', </a:t>
            </a:r>
            <a:r>
              <a:rPr i="1" lang="en" sz="900">
                <a:solidFill>
                  <a:srgbClr val="202122"/>
                </a:solidFill>
                <a:latin typeface="Lato Light"/>
                <a:ea typeface="Lato Light"/>
                <a:cs typeface="Lato Light"/>
                <a:sym typeface="Lato Light"/>
              </a:rPr>
              <a:t>Wikimedia Commons,</a:t>
            </a:r>
            <a:r>
              <a:rPr lang="en" sz="900">
                <a:solidFill>
                  <a:srgbClr val="202122"/>
                </a:solidFill>
                <a:highlight>
                  <a:srgbClr val="FFFFFF"/>
                </a:highlight>
                <a:latin typeface="Lato Light"/>
                <a:ea typeface="Lato Light"/>
                <a:cs typeface="Lato Light"/>
                <a:sym typeface="Lato Light"/>
              </a:rPr>
              <a:t> 6 April 2023. </a:t>
            </a:r>
            <a:r>
              <a:rPr lang="en" sz="900" u="sng">
                <a:solidFill>
                  <a:schemeClr val="hlink"/>
                </a:solidFill>
                <a:highlight>
                  <a:srgbClr val="FFFFFF"/>
                </a:highlight>
                <a:latin typeface="Lato Light"/>
                <a:ea typeface="Lato Light"/>
                <a:cs typeface="Lato Light"/>
                <a:sym typeface="Lato Light"/>
                <a:hlinkClick r:id="rId12"/>
              </a:rPr>
              <a:t>CC BY 4.0</a:t>
            </a:r>
            <a:r>
              <a:rPr lang="en" sz="900">
                <a:solidFill>
                  <a:srgbClr val="202122"/>
                </a:solidFill>
                <a:highlight>
                  <a:srgbClr val="FFFFFF"/>
                </a:highlight>
                <a:latin typeface="Lato Light"/>
                <a:ea typeface="Lato Light"/>
                <a:cs typeface="Lato Light"/>
                <a:sym typeface="Lato Light"/>
              </a:rPr>
              <a:t> </a:t>
            </a:r>
            <a:endParaRPr sz="900">
              <a:latin typeface="Lato Light"/>
              <a:ea typeface="Lato Light"/>
              <a:cs typeface="Lato Light"/>
              <a:sym typeface="Lato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44"/>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861" name="Google Shape;861;p44"/>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862" name="Google Shape;862;p44"/>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cxnSp>
        <p:nvCxnSpPr>
          <p:cNvPr id="863" name="Google Shape;863;p44"/>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864" name="Google Shape;864;p44"/>
          <p:cNvSpPr txBox="1"/>
          <p:nvPr>
            <p:ph idx="4294967295" type="title"/>
          </p:nvPr>
        </p:nvSpPr>
        <p:spPr>
          <a:xfrm>
            <a:off x="3717675" y="93350"/>
            <a:ext cx="8335800" cy="13962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SzPts val="1620"/>
              <a:buNone/>
            </a:pPr>
            <a:r>
              <a:t/>
            </a:r>
            <a:endParaRPr sz="3630">
              <a:latin typeface="Lora"/>
              <a:ea typeface="Lora"/>
              <a:cs typeface="Lora"/>
              <a:sym typeface="Lora"/>
            </a:endParaRPr>
          </a:p>
          <a:p>
            <a:pPr indent="0" lvl="0" marL="0" rtl="0" algn="r">
              <a:lnSpc>
                <a:spcPct val="90000"/>
              </a:lnSpc>
              <a:spcBef>
                <a:spcPts val="0"/>
              </a:spcBef>
              <a:spcAft>
                <a:spcPts val="0"/>
              </a:spcAft>
              <a:buSzPts val="1620"/>
              <a:buNone/>
            </a:pPr>
            <a:r>
              <a:rPr lang="en" sz="3930">
                <a:latin typeface="Lora"/>
                <a:ea typeface="Lora"/>
                <a:cs typeface="Lora"/>
                <a:sym typeface="Lora"/>
              </a:rPr>
              <a:t>Subscription-fee based publishing</a:t>
            </a:r>
            <a:endParaRPr sz="3930">
              <a:latin typeface="Lora"/>
              <a:ea typeface="Lora"/>
              <a:cs typeface="Lora"/>
              <a:sym typeface="Lora"/>
            </a:endParaRPr>
          </a:p>
          <a:p>
            <a:pPr indent="0" lvl="0" marL="0" rtl="0" algn="r">
              <a:lnSpc>
                <a:spcPct val="90000"/>
              </a:lnSpc>
              <a:spcBef>
                <a:spcPts val="0"/>
              </a:spcBef>
              <a:spcAft>
                <a:spcPts val="0"/>
              </a:spcAft>
              <a:buSzPts val="1620"/>
              <a:buNone/>
            </a:pPr>
            <a:r>
              <a:t/>
            </a:r>
            <a:endParaRPr sz="3630">
              <a:latin typeface="Lora"/>
              <a:ea typeface="Lora"/>
              <a:cs typeface="Lora"/>
              <a:sym typeface="Lora"/>
            </a:endParaRPr>
          </a:p>
        </p:txBody>
      </p:sp>
      <p:grpSp>
        <p:nvGrpSpPr>
          <p:cNvPr id="865" name="Google Shape;865;p44"/>
          <p:cNvGrpSpPr/>
          <p:nvPr/>
        </p:nvGrpSpPr>
        <p:grpSpPr>
          <a:xfrm>
            <a:off x="891046" y="1869413"/>
            <a:ext cx="10582704" cy="4532613"/>
            <a:chOff x="281446" y="1945613"/>
            <a:chExt cx="10582704" cy="4532613"/>
          </a:xfrm>
        </p:grpSpPr>
        <p:pic>
          <p:nvPicPr>
            <p:cNvPr id="866" name="Google Shape;866;p44"/>
            <p:cNvPicPr preferRelativeResize="0"/>
            <p:nvPr/>
          </p:nvPicPr>
          <p:blipFill>
            <a:blip r:embed="rId4">
              <a:alphaModFix/>
            </a:blip>
            <a:stretch>
              <a:fillRect/>
            </a:stretch>
          </p:blipFill>
          <p:spPr>
            <a:xfrm>
              <a:off x="3301362" y="2805512"/>
              <a:ext cx="935150" cy="935150"/>
            </a:xfrm>
            <a:prstGeom prst="rect">
              <a:avLst/>
            </a:prstGeom>
            <a:noFill/>
            <a:ln>
              <a:noFill/>
            </a:ln>
          </p:spPr>
        </p:pic>
        <p:pic>
          <p:nvPicPr>
            <p:cNvPr id="867" name="Google Shape;867;p44"/>
            <p:cNvPicPr preferRelativeResize="0"/>
            <p:nvPr/>
          </p:nvPicPr>
          <p:blipFill>
            <a:blip r:embed="rId5">
              <a:alphaModFix/>
            </a:blip>
            <a:stretch>
              <a:fillRect/>
            </a:stretch>
          </p:blipFill>
          <p:spPr>
            <a:xfrm>
              <a:off x="598575" y="2783261"/>
              <a:ext cx="984900" cy="984900"/>
            </a:xfrm>
            <a:prstGeom prst="rect">
              <a:avLst/>
            </a:prstGeom>
            <a:noFill/>
            <a:ln>
              <a:noFill/>
            </a:ln>
          </p:spPr>
        </p:pic>
        <p:sp>
          <p:nvSpPr>
            <p:cNvPr id="868" name="Google Shape;868;p44"/>
            <p:cNvSpPr/>
            <p:nvPr/>
          </p:nvSpPr>
          <p:spPr>
            <a:xfrm>
              <a:off x="421424" y="3664525"/>
              <a:ext cx="12663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Funder finances research</a:t>
              </a:r>
              <a:endParaRPr sz="1200">
                <a:latin typeface="Lato Light"/>
                <a:ea typeface="Lato Light"/>
                <a:cs typeface="Lato Light"/>
                <a:sym typeface="Lato Light"/>
              </a:endParaRPr>
            </a:p>
          </p:txBody>
        </p:sp>
        <p:sp>
          <p:nvSpPr>
            <p:cNvPr id="869" name="Google Shape;869;p44"/>
            <p:cNvSpPr/>
            <p:nvPr/>
          </p:nvSpPr>
          <p:spPr>
            <a:xfrm>
              <a:off x="4035688" y="2911150"/>
              <a:ext cx="11208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Scientist writes article</a:t>
              </a:r>
              <a:endParaRPr sz="1200">
                <a:latin typeface="Lato Light"/>
                <a:ea typeface="Lato Light"/>
                <a:cs typeface="Lato Light"/>
                <a:sym typeface="Lato Light"/>
              </a:endParaRPr>
            </a:p>
          </p:txBody>
        </p:sp>
        <p:pic>
          <p:nvPicPr>
            <p:cNvPr id="870" name="Google Shape;870;p44"/>
            <p:cNvPicPr preferRelativeResize="0"/>
            <p:nvPr/>
          </p:nvPicPr>
          <p:blipFill>
            <a:blip r:embed="rId6">
              <a:alphaModFix/>
            </a:blip>
            <a:stretch>
              <a:fillRect/>
            </a:stretch>
          </p:blipFill>
          <p:spPr>
            <a:xfrm>
              <a:off x="5087236" y="3163674"/>
              <a:ext cx="743953" cy="743925"/>
            </a:xfrm>
            <a:prstGeom prst="rect">
              <a:avLst/>
            </a:prstGeom>
            <a:noFill/>
            <a:ln>
              <a:noFill/>
            </a:ln>
          </p:spPr>
        </p:pic>
        <p:sp>
          <p:nvSpPr>
            <p:cNvPr id="871" name="Google Shape;871;p44"/>
            <p:cNvSpPr/>
            <p:nvPr/>
          </p:nvSpPr>
          <p:spPr>
            <a:xfrm>
              <a:off x="5767238" y="2258813"/>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Scientist sends article to publisher</a:t>
              </a:r>
              <a:endParaRPr sz="1200">
                <a:latin typeface="Lato Light"/>
                <a:ea typeface="Lato Light"/>
                <a:cs typeface="Lato Light"/>
                <a:sym typeface="Lato Light"/>
              </a:endParaRPr>
            </a:p>
          </p:txBody>
        </p:sp>
        <p:sp>
          <p:nvSpPr>
            <p:cNvPr id="872" name="Google Shape;872;p44"/>
            <p:cNvSpPr/>
            <p:nvPr/>
          </p:nvSpPr>
          <p:spPr>
            <a:xfrm>
              <a:off x="5872900" y="3502483"/>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Publisher may reject article </a:t>
              </a:r>
              <a:endParaRPr sz="1200">
                <a:latin typeface="Lato Light"/>
                <a:ea typeface="Lato Light"/>
                <a:cs typeface="Lato Light"/>
                <a:sym typeface="Lato Light"/>
              </a:endParaRPr>
            </a:p>
          </p:txBody>
        </p:sp>
        <p:pic>
          <p:nvPicPr>
            <p:cNvPr id="873" name="Google Shape;873;p44"/>
            <p:cNvPicPr preferRelativeResize="0"/>
            <p:nvPr/>
          </p:nvPicPr>
          <p:blipFill>
            <a:blip r:embed="rId7">
              <a:alphaModFix/>
            </a:blip>
            <a:stretch>
              <a:fillRect/>
            </a:stretch>
          </p:blipFill>
          <p:spPr>
            <a:xfrm>
              <a:off x="10195500" y="3222150"/>
              <a:ext cx="668650" cy="743925"/>
            </a:xfrm>
            <a:prstGeom prst="rect">
              <a:avLst/>
            </a:prstGeom>
            <a:noFill/>
            <a:ln>
              <a:noFill/>
            </a:ln>
          </p:spPr>
        </p:pic>
        <p:pic>
          <p:nvPicPr>
            <p:cNvPr id="874" name="Google Shape;874;p44"/>
            <p:cNvPicPr preferRelativeResize="0"/>
            <p:nvPr/>
          </p:nvPicPr>
          <p:blipFill>
            <a:blip r:embed="rId8">
              <a:alphaModFix/>
            </a:blip>
            <a:stretch>
              <a:fillRect/>
            </a:stretch>
          </p:blipFill>
          <p:spPr>
            <a:xfrm>
              <a:off x="7049325" y="2621540"/>
              <a:ext cx="1890937" cy="1890937"/>
            </a:xfrm>
            <a:prstGeom prst="rect">
              <a:avLst/>
            </a:prstGeom>
            <a:noFill/>
            <a:ln>
              <a:noFill/>
            </a:ln>
          </p:spPr>
        </p:pic>
        <p:grpSp>
          <p:nvGrpSpPr>
            <p:cNvPr id="875" name="Google Shape;875;p44"/>
            <p:cNvGrpSpPr/>
            <p:nvPr/>
          </p:nvGrpSpPr>
          <p:grpSpPr>
            <a:xfrm>
              <a:off x="7579288" y="5601576"/>
              <a:ext cx="876675" cy="876650"/>
              <a:chOff x="7579300" y="5361151"/>
              <a:chExt cx="876675" cy="876650"/>
            </a:xfrm>
          </p:grpSpPr>
          <p:pic>
            <p:nvPicPr>
              <p:cNvPr id="876" name="Google Shape;876;p44"/>
              <p:cNvPicPr preferRelativeResize="0"/>
              <p:nvPr/>
            </p:nvPicPr>
            <p:blipFill>
              <a:blip r:embed="rId6">
                <a:alphaModFix/>
              </a:blip>
              <a:stretch>
                <a:fillRect/>
              </a:stretch>
            </p:blipFill>
            <p:spPr>
              <a:xfrm>
                <a:off x="7579300" y="5361151"/>
                <a:ext cx="876675" cy="876650"/>
              </a:xfrm>
              <a:prstGeom prst="rect">
                <a:avLst/>
              </a:prstGeom>
              <a:noFill/>
              <a:ln>
                <a:noFill/>
              </a:ln>
            </p:spPr>
          </p:pic>
          <p:pic>
            <p:nvPicPr>
              <p:cNvPr id="877" name="Google Shape;877;p44"/>
              <p:cNvPicPr preferRelativeResize="0"/>
              <p:nvPr/>
            </p:nvPicPr>
            <p:blipFill>
              <a:blip r:embed="rId9">
                <a:alphaModFix/>
              </a:blip>
              <a:stretch>
                <a:fillRect/>
              </a:stretch>
            </p:blipFill>
            <p:spPr>
              <a:xfrm>
                <a:off x="7911773" y="5559003"/>
                <a:ext cx="413700" cy="413720"/>
              </a:xfrm>
              <a:prstGeom prst="rect">
                <a:avLst/>
              </a:prstGeom>
              <a:noFill/>
              <a:ln>
                <a:noFill/>
              </a:ln>
            </p:spPr>
          </p:pic>
        </p:grpSp>
        <p:sp>
          <p:nvSpPr>
            <p:cNvPr id="878" name="Google Shape;878;p44"/>
            <p:cNvSpPr/>
            <p:nvPr/>
          </p:nvSpPr>
          <p:spPr>
            <a:xfrm rot="5400000">
              <a:off x="7399175" y="4957850"/>
              <a:ext cx="1254000" cy="1494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79" name="Google Shape;879;p44"/>
            <p:cNvPicPr preferRelativeResize="0"/>
            <p:nvPr/>
          </p:nvPicPr>
          <p:blipFill>
            <a:blip r:embed="rId10">
              <a:alphaModFix/>
            </a:blip>
            <a:stretch>
              <a:fillRect/>
            </a:stretch>
          </p:blipFill>
          <p:spPr>
            <a:xfrm>
              <a:off x="1205325" y="4249188"/>
              <a:ext cx="838200" cy="838200"/>
            </a:xfrm>
            <a:prstGeom prst="rect">
              <a:avLst/>
            </a:prstGeom>
            <a:noFill/>
            <a:ln>
              <a:noFill/>
            </a:ln>
          </p:spPr>
        </p:pic>
        <p:sp>
          <p:nvSpPr>
            <p:cNvPr id="880" name="Google Shape;880;p44"/>
            <p:cNvSpPr/>
            <p:nvPr/>
          </p:nvSpPr>
          <p:spPr>
            <a:xfrm>
              <a:off x="1547600" y="3343200"/>
              <a:ext cx="16584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81" name="Google Shape;881;p44"/>
            <p:cNvPicPr preferRelativeResize="0"/>
            <p:nvPr/>
          </p:nvPicPr>
          <p:blipFill>
            <a:blip r:embed="rId11">
              <a:alphaModFix/>
            </a:blip>
            <a:stretch>
              <a:fillRect/>
            </a:stretch>
          </p:blipFill>
          <p:spPr>
            <a:xfrm>
              <a:off x="1611497" y="3222153"/>
              <a:ext cx="413700" cy="413700"/>
            </a:xfrm>
            <a:prstGeom prst="rect">
              <a:avLst/>
            </a:prstGeom>
            <a:noFill/>
            <a:ln>
              <a:noFill/>
            </a:ln>
          </p:spPr>
        </p:pic>
        <p:pic>
          <p:nvPicPr>
            <p:cNvPr id="882" name="Google Shape;882;p44"/>
            <p:cNvPicPr preferRelativeResize="0"/>
            <p:nvPr/>
          </p:nvPicPr>
          <p:blipFill>
            <a:blip r:embed="rId11">
              <a:alphaModFix/>
            </a:blip>
            <a:stretch>
              <a:fillRect/>
            </a:stretch>
          </p:blipFill>
          <p:spPr>
            <a:xfrm>
              <a:off x="1818347" y="3222153"/>
              <a:ext cx="413700" cy="413700"/>
            </a:xfrm>
            <a:prstGeom prst="rect">
              <a:avLst/>
            </a:prstGeom>
            <a:noFill/>
            <a:ln>
              <a:noFill/>
            </a:ln>
          </p:spPr>
        </p:pic>
        <p:pic>
          <p:nvPicPr>
            <p:cNvPr id="883" name="Google Shape;883;p44"/>
            <p:cNvPicPr preferRelativeResize="0"/>
            <p:nvPr/>
          </p:nvPicPr>
          <p:blipFill>
            <a:blip r:embed="rId11">
              <a:alphaModFix/>
            </a:blip>
            <a:stretch>
              <a:fillRect/>
            </a:stretch>
          </p:blipFill>
          <p:spPr>
            <a:xfrm>
              <a:off x="2025197" y="3222153"/>
              <a:ext cx="413700" cy="413700"/>
            </a:xfrm>
            <a:prstGeom prst="rect">
              <a:avLst/>
            </a:prstGeom>
            <a:noFill/>
            <a:ln>
              <a:noFill/>
            </a:ln>
          </p:spPr>
        </p:pic>
        <p:sp>
          <p:nvSpPr>
            <p:cNvPr id="884" name="Google Shape;884;p44"/>
            <p:cNvSpPr/>
            <p:nvPr/>
          </p:nvSpPr>
          <p:spPr>
            <a:xfrm>
              <a:off x="4161525" y="3343188"/>
              <a:ext cx="9849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5" name="Google Shape;885;p44"/>
            <p:cNvSpPr/>
            <p:nvPr/>
          </p:nvSpPr>
          <p:spPr>
            <a:xfrm>
              <a:off x="5421000" y="2722338"/>
              <a:ext cx="2058300" cy="3363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6" name="Google Shape;886;p44"/>
            <p:cNvSpPr/>
            <p:nvPr/>
          </p:nvSpPr>
          <p:spPr>
            <a:xfrm rot="10800000">
              <a:off x="5792800" y="3343200"/>
              <a:ext cx="16584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7" name="Google Shape;887;p44"/>
            <p:cNvSpPr/>
            <p:nvPr/>
          </p:nvSpPr>
          <p:spPr>
            <a:xfrm rot="5400000">
              <a:off x="9361525" y="1835425"/>
              <a:ext cx="319500" cy="21306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8" name="Google Shape;888;p44"/>
            <p:cNvSpPr/>
            <p:nvPr/>
          </p:nvSpPr>
          <p:spPr>
            <a:xfrm rot="-5400000">
              <a:off x="6360425" y="3157975"/>
              <a:ext cx="345000" cy="23055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9" name="Google Shape;889;p44"/>
            <p:cNvSpPr/>
            <p:nvPr/>
          </p:nvSpPr>
          <p:spPr>
            <a:xfrm rot="10800000">
              <a:off x="8528275" y="4179288"/>
              <a:ext cx="2058300" cy="3363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0" name="Google Shape;890;p44"/>
            <p:cNvSpPr/>
            <p:nvPr/>
          </p:nvSpPr>
          <p:spPr>
            <a:xfrm flipH="1" rot="10800000">
              <a:off x="3650950" y="4474825"/>
              <a:ext cx="4261200" cy="3363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91" name="Google Shape;891;p44"/>
            <p:cNvPicPr preferRelativeResize="0"/>
            <p:nvPr/>
          </p:nvPicPr>
          <p:blipFill>
            <a:blip r:embed="rId12">
              <a:alphaModFix/>
            </a:blip>
            <a:stretch>
              <a:fillRect/>
            </a:stretch>
          </p:blipFill>
          <p:spPr>
            <a:xfrm>
              <a:off x="4736868" y="5189343"/>
              <a:ext cx="838200" cy="838200"/>
            </a:xfrm>
            <a:prstGeom prst="rect">
              <a:avLst/>
            </a:prstGeom>
            <a:noFill/>
            <a:ln>
              <a:noFill/>
            </a:ln>
          </p:spPr>
        </p:pic>
        <p:sp>
          <p:nvSpPr>
            <p:cNvPr id="892" name="Google Shape;892;p44"/>
            <p:cNvSpPr/>
            <p:nvPr/>
          </p:nvSpPr>
          <p:spPr>
            <a:xfrm>
              <a:off x="3650950" y="4179300"/>
              <a:ext cx="88800" cy="4704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3" name="Google Shape;893;p44"/>
            <p:cNvSpPr/>
            <p:nvPr/>
          </p:nvSpPr>
          <p:spPr>
            <a:xfrm>
              <a:off x="2043525" y="4787513"/>
              <a:ext cx="5868600" cy="1641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894" name="Google Shape;894;p44"/>
            <p:cNvGrpSpPr/>
            <p:nvPr/>
          </p:nvGrpSpPr>
          <p:grpSpPr>
            <a:xfrm>
              <a:off x="3281660" y="4387928"/>
              <a:ext cx="827400" cy="413700"/>
              <a:chOff x="2373497" y="3374553"/>
              <a:chExt cx="827400" cy="413700"/>
            </a:xfrm>
          </p:grpSpPr>
          <p:pic>
            <p:nvPicPr>
              <p:cNvPr id="895" name="Google Shape;895;p44"/>
              <p:cNvPicPr preferRelativeResize="0"/>
              <p:nvPr/>
            </p:nvPicPr>
            <p:blipFill>
              <a:blip r:embed="rId11">
                <a:alphaModFix/>
              </a:blip>
              <a:stretch>
                <a:fillRect/>
              </a:stretch>
            </p:blipFill>
            <p:spPr>
              <a:xfrm>
                <a:off x="2373497" y="3374553"/>
                <a:ext cx="413700" cy="413700"/>
              </a:xfrm>
              <a:prstGeom prst="rect">
                <a:avLst/>
              </a:prstGeom>
              <a:noFill/>
              <a:ln>
                <a:noFill/>
              </a:ln>
            </p:spPr>
          </p:pic>
          <p:pic>
            <p:nvPicPr>
              <p:cNvPr id="896" name="Google Shape;896;p44"/>
              <p:cNvPicPr preferRelativeResize="0"/>
              <p:nvPr/>
            </p:nvPicPr>
            <p:blipFill>
              <a:blip r:embed="rId11">
                <a:alphaModFix/>
              </a:blip>
              <a:stretch>
                <a:fillRect/>
              </a:stretch>
            </p:blipFill>
            <p:spPr>
              <a:xfrm>
                <a:off x="2580347" y="3374553"/>
                <a:ext cx="413700" cy="413700"/>
              </a:xfrm>
              <a:prstGeom prst="rect">
                <a:avLst/>
              </a:prstGeom>
              <a:noFill/>
              <a:ln>
                <a:noFill/>
              </a:ln>
            </p:spPr>
          </p:pic>
          <p:pic>
            <p:nvPicPr>
              <p:cNvPr id="897" name="Google Shape;897;p44"/>
              <p:cNvPicPr preferRelativeResize="0"/>
              <p:nvPr/>
            </p:nvPicPr>
            <p:blipFill>
              <a:blip r:embed="rId11">
                <a:alphaModFix/>
              </a:blip>
              <a:stretch>
                <a:fillRect/>
              </a:stretch>
            </p:blipFill>
            <p:spPr>
              <a:xfrm>
                <a:off x="2787197" y="3374553"/>
                <a:ext cx="413700" cy="413700"/>
              </a:xfrm>
              <a:prstGeom prst="rect">
                <a:avLst/>
              </a:prstGeom>
              <a:noFill/>
              <a:ln>
                <a:noFill/>
              </a:ln>
            </p:spPr>
          </p:pic>
        </p:grpSp>
        <p:sp>
          <p:nvSpPr>
            <p:cNvPr id="898" name="Google Shape;898;p44"/>
            <p:cNvSpPr/>
            <p:nvPr/>
          </p:nvSpPr>
          <p:spPr>
            <a:xfrm>
              <a:off x="281446" y="3438600"/>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2</a:t>
              </a:r>
              <a:endParaRPr b="1" sz="1100">
                <a:solidFill>
                  <a:schemeClr val="lt1"/>
                </a:solidFill>
                <a:latin typeface="Lato"/>
                <a:ea typeface="Lato"/>
                <a:cs typeface="Lato"/>
                <a:sym typeface="Lato"/>
              </a:endParaRPr>
            </a:p>
          </p:txBody>
        </p:sp>
        <p:sp>
          <p:nvSpPr>
            <p:cNvPr id="899" name="Google Shape;899;p44"/>
            <p:cNvSpPr/>
            <p:nvPr/>
          </p:nvSpPr>
          <p:spPr>
            <a:xfrm>
              <a:off x="3822271" y="2685225"/>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3</a:t>
              </a:r>
              <a:endParaRPr b="1" sz="1100">
                <a:solidFill>
                  <a:schemeClr val="lt1"/>
                </a:solidFill>
                <a:latin typeface="Lato"/>
                <a:ea typeface="Lato"/>
                <a:cs typeface="Lato"/>
                <a:sym typeface="Lato"/>
              </a:endParaRPr>
            </a:p>
          </p:txBody>
        </p:sp>
        <p:sp>
          <p:nvSpPr>
            <p:cNvPr id="900" name="Google Shape;900;p44"/>
            <p:cNvSpPr/>
            <p:nvPr/>
          </p:nvSpPr>
          <p:spPr>
            <a:xfrm>
              <a:off x="5673758" y="2032900"/>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4</a:t>
              </a:r>
              <a:endParaRPr b="1" sz="1100">
                <a:solidFill>
                  <a:schemeClr val="lt1"/>
                </a:solidFill>
                <a:latin typeface="Lato"/>
                <a:ea typeface="Lato"/>
                <a:cs typeface="Lato"/>
                <a:sym typeface="Lato"/>
              </a:endParaRPr>
            </a:p>
          </p:txBody>
        </p:sp>
        <p:sp>
          <p:nvSpPr>
            <p:cNvPr id="901" name="Google Shape;901;p44"/>
            <p:cNvSpPr/>
            <p:nvPr/>
          </p:nvSpPr>
          <p:spPr>
            <a:xfrm>
              <a:off x="5767258" y="3754375"/>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5</a:t>
              </a:r>
              <a:endParaRPr b="1" sz="1100">
                <a:solidFill>
                  <a:schemeClr val="lt1"/>
                </a:solidFill>
                <a:latin typeface="Lato"/>
                <a:ea typeface="Lato"/>
                <a:cs typeface="Lato"/>
                <a:sym typeface="Lato"/>
              </a:endParaRPr>
            </a:p>
          </p:txBody>
        </p:sp>
        <p:sp>
          <p:nvSpPr>
            <p:cNvPr id="902" name="Google Shape;902;p44"/>
            <p:cNvSpPr/>
            <p:nvPr/>
          </p:nvSpPr>
          <p:spPr>
            <a:xfrm>
              <a:off x="8697300" y="2128925"/>
              <a:ext cx="1498200" cy="5436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Publisher may forward article for peer review</a:t>
              </a:r>
              <a:endParaRPr sz="1200">
                <a:latin typeface="Lato Light"/>
                <a:ea typeface="Lato Light"/>
                <a:cs typeface="Lato Light"/>
                <a:sym typeface="Lato Light"/>
              </a:endParaRPr>
            </a:p>
          </p:txBody>
        </p:sp>
        <p:sp>
          <p:nvSpPr>
            <p:cNvPr id="903" name="Google Shape;903;p44"/>
            <p:cNvSpPr/>
            <p:nvPr/>
          </p:nvSpPr>
          <p:spPr>
            <a:xfrm>
              <a:off x="8549658" y="19456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5</a:t>
              </a:r>
              <a:endParaRPr b="1" sz="1100">
                <a:solidFill>
                  <a:schemeClr val="lt1"/>
                </a:solidFill>
                <a:latin typeface="Lato"/>
                <a:ea typeface="Lato"/>
                <a:cs typeface="Lato"/>
                <a:sym typeface="Lato"/>
              </a:endParaRPr>
            </a:p>
          </p:txBody>
        </p:sp>
        <p:sp>
          <p:nvSpPr>
            <p:cNvPr id="904" name="Google Shape;904;p44"/>
            <p:cNvSpPr/>
            <p:nvPr/>
          </p:nvSpPr>
          <p:spPr>
            <a:xfrm>
              <a:off x="8732125" y="3763775"/>
              <a:ext cx="1498200" cy="5436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Accepted/rejected/revision</a:t>
              </a:r>
              <a:endParaRPr sz="1200">
                <a:latin typeface="Lato Light"/>
                <a:ea typeface="Lato Light"/>
                <a:cs typeface="Lato Light"/>
                <a:sym typeface="Lato Light"/>
              </a:endParaRPr>
            </a:p>
          </p:txBody>
        </p:sp>
        <p:sp>
          <p:nvSpPr>
            <p:cNvPr id="905" name="Google Shape;905;p44"/>
            <p:cNvSpPr/>
            <p:nvPr/>
          </p:nvSpPr>
          <p:spPr>
            <a:xfrm>
              <a:off x="8621108" y="35592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6</a:t>
              </a:r>
              <a:endParaRPr b="1" sz="1100">
                <a:solidFill>
                  <a:schemeClr val="lt1"/>
                </a:solidFill>
                <a:latin typeface="Lato"/>
                <a:ea typeface="Lato"/>
                <a:cs typeface="Lato"/>
                <a:sym typeface="Lato"/>
              </a:endParaRPr>
            </a:p>
          </p:txBody>
        </p:sp>
        <p:sp>
          <p:nvSpPr>
            <p:cNvPr id="906" name="Google Shape;906;p44"/>
            <p:cNvSpPr/>
            <p:nvPr/>
          </p:nvSpPr>
          <p:spPr>
            <a:xfrm>
              <a:off x="8537575" y="5794175"/>
              <a:ext cx="2326500" cy="5436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Article published. Publisher has copyright</a:t>
              </a:r>
              <a:endParaRPr sz="1200">
                <a:latin typeface="Lato Light"/>
                <a:ea typeface="Lato Light"/>
                <a:cs typeface="Lato Light"/>
                <a:sym typeface="Lato Light"/>
              </a:endParaRPr>
            </a:p>
          </p:txBody>
        </p:sp>
        <p:sp>
          <p:nvSpPr>
            <p:cNvPr id="907" name="Google Shape;907;p44"/>
            <p:cNvSpPr/>
            <p:nvPr/>
          </p:nvSpPr>
          <p:spPr>
            <a:xfrm>
              <a:off x="8426558" y="55896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7</a:t>
              </a:r>
              <a:endParaRPr b="1" sz="1100">
                <a:solidFill>
                  <a:schemeClr val="lt1"/>
                </a:solidFill>
                <a:latin typeface="Lato"/>
                <a:ea typeface="Lato"/>
                <a:cs typeface="Lato"/>
                <a:sym typeface="Lato"/>
              </a:endParaRPr>
            </a:p>
          </p:txBody>
        </p:sp>
        <p:sp>
          <p:nvSpPr>
            <p:cNvPr id="908" name="Google Shape;908;p44"/>
            <p:cNvSpPr/>
            <p:nvPr/>
          </p:nvSpPr>
          <p:spPr>
            <a:xfrm>
              <a:off x="3030850" y="3742475"/>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Scientist pays for access </a:t>
              </a:r>
              <a:endParaRPr sz="1200">
                <a:latin typeface="Lato Light"/>
                <a:ea typeface="Lato Light"/>
                <a:cs typeface="Lato Light"/>
                <a:sym typeface="Lato Light"/>
              </a:endParaRPr>
            </a:p>
          </p:txBody>
        </p:sp>
        <p:sp>
          <p:nvSpPr>
            <p:cNvPr id="909" name="Google Shape;909;p44"/>
            <p:cNvSpPr/>
            <p:nvPr/>
          </p:nvSpPr>
          <p:spPr>
            <a:xfrm>
              <a:off x="2919833" y="35379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8</a:t>
              </a:r>
              <a:endParaRPr b="1" sz="1100">
                <a:solidFill>
                  <a:schemeClr val="lt1"/>
                </a:solidFill>
                <a:latin typeface="Lato"/>
                <a:ea typeface="Lato"/>
                <a:cs typeface="Lato"/>
                <a:sym typeface="Lato"/>
              </a:endParaRPr>
            </a:p>
          </p:txBody>
        </p:sp>
        <p:sp>
          <p:nvSpPr>
            <p:cNvPr id="910" name="Google Shape;910;p44"/>
            <p:cNvSpPr/>
            <p:nvPr/>
          </p:nvSpPr>
          <p:spPr>
            <a:xfrm>
              <a:off x="930850" y="4974475"/>
              <a:ext cx="12663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Libraries pay for access</a:t>
              </a:r>
              <a:endParaRPr sz="1200">
                <a:latin typeface="Lato Light"/>
                <a:ea typeface="Lato Light"/>
                <a:cs typeface="Lato Light"/>
                <a:sym typeface="Lato Light"/>
              </a:endParaRPr>
            </a:p>
          </p:txBody>
        </p:sp>
        <p:sp>
          <p:nvSpPr>
            <p:cNvPr id="911" name="Google Shape;911;p44"/>
            <p:cNvSpPr/>
            <p:nvPr/>
          </p:nvSpPr>
          <p:spPr>
            <a:xfrm>
              <a:off x="819821" y="47699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8</a:t>
              </a:r>
              <a:endParaRPr b="1" sz="1100">
                <a:solidFill>
                  <a:schemeClr val="lt1"/>
                </a:solidFill>
                <a:latin typeface="Lato"/>
                <a:ea typeface="Lato"/>
                <a:cs typeface="Lato"/>
                <a:sym typeface="Lato"/>
              </a:endParaRPr>
            </a:p>
          </p:txBody>
        </p:sp>
        <p:grpSp>
          <p:nvGrpSpPr>
            <p:cNvPr id="912" name="Google Shape;912;p44"/>
            <p:cNvGrpSpPr/>
            <p:nvPr/>
          </p:nvGrpSpPr>
          <p:grpSpPr>
            <a:xfrm>
              <a:off x="2248897" y="4620128"/>
              <a:ext cx="827400" cy="413700"/>
              <a:chOff x="2373497" y="3374553"/>
              <a:chExt cx="827400" cy="413700"/>
            </a:xfrm>
          </p:grpSpPr>
          <p:pic>
            <p:nvPicPr>
              <p:cNvPr id="913" name="Google Shape;913;p44"/>
              <p:cNvPicPr preferRelativeResize="0"/>
              <p:nvPr/>
            </p:nvPicPr>
            <p:blipFill>
              <a:blip r:embed="rId11">
                <a:alphaModFix/>
              </a:blip>
              <a:stretch>
                <a:fillRect/>
              </a:stretch>
            </p:blipFill>
            <p:spPr>
              <a:xfrm>
                <a:off x="2373497" y="3374553"/>
                <a:ext cx="413700" cy="413700"/>
              </a:xfrm>
              <a:prstGeom prst="rect">
                <a:avLst/>
              </a:prstGeom>
              <a:noFill/>
              <a:ln>
                <a:noFill/>
              </a:ln>
            </p:spPr>
          </p:pic>
          <p:pic>
            <p:nvPicPr>
              <p:cNvPr id="914" name="Google Shape;914;p44"/>
              <p:cNvPicPr preferRelativeResize="0"/>
              <p:nvPr/>
            </p:nvPicPr>
            <p:blipFill>
              <a:blip r:embed="rId11">
                <a:alphaModFix/>
              </a:blip>
              <a:stretch>
                <a:fillRect/>
              </a:stretch>
            </p:blipFill>
            <p:spPr>
              <a:xfrm>
                <a:off x="2580347" y="3374553"/>
                <a:ext cx="413700" cy="413700"/>
              </a:xfrm>
              <a:prstGeom prst="rect">
                <a:avLst/>
              </a:prstGeom>
              <a:noFill/>
              <a:ln>
                <a:noFill/>
              </a:ln>
            </p:spPr>
          </p:pic>
          <p:pic>
            <p:nvPicPr>
              <p:cNvPr id="915" name="Google Shape;915;p44"/>
              <p:cNvPicPr preferRelativeResize="0"/>
              <p:nvPr/>
            </p:nvPicPr>
            <p:blipFill>
              <a:blip r:embed="rId11">
                <a:alphaModFix/>
              </a:blip>
              <a:stretch>
                <a:fillRect/>
              </a:stretch>
            </p:blipFill>
            <p:spPr>
              <a:xfrm>
                <a:off x="2787197" y="3374553"/>
                <a:ext cx="413700" cy="413700"/>
              </a:xfrm>
              <a:prstGeom prst="rect">
                <a:avLst/>
              </a:prstGeom>
              <a:noFill/>
              <a:ln>
                <a:noFill/>
              </a:ln>
            </p:spPr>
          </p:pic>
        </p:grpSp>
        <p:sp>
          <p:nvSpPr>
            <p:cNvPr id="916" name="Google Shape;916;p44"/>
            <p:cNvSpPr/>
            <p:nvPr/>
          </p:nvSpPr>
          <p:spPr>
            <a:xfrm>
              <a:off x="5126150" y="4927375"/>
              <a:ext cx="2780400" cy="3195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7" name="Google Shape;917;p44"/>
            <p:cNvSpPr/>
            <p:nvPr/>
          </p:nvSpPr>
          <p:spPr>
            <a:xfrm>
              <a:off x="5606888" y="5270800"/>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Taxpayer pays for access</a:t>
              </a:r>
              <a:endParaRPr sz="1200">
                <a:latin typeface="Lato Light"/>
                <a:ea typeface="Lato Light"/>
                <a:cs typeface="Lato Light"/>
                <a:sym typeface="Lato Light"/>
              </a:endParaRPr>
            </a:p>
          </p:txBody>
        </p:sp>
        <p:sp>
          <p:nvSpPr>
            <p:cNvPr id="918" name="Google Shape;918;p44"/>
            <p:cNvSpPr/>
            <p:nvPr/>
          </p:nvSpPr>
          <p:spPr>
            <a:xfrm>
              <a:off x="5495871" y="5066238"/>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8</a:t>
              </a:r>
              <a:endParaRPr b="1" sz="1100">
                <a:solidFill>
                  <a:schemeClr val="lt1"/>
                </a:solidFill>
                <a:latin typeface="Lato"/>
                <a:ea typeface="Lato"/>
                <a:cs typeface="Lato"/>
                <a:sym typeface="Lato"/>
              </a:endParaRPr>
            </a:p>
          </p:txBody>
        </p:sp>
        <p:grpSp>
          <p:nvGrpSpPr>
            <p:cNvPr id="919" name="Google Shape;919;p44"/>
            <p:cNvGrpSpPr/>
            <p:nvPr/>
          </p:nvGrpSpPr>
          <p:grpSpPr>
            <a:xfrm>
              <a:off x="4742272" y="4927378"/>
              <a:ext cx="827400" cy="413700"/>
              <a:chOff x="2373497" y="3374553"/>
              <a:chExt cx="827400" cy="413700"/>
            </a:xfrm>
          </p:grpSpPr>
          <p:pic>
            <p:nvPicPr>
              <p:cNvPr id="920" name="Google Shape;920;p44"/>
              <p:cNvPicPr preferRelativeResize="0"/>
              <p:nvPr/>
            </p:nvPicPr>
            <p:blipFill>
              <a:blip r:embed="rId11">
                <a:alphaModFix/>
              </a:blip>
              <a:stretch>
                <a:fillRect/>
              </a:stretch>
            </p:blipFill>
            <p:spPr>
              <a:xfrm>
                <a:off x="2373497" y="3374553"/>
                <a:ext cx="413700" cy="413700"/>
              </a:xfrm>
              <a:prstGeom prst="rect">
                <a:avLst/>
              </a:prstGeom>
              <a:noFill/>
              <a:ln>
                <a:noFill/>
              </a:ln>
            </p:spPr>
          </p:pic>
          <p:pic>
            <p:nvPicPr>
              <p:cNvPr id="921" name="Google Shape;921;p44"/>
              <p:cNvPicPr preferRelativeResize="0"/>
              <p:nvPr/>
            </p:nvPicPr>
            <p:blipFill>
              <a:blip r:embed="rId11">
                <a:alphaModFix/>
              </a:blip>
              <a:stretch>
                <a:fillRect/>
              </a:stretch>
            </p:blipFill>
            <p:spPr>
              <a:xfrm>
                <a:off x="2580347" y="3374553"/>
                <a:ext cx="413700" cy="413700"/>
              </a:xfrm>
              <a:prstGeom prst="rect">
                <a:avLst/>
              </a:prstGeom>
              <a:noFill/>
              <a:ln>
                <a:noFill/>
              </a:ln>
            </p:spPr>
          </p:pic>
          <p:pic>
            <p:nvPicPr>
              <p:cNvPr id="922" name="Google Shape;922;p44"/>
              <p:cNvPicPr preferRelativeResize="0"/>
              <p:nvPr/>
            </p:nvPicPr>
            <p:blipFill>
              <a:blip r:embed="rId11">
                <a:alphaModFix/>
              </a:blip>
              <a:stretch>
                <a:fillRect/>
              </a:stretch>
            </p:blipFill>
            <p:spPr>
              <a:xfrm>
                <a:off x="2787197" y="3374553"/>
                <a:ext cx="413700" cy="413700"/>
              </a:xfrm>
              <a:prstGeom prst="rect">
                <a:avLst/>
              </a:prstGeom>
              <a:noFill/>
              <a:ln>
                <a:noFill/>
              </a:ln>
            </p:spPr>
          </p:pic>
        </p:grpSp>
        <p:sp>
          <p:nvSpPr>
            <p:cNvPr id="923" name="Google Shape;923;p44"/>
            <p:cNvSpPr/>
            <p:nvPr/>
          </p:nvSpPr>
          <p:spPr>
            <a:xfrm rot="-5400000">
              <a:off x="-280325" y="4969850"/>
              <a:ext cx="2095800" cy="3543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4" name="Google Shape;924;p44"/>
            <p:cNvSpPr/>
            <p:nvPr/>
          </p:nvSpPr>
          <p:spPr>
            <a:xfrm>
              <a:off x="890175" y="6103300"/>
              <a:ext cx="3626700" cy="91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925" name="Google Shape;925;p44"/>
            <p:cNvGrpSpPr/>
            <p:nvPr/>
          </p:nvGrpSpPr>
          <p:grpSpPr>
            <a:xfrm>
              <a:off x="2221110" y="5909028"/>
              <a:ext cx="827400" cy="413700"/>
              <a:chOff x="2221110" y="5832828"/>
              <a:chExt cx="827400" cy="413700"/>
            </a:xfrm>
          </p:grpSpPr>
          <p:pic>
            <p:nvPicPr>
              <p:cNvPr id="926" name="Google Shape;926;p44"/>
              <p:cNvPicPr preferRelativeResize="0"/>
              <p:nvPr/>
            </p:nvPicPr>
            <p:blipFill>
              <a:blip r:embed="rId11">
                <a:alphaModFix/>
              </a:blip>
              <a:stretch>
                <a:fillRect/>
              </a:stretch>
            </p:blipFill>
            <p:spPr>
              <a:xfrm>
                <a:off x="2221110" y="5832828"/>
                <a:ext cx="413700" cy="413700"/>
              </a:xfrm>
              <a:prstGeom prst="rect">
                <a:avLst/>
              </a:prstGeom>
              <a:noFill/>
              <a:ln>
                <a:noFill/>
              </a:ln>
            </p:spPr>
          </p:pic>
          <p:pic>
            <p:nvPicPr>
              <p:cNvPr id="927" name="Google Shape;927;p44"/>
              <p:cNvPicPr preferRelativeResize="0"/>
              <p:nvPr/>
            </p:nvPicPr>
            <p:blipFill>
              <a:blip r:embed="rId11">
                <a:alphaModFix/>
              </a:blip>
              <a:stretch>
                <a:fillRect/>
              </a:stretch>
            </p:blipFill>
            <p:spPr>
              <a:xfrm>
                <a:off x="2427960" y="5832828"/>
                <a:ext cx="413700" cy="413700"/>
              </a:xfrm>
              <a:prstGeom prst="rect">
                <a:avLst/>
              </a:prstGeom>
              <a:noFill/>
              <a:ln>
                <a:noFill/>
              </a:ln>
            </p:spPr>
          </p:pic>
          <p:pic>
            <p:nvPicPr>
              <p:cNvPr id="928" name="Google Shape;928;p44"/>
              <p:cNvPicPr preferRelativeResize="0"/>
              <p:nvPr/>
            </p:nvPicPr>
            <p:blipFill>
              <a:blip r:embed="rId11">
                <a:alphaModFix/>
              </a:blip>
              <a:stretch>
                <a:fillRect/>
              </a:stretch>
            </p:blipFill>
            <p:spPr>
              <a:xfrm>
                <a:off x="2634810" y="5832828"/>
                <a:ext cx="413700" cy="413700"/>
              </a:xfrm>
              <a:prstGeom prst="rect">
                <a:avLst/>
              </a:prstGeom>
              <a:noFill/>
              <a:ln>
                <a:noFill/>
              </a:ln>
            </p:spPr>
          </p:pic>
        </p:grpSp>
        <p:sp>
          <p:nvSpPr>
            <p:cNvPr id="929" name="Google Shape;929;p44"/>
            <p:cNvSpPr/>
            <p:nvPr/>
          </p:nvSpPr>
          <p:spPr>
            <a:xfrm>
              <a:off x="4538575" y="5912975"/>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Taxpayer pays taxes</a:t>
              </a:r>
              <a:endParaRPr sz="1200">
                <a:latin typeface="Lato Light"/>
                <a:ea typeface="Lato Light"/>
                <a:cs typeface="Lato Light"/>
                <a:sym typeface="Lato Light"/>
              </a:endParaRPr>
            </a:p>
          </p:txBody>
        </p:sp>
        <p:sp>
          <p:nvSpPr>
            <p:cNvPr id="930" name="Google Shape;930;p44"/>
            <p:cNvSpPr/>
            <p:nvPr/>
          </p:nvSpPr>
          <p:spPr>
            <a:xfrm>
              <a:off x="4427558" y="57084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1</a:t>
              </a:r>
              <a:endParaRPr b="1" sz="1100">
                <a:solidFill>
                  <a:schemeClr val="lt1"/>
                </a:solidFill>
                <a:latin typeface="Lato"/>
                <a:ea typeface="Lato"/>
                <a:cs typeface="Lato"/>
                <a:sym typeface="Lato"/>
              </a:endParaRPr>
            </a:p>
          </p:txBody>
        </p:sp>
      </p:grpSp>
      <p:sp>
        <p:nvSpPr>
          <p:cNvPr id="931" name="Google Shape;931;p44"/>
          <p:cNvSpPr txBox="1"/>
          <p:nvPr/>
        </p:nvSpPr>
        <p:spPr>
          <a:xfrm>
            <a:off x="1270750" y="6511800"/>
            <a:ext cx="109182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900">
                <a:solidFill>
                  <a:srgbClr val="202122"/>
                </a:solidFill>
                <a:highlight>
                  <a:srgbClr val="FFFFFF"/>
                </a:highlight>
                <a:latin typeface="Lato Light"/>
                <a:ea typeface="Lato Light"/>
                <a:cs typeface="Lato Light"/>
                <a:sym typeface="Lato Light"/>
              </a:rPr>
              <a:t>Adjusted from: Wikimedia Commons contributors, 'File:Scholarly Publishing - Gold Open Access chart.png', </a:t>
            </a:r>
            <a:r>
              <a:rPr i="1" lang="en" sz="900">
                <a:solidFill>
                  <a:srgbClr val="202122"/>
                </a:solidFill>
                <a:latin typeface="Lato Light"/>
                <a:ea typeface="Lato Light"/>
                <a:cs typeface="Lato Light"/>
                <a:sym typeface="Lato Light"/>
              </a:rPr>
              <a:t>Wikimedia Commons,</a:t>
            </a:r>
            <a:r>
              <a:rPr lang="en" sz="900">
                <a:solidFill>
                  <a:srgbClr val="202122"/>
                </a:solidFill>
                <a:highlight>
                  <a:srgbClr val="FFFFFF"/>
                </a:highlight>
                <a:latin typeface="Lato Light"/>
                <a:ea typeface="Lato Light"/>
                <a:cs typeface="Lato Light"/>
                <a:sym typeface="Lato Light"/>
              </a:rPr>
              <a:t> 6 April 2023. </a:t>
            </a:r>
            <a:r>
              <a:rPr lang="en" sz="900" u="sng">
                <a:solidFill>
                  <a:schemeClr val="hlink"/>
                </a:solidFill>
                <a:highlight>
                  <a:srgbClr val="FFFFFF"/>
                </a:highlight>
                <a:latin typeface="Lato Light"/>
                <a:ea typeface="Lato Light"/>
                <a:cs typeface="Lato Light"/>
                <a:sym typeface="Lato Light"/>
                <a:hlinkClick r:id="rId13"/>
              </a:rPr>
              <a:t>CC BY 4.0</a:t>
            </a:r>
            <a:r>
              <a:rPr lang="en" sz="900">
                <a:solidFill>
                  <a:srgbClr val="202122"/>
                </a:solidFill>
                <a:highlight>
                  <a:srgbClr val="FFFFFF"/>
                </a:highlight>
                <a:latin typeface="Lato Light"/>
                <a:ea typeface="Lato Light"/>
                <a:cs typeface="Lato Light"/>
                <a:sym typeface="Lato Light"/>
              </a:rPr>
              <a:t> </a:t>
            </a:r>
            <a:endParaRPr sz="900">
              <a:latin typeface="Lato Light"/>
              <a:ea typeface="Lato Light"/>
              <a:cs typeface="Lato Light"/>
              <a:sym typeface="Lato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p45"/>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937" name="Google Shape;937;p45"/>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938" name="Google Shape;938;p45"/>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cxnSp>
        <p:nvCxnSpPr>
          <p:cNvPr id="939" name="Google Shape;939;p45"/>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940" name="Google Shape;940;p45"/>
          <p:cNvSpPr txBox="1"/>
          <p:nvPr>
            <p:ph idx="4294967295" type="title"/>
          </p:nvPr>
        </p:nvSpPr>
        <p:spPr>
          <a:xfrm>
            <a:off x="3717675" y="93350"/>
            <a:ext cx="8335800" cy="13962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SzPts val="1620"/>
              <a:buNone/>
            </a:pPr>
            <a:r>
              <a:t/>
            </a:r>
            <a:endParaRPr sz="3630">
              <a:latin typeface="Lora"/>
              <a:ea typeface="Lora"/>
              <a:cs typeface="Lora"/>
              <a:sym typeface="Lora"/>
            </a:endParaRPr>
          </a:p>
          <a:p>
            <a:pPr indent="0" lvl="0" marL="0" rtl="0" algn="r">
              <a:lnSpc>
                <a:spcPct val="90000"/>
              </a:lnSpc>
              <a:spcBef>
                <a:spcPts val="0"/>
              </a:spcBef>
              <a:spcAft>
                <a:spcPts val="0"/>
              </a:spcAft>
              <a:buSzPts val="1620"/>
              <a:buNone/>
            </a:pPr>
            <a:r>
              <a:rPr lang="en" sz="3930">
                <a:latin typeface="Lora"/>
                <a:ea typeface="Lora"/>
                <a:cs typeface="Lora"/>
                <a:sym typeface="Lora"/>
              </a:rPr>
              <a:t>Subscription-fee based publishing</a:t>
            </a:r>
            <a:endParaRPr sz="3930">
              <a:latin typeface="Lora"/>
              <a:ea typeface="Lora"/>
              <a:cs typeface="Lora"/>
              <a:sym typeface="Lora"/>
            </a:endParaRPr>
          </a:p>
          <a:p>
            <a:pPr indent="0" lvl="0" marL="0" rtl="0" algn="r">
              <a:lnSpc>
                <a:spcPct val="90000"/>
              </a:lnSpc>
              <a:spcBef>
                <a:spcPts val="0"/>
              </a:spcBef>
              <a:spcAft>
                <a:spcPts val="0"/>
              </a:spcAft>
              <a:buSzPts val="1620"/>
              <a:buNone/>
            </a:pPr>
            <a:r>
              <a:t/>
            </a:r>
            <a:endParaRPr sz="3630">
              <a:latin typeface="Lora"/>
              <a:ea typeface="Lora"/>
              <a:cs typeface="Lora"/>
              <a:sym typeface="Lora"/>
            </a:endParaRPr>
          </a:p>
        </p:txBody>
      </p:sp>
      <p:pic>
        <p:nvPicPr>
          <p:cNvPr id="941" name="Google Shape;941;p45"/>
          <p:cNvPicPr preferRelativeResize="0"/>
          <p:nvPr/>
        </p:nvPicPr>
        <p:blipFill>
          <a:blip r:embed="rId4">
            <a:alphaModFix/>
          </a:blip>
          <a:stretch>
            <a:fillRect/>
          </a:stretch>
        </p:blipFill>
        <p:spPr>
          <a:xfrm>
            <a:off x="3910962" y="2729312"/>
            <a:ext cx="935150" cy="935150"/>
          </a:xfrm>
          <a:prstGeom prst="rect">
            <a:avLst/>
          </a:prstGeom>
          <a:noFill/>
          <a:ln>
            <a:noFill/>
          </a:ln>
        </p:spPr>
      </p:pic>
      <p:pic>
        <p:nvPicPr>
          <p:cNvPr id="942" name="Google Shape;942;p45"/>
          <p:cNvPicPr preferRelativeResize="0"/>
          <p:nvPr/>
        </p:nvPicPr>
        <p:blipFill>
          <a:blip r:embed="rId5">
            <a:alphaModFix/>
          </a:blip>
          <a:stretch>
            <a:fillRect/>
          </a:stretch>
        </p:blipFill>
        <p:spPr>
          <a:xfrm>
            <a:off x="1208175" y="2707061"/>
            <a:ext cx="984900" cy="984900"/>
          </a:xfrm>
          <a:prstGeom prst="rect">
            <a:avLst/>
          </a:prstGeom>
          <a:noFill/>
          <a:ln>
            <a:noFill/>
          </a:ln>
        </p:spPr>
      </p:pic>
      <p:sp>
        <p:nvSpPr>
          <p:cNvPr id="943" name="Google Shape;943;p45"/>
          <p:cNvSpPr/>
          <p:nvPr/>
        </p:nvSpPr>
        <p:spPr>
          <a:xfrm>
            <a:off x="1031024" y="3588325"/>
            <a:ext cx="12663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Funder finances research</a:t>
            </a:r>
            <a:endParaRPr sz="1200">
              <a:latin typeface="Lato Light"/>
              <a:ea typeface="Lato Light"/>
              <a:cs typeface="Lato Light"/>
              <a:sym typeface="Lato Light"/>
            </a:endParaRPr>
          </a:p>
        </p:txBody>
      </p:sp>
      <p:sp>
        <p:nvSpPr>
          <p:cNvPr id="944" name="Google Shape;944;p45"/>
          <p:cNvSpPr/>
          <p:nvPr/>
        </p:nvSpPr>
        <p:spPr>
          <a:xfrm>
            <a:off x="4645288" y="2834950"/>
            <a:ext cx="11208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Scientist writes article</a:t>
            </a:r>
            <a:endParaRPr sz="1200">
              <a:latin typeface="Lato Light"/>
              <a:ea typeface="Lato Light"/>
              <a:cs typeface="Lato Light"/>
              <a:sym typeface="Lato Light"/>
            </a:endParaRPr>
          </a:p>
        </p:txBody>
      </p:sp>
      <p:pic>
        <p:nvPicPr>
          <p:cNvPr id="945" name="Google Shape;945;p45"/>
          <p:cNvPicPr preferRelativeResize="0"/>
          <p:nvPr/>
        </p:nvPicPr>
        <p:blipFill>
          <a:blip r:embed="rId6">
            <a:alphaModFix/>
          </a:blip>
          <a:stretch>
            <a:fillRect/>
          </a:stretch>
        </p:blipFill>
        <p:spPr>
          <a:xfrm>
            <a:off x="5696836" y="3087474"/>
            <a:ext cx="743953" cy="743925"/>
          </a:xfrm>
          <a:prstGeom prst="rect">
            <a:avLst/>
          </a:prstGeom>
          <a:noFill/>
          <a:ln>
            <a:noFill/>
          </a:ln>
        </p:spPr>
      </p:pic>
      <p:sp>
        <p:nvSpPr>
          <p:cNvPr id="946" name="Google Shape;946;p45"/>
          <p:cNvSpPr/>
          <p:nvPr/>
        </p:nvSpPr>
        <p:spPr>
          <a:xfrm>
            <a:off x="6376838" y="2182613"/>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Scientist sends article to publisher</a:t>
            </a:r>
            <a:endParaRPr sz="1200">
              <a:latin typeface="Lato Light"/>
              <a:ea typeface="Lato Light"/>
              <a:cs typeface="Lato Light"/>
              <a:sym typeface="Lato Light"/>
            </a:endParaRPr>
          </a:p>
        </p:txBody>
      </p:sp>
      <p:sp>
        <p:nvSpPr>
          <p:cNvPr id="947" name="Google Shape;947;p45"/>
          <p:cNvSpPr/>
          <p:nvPr/>
        </p:nvSpPr>
        <p:spPr>
          <a:xfrm>
            <a:off x="6482500" y="3426283"/>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Publisher may reject article </a:t>
            </a:r>
            <a:endParaRPr sz="1200">
              <a:latin typeface="Lato Light"/>
              <a:ea typeface="Lato Light"/>
              <a:cs typeface="Lato Light"/>
              <a:sym typeface="Lato Light"/>
            </a:endParaRPr>
          </a:p>
        </p:txBody>
      </p:sp>
      <p:pic>
        <p:nvPicPr>
          <p:cNvPr id="948" name="Google Shape;948;p45"/>
          <p:cNvPicPr preferRelativeResize="0"/>
          <p:nvPr/>
        </p:nvPicPr>
        <p:blipFill>
          <a:blip r:embed="rId7">
            <a:alphaModFix/>
          </a:blip>
          <a:stretch>
            <a:fillRect/>
          </a:stretch>
        </p:blipFill>
        <p:spPr>
          <a:xfrm>
            <a:off x="10805100" y="3145950"/>
            <a:ext cx="668650" cy="743925"/>
          </a:xfrm>
          <a:prstGeom prst="rect">
            <a:avLst/>
          </a:prstGeom>
          <a:noFill/>
          <a:ln>
            <a:noFill/>
          </a:ln>
        </p:spPr>
      </p:pic>
      <p:pic>
        <p:nvPicPr>
          <p:cNvPr id="949" name="Google Shape;949;p45"/>
          <p:cNvPicPr preferRelativeResize="0"/>
          <p:nvPr/>
        </p:nvPicPr>
        <p:blipFill>
          <a:blip r:embed="rId8">
            <a:alphaModFix/>
          </a:blip>
          <a:stretch>
            <a:fillRect/>
          </a:stretch>
        </p:blipFill>
        <p:spPr>
          <a:xfrm>
            <a:off x="7658925" y="2545340"/>
            <a:ext cx="1890937" cy="1890937"/>
          </a:xfrm>
          <a:prstGeom prst="rect">
            <a:avLst/>
          </a:prstGeom>
          <a:noFill/>
          <a:ln>
            <a:noFill/>
          </a:ln>
        </p:spPr>
      </p:pic>
      <p:grpSp>
        <p:nvGrpSpPr>
          <p:cNvPr id="950" name="Google Shape;950;p45"/>
          <p:cNvGrpSpPr/>
          <p:nvPr/>
        </p:nvGrpSpPr>
        <p:grpSpPr>
          <a:xfrm>
            <a:off x="8188888" y="5525376"/>
            <a:ext cx="876675" cy="876650"/>
            <a:chOff x="7579300" y="5361151"/>
            <a:chExt cx="876675" cy="876650"/>
          </a:xfrm>
        </p:grpSpPr>
        <p:pic>
          <p:nvPicPr>
            <p:cNvPr id="951" name="Google Shape;951;p45"/>
            <p:cNvPicPr preferRelativeResize="0"/>
            <p:nvPr/>
          </p:nvPicPr>
          <p:blipFill>
            <a:blip r:embed="rId6">
              <a:alphaModFix/>
            </a:blip>
            <a:stretch>
              <a:fillRect/>
            </a:stretch>
          </p:blipFill>
          <p:spPr>
            <a:xfrm>
              <a:off x="7579300" y="5361151"/>
              <a:ext cx="876675" cy="876650"/>
            </a:xfrm>
            <a:prstGeom prst="rect">
              <a:avLst/>
            </a:prstGeom>
            <a:noFill/>
            <a:ln>
              <a:noFill/>
            </a:ln>
          </p:spPr>
        </p:pic>
        <p:pic>
          <p:nvPicPr>
            <p:cNvPr id="952" name="Google Shape;952;p45"/>
            <p:cNvPicPr preferRelativeResize="0"/>
            <p:nvPr/>
          </p:nvPicPr>
          <p:blipFill>
            <a:blip r:embed="rId9">
              <a:alphaModFix/>
            </a:blip>
            <a:stretch>
              <a:fillRect/>
            </a:stretch>
          </p:blipFill>
          <p:spPr>
            <a:xfrm>
              <a:off x="7911773" y="5559003"/>
              <a:ext cx="413700" cy="413720"/>
            </a:xfrm>
            <a:prstGeom prst="rect">
              <a:avLst/>
            </a:prstGeom>
            <a:noFill/>
            <a:ln>
              <a:noFill/>
            </a:ln>
          </p:spPr>
        </p:pic>
      </p:grpSp>
      <p:sp>
        <p:nvSpPr>
          <p:cNvPr id="953" name="Google Shape;953;p45"/>
          <p:cNvSpPr/>
          <p:nvPr/>
        </p:nvSpPr>
        <p:spPr>
          <a:xfrm rot="5400000">
            <a:off x="8008775" y="4881650"/>
            <a:ext cx="1254000" cy="1494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54" name="Google Shape;954;p45"/>
          <p:cNvPicPr preferRelativeResize="0"/>
          <p:nvPr/>
        </p:nvPicPr>
        <p:blipFill>
          <a:blip r:embed="rId10">
            <a:alphaModFix/>
          </a:blip>
          <a:stretch>
            <a:fillRect/>
          </a:stretch>
        </p:blipFill>
        <p:spPr>
          <a:xfrm>
            <a:off x="1814925" y="4172988"/>
            <a:ext cx="838200" cy="838200"/>
          </a:xfrm>
          <a:prstGeom prst="rect">
            <a:avLst/>
          </a:prstGeom>
          <a:noFill/>
          <a:ln>
            <a:noFill/>
          </a:ln>
        </p:spPr>
      </p:pic>
      <p:sp>
        <p:nvSpPr>
          <p:cNvPr id="955" name="Google Shape;955;p45"/>
          <p:cNvSpPr/>
          <p:nvPr/>
        </p:nvSpPr>
        <p:spPr>
          <a:xfrm>
            <a:off x="2157200" y="3267000"/>
            <a:ext cx="16584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56" name="Google Shape;956;p45"/>
          <p:cNvPicPr preferRelativeResize="0"/>
          <p:nvPr/>
        </p:nvPicPr>
        <p:blipFill>
          <a:blip r:embed="rId11">
            <a:alphaModFix/>
          </a:blip>
          <a:stretch>
            <a:fillRect/>
          </a:stretch>
        </p:blipFill>
        <p:spPr>
          <a:xfrm>
            <a:off x="2221097" y="3145953"/>
            <a:ext cx="413700" cy="413700"/>
          </a:xfrm>
          <a:prstGeom prst="rect">
            <a:avLst/>
          </a:prstGeom>
          <a:noFill/>
          <a:ln>
            <a:noFill/>
          </a:ln>
        </p:spPr>
      </p:pic>
      <p:pic>
        <p:nvPicPr>
          <p:cNvPr id="957" name="Google Shape;957;p45"/>
          <p:cNvPicPr preferRelativeResize="0"/>
          <p:nvPr/>
        </p:nvPicPr>
        <p:blipFill>
          <a:blip r:embed="rId11">
            <a:alphaModFix/>
          </a:blip>
          <a:stretch>
            <a:fillRect/>
          </a:stretch>
        </p:blipFill>
        <p:spPr>
          <a:xfrm>
            <a:off x="2427947" y="3145953"/>
            <a:ext cx="413700" cy="413700"/>
          </a:xfrm>
          <a:prstGeom prst="rect">
            <a:avLst/>
          </a:prstGeom>
          <a:noFill/>
          <a:ln>
            <a:noFill/>
          </a:ln>
        </p:spPr>
      </p:pic>
      <p:pic>
        <p:nvPicPr>
          <p:cNvPr id="958" name="Google Shape;958;p45"/>
          <p:cNvPicPr preferRelativeResize="0"/>
          <p:nvPr/>
        </p:nvPicPr>
        <p:blipFill>
          <a:blip r:embed="rId11">
            <a:alphaModFix/>
          </a:blip>
          <a:stretch>
            <a:fillRect/>
          </a:stretch>
        </p:blipFill>
        <p:spPr>
          <a:xfrm>
            <a:off x="2634797" y="3145953"/>
            <a:ext cx="413700" cy="413700"/>
          </a:xfrm>
          <a:prstGeom prst="rect">
            <a:avLst/>
          </a:prstGeom>
          <a:noFill/>
          <a:ln>
            <a:noFill/>
          </a:ln>
        </p:spPr>
      </p:pic>
      <p:sp>
        <p:nvSpPr>
          <p:cNvPr id="959" name="Google Shape;959;p45"/>
          <p:cNvSpPr/>
          <p:nvPr/>
        </p:nvSpPr>
        <p:spPr>
          <a:xfrm>
            <a:off x="4771125" y="3266988"/>
            <a:ext cx="9849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0" name="Google Shape;960;p45"/>
          <p:cNvSpPr/>
          <p:nvPr/>
        </p:nvSpPr>
        <p:spPr>
          <a:xfrm>
            <a:off x="6030600" y="2646138"/>
            <a:ext cx="2058300" cy="3363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1" name="Google Shape;961;p45"/>
          <p:cNvSpPr/>
          <p:nvPr/>
        </p:nvSpPr>
        <p:spPr>
          <a:xfrm rot="10800000">
            <a:off x="6402400" y="3267000"/>
            <a:ext cx="16584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2" name="Google Shape;962;p45"/>
          <p:cNvSpPr/>
          <p:nvPr/>
        </p:nvSpPr>
        <p:spPr>
          <a:xfrm rot="5400000">
            <a:off x="9971125" y="1759225"/>
            <a:ext cx="319500" cy="21306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3" name="Google Shape;963;p45"/>
          <p:cNvSpPr/>
          <p:nvPr/>
        </p:nvSpPr>
        <p:spPr>
          <a:xfrm rot="-5400000">
            <a:off x="6970025" y="3081775"/>
            <a:ext cx="345000" cy="23055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4" name="Google Shape;964;p45"/>
          <p:cNvSpPr/>
          <p:nvPr/>
        </p:nvSpPr>
        <p:spPr>
          <a:xfrm rot="10800000">
            <a:off x="9137875" y="4103088"/>
            <a:ext cx="2058300" cy="3363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5" name="Google Shape;965;p45"/>
          <p:cNvSpPr/>
          <p:nvPr/>
        </p:nvSpPr>
        <p:spPr>
          <a:xfrm flipH="1" rot="10800000">
            <a:off x="4260550" y="4398625"/>
            <a:ext cx="4261200" cy="3363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66" name="Google Shape;966;p45"/>
          <p:cNvPicPr preferRelativeResize="0"/>
          <p:nvPr/>
        </p:nvPicPr>
        <p:blipFill>
          <a:blip r:embed="rId12">
            <a:alphaModFix/>
          </a:blip>
          <a:stretch>
            <a:fillRect/>
          </a:stretch>
        </p:blipFill>
        <p:spPr>
          <a:xfrm>
            <a:off x="5346468" y="5113143"/>
            <a:ext cx="838200" cy="838200"/>
          </a:xfrm>
          <a:prstGeom prst="rect">
            <a:avLst/>
          </a:prstGeom>
          <a:noFill/>
          <a:ln>
            <a:noFill/>
          </a:ln>
        </p:spPr>
      </p:pic>
      <p:sp>
        <p:nvSpPr>
          <p:cNvPr id="967" name="Google Shape;967;p45"/>
          <p:cNvSpPr/>
          <p:nvPr/>
        </p:nvSpPr>
        <p:spPr>
          <a:xfrm>
            <a:off x="4260550" y="4103100"/>
            <a:ext cx="88800" cy="4704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8" name="Google Shape;968;p45"/>
          <p:cNvSpPr/>
          <p:nvPr/>
        </p:nvSpPr>
        <p:spPr>
          <a:xfrm>
            <a:off x="2653125" y="4711313"/>
            <a:ext cx="5868600" cy="1641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969" name="Google Shape;969;p45"/>
          <p:cNvGrpSpPr/>
          <p:nvPr/>
        </p:nvGrpSpPr>
        <p:grpSpPr>
          <a:xfrm>
            <a:off x="3891260" y="4311728"/>
            <a:ext cx="827400" cy="413700"/>
            <a:chOff x="2373497" y="3374553"/>
            <a:chExt cx="827400" cy="413700"/>
          </a:xfrm>
        </p:grpSpPr>
        <p:pic>
          <p:nvPicPr>
            <p:cNvPr id="970" name="Google Shape;970;p45"/>
            <p:cNvPicPr preferRelativeResize="0"/>
            <p:nvPr/>
          </p:nvPicPr>
          <p:blipFill>
            <a:blip r:embed="rId11">
              <a:alphaModFix/>
            </a:blip>
            <a:stretch>
              <a:fillRect/>
            </a:stretch>
          </p:blipFill>
          <p:spPr>
            <a:xfrm>
              <a:off x="2373497" y="3374553"/>
              <a:ext cx="413700" cy="413700"/>
            </a:xfrm>
            <a:prstGeom prst="rect">
              <a:avLst/>
            </a:prstGeom>
            <a:noFill/>
            <a:ln>
              <a:noFill/>
            </a:ln>
          </p:spPr>
        </p:pic>
        <p:pic>
          <p:nvPicPr>
            <p:cNvPr id="971" name="Google Shape;971;p45"/>
            <p:cNvPicPr preferRelativeResize="0"/>
            <p:nvPr/>
          </p:nvPicPr>
          <p:blipFill>
            <a:blip r:embed="rId11">
              <a:alphaModFix/>
            </a:blip>
            <a:stretch>
              <a:fillRect/>
            </a:stretch>
          </p:blipFill>
          <p:spPr>
            <a:xfrm>
              <a:off x="2580347" y="3374553"/>
              <a:ext cx="413700" cy="413700"/>
            </a:xfrm>
            <a:prstGeom prst="rect">
              <a:avLst/>
            </a:prstGeom>
            <a:noFill/>
            <a:ln>
              <a:noFill/>
            </a:ln>
          </p:spPr>
        </p:pic>
        <p:pic>
          <p:nvPicPr>
            <p:cNvPr id="972" name="Google Shape;972;p45"/>
            <p:cNvPicPr preferRelativeResize="0"/>
            <p:nvPr/>
          </p:nvPicPr>
          <p:blipFill>
            <a:blip r:embed="rId11">
              <a:alphaModFix/>
            </a:blip>
            <a:stretch>
              <a:fillRect/>
            </a:stretch>
          </p:blipFill>
          <p:spPr>
            <a:xfrm>
              <a:off x="2787197" y="3374553"/>
              <a:ext cx="413700" cy="413700"/>
            </a:xfrm>
            <a:prstGeom prst="rect">
              <a:avLst/>
            </a:prstGeom>
            <a:noFill/>
            <a:ln>
              <a:noFill/>
            </a:ln>
          </p:spPr>
        </p:pic>
      </p:grpSp>
      <p:sp>
        <p:nvSpPr>
          <p:cNvPr id="973" name="Google Shape;973;p45"/>
          <p:cNvSpPr/>
          <p:nvPr/>
        </p:nvSpPr>
        <p:spPr>
          <a:xfrm>
            <a:off x="891046" y="3362400"/>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2</a:t>
            </a:r>
            <a:endParaRPr b="1" sz="1100">
              <a:solidFill>
                <a:schemeClr val="lt1"/>
              </a:solidFill>
              <a:latin typeface="Lato"/>
              <a:ea typeface="Lato"/>
              <a:cs typeface="Lato"/>
              <a:sym typeface="Lato"/>
            </a:endParaRPr>
          </a:p>
        </p:txBody>
      </p:sp>
      <p:sp>
        <p:nvSpPr>
          <p:cNvPr id="974" name="Google Shape;974;p45"/>
          <p:cNvSpPr/>
          <p:nvPr/>
        </p:nvSpPr>
        <p:spPr>
          <a:xfrm>
            <a:off x="4431871" y="2609025"/>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3</a:t>
            </a:r>
            <a:endParaRPr b="1" sz="1100">
              <a:solidFill>
                <a:schemeClr val="lt1"/>
              </a:solidFill>
              <a:latin typeface="Lato"/>
              <a:ea typeface="Lato"/>
              <a:cs typeface="Lato"/>
              <a:sym typeface="Lato"/>
            </a:endParaRPr>
          </a:p>
        </p:txBody>
      </p:sp>
      <p:sp>
        <p:nvSpPr>
          <p:cNvPr id="975" name="Google Shape;975;p45"/>
          <p:cNvSpPr/>
          <p:nvPr/>
        </p:nvSpPr>
        <p:spPr>
          <a:xfrm>
            <a:off x="6283358" y="1956700"/>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4</a:t>
            </a:r>
            <a:endParaRPr b="1" sz="1100">
              <a:solidFill>
                <a:schemeClr val="lt1"/>
              </a:solidFill>
              <a:latin typeface="Lato"/>
              <a:ea typeface="Lato"/>
              <a:cs typeface="Lato"/>
              <a:sym typeface="Lato"/>
            </a:endParaRPr>
          </a:p>
        </p:txBody>
      </p:sp>
      <p:sp>
        <p:nvSpPr>
          <p:cNvPr id="976" name="Google Shape;976;p45"/>
          <p:cNvSpPr/>
          <p:nvPr/>
        </p:nvSpPr>
        <p:spPr>
          <a:xfrm>
            <a:off x="6376858" y="3678175"/>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5</a:t>
            </a:r>
            <a:endParaRPr b="1" sz="1100">
              <a:solidFill>
                <a:schemeClr val="lt1"/>
              </a:solidFill>
              <a:latin typeface="Lato"/>
              <a:ea typeface="Lato"/>
              <a:cs typeface="Lato"/>
              <a:sym typeface="Lato"/>
            </a:endParaRPr>
          </a:p>
        </p:txBody>
      </p:sp>
      <p:sp>
        <p:nvSpPr>
          <p:cNvPr id="977" name="Google Shape;977;p45"/>
          <p:cNvSpPr/>
          <p:nvPr/>
        </p:nvSpPr>
        <p:spPr>
          <a:xfrm>
            <a:off x="9306900" y="2052725"/>
            <a:ext cx="1498200" cy="5436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Publisher may forward article for peer review</a:t>
            </a:r>
            <a:endParaRPr sz="1200">
              <a:latin typeface="Lato Light"/>
              <a:ea typeface="Lato Light"/>
              <a:cs typeface="Lato Light"/>
              <a:sym typeface="Lato Light"/>
            </a:endParaRPr>
          </a:p>
        </p:txBody>
      </p:sp>
      <p:sp>
        <p:nvSpPr>
          <p:cNvPr id="978" name="Google Shape;978;p45"/>
          <p:cNvSpPr/>
          <p:nvPr/>
        </p:nvSpPr>
        <p:spPr>
          <a:xfrm>
            <a:off x="9159258" y="18694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5</a:t>
            </a:r>
            <a:endParaRPr b="1" sz="1100">
              <a:solidFill>
                <a:schemeClr val="lt1"/>
              </a:solidFill>
              <a:latin typeface="Lato"/>
              <a:ea typeface="Lato"/>
              <a:cs typeface="Lato"/>
              <a:sym typeface="Lato"/>
            </a:endParaRPr>
          </a:p>
        </p:txBody>
      </p:sp>
      <p:sp>
        <p:nvSpPr>
          <p:cNvPr id="979" name="Google Shape;979;p45"/>
          <p:cNvSpPr/>
          <p:nvPr/>
        </p:nvSpPr>
        <p:spPr>
          <a:xfrm>
            <a:off x="9341725" y="3687575"/>
            <a:ext cx="1498200" cy="5436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Accepted/rejected/revision</a:t>
            </a:r>
            <a:endParaRPr sz="1200">
              <a:latin typeface="Lato Light"/>
              <a:ea typeface="Lato Light"/>
              <a:cs typeface="Lato Light"/>
              <a:sym typeface="Lato Light"/>
            </a:endParaRPr>
          </a:p>
        </p:txBody>
      </p:sp>
      <p:sp>
        <p:nvSpPr>
          <p:cNvPr id="980" name="Google Shape;980;p45"/>
          <p:cNvSpPr/>
          <p:nvPr/>
        </p:nvSpPr>
        <p:spPr>
          <a:xfrm>
            <a:off x="9230708" y="34830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6</a:t>
            </a:r>
            <a:endParaRPr b="1" sz="1100">
              <a:solidFill>
                <a:schemeClr val="lt1"/>
              </a:solidFill>
              <a:latin typeface="Lato"/>
              <a:ea typeface="Lato"/>
              <a:cs typeface="Lato"/>
              <a:sym typeface="Lato"/>
            </a:endParaRPr>
          </a:p>
        </p:txBody>
      </p:sp>
      <p:sp>
        <p:nvSpPr>
          <p:cNvPr id="981" name="Google Shape;981;p45"/>
          <p:cNvSpPr/>
          <p:nvPr/>
        </p:nvSpPr>
        <p:spPr>
          <a:xfrm>
            <a:off x="9147175" y="5717975"/>
            <a:ext cx="2326500" cy="5436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Article published. Publisher has copyright</a:t>
            </a:r>
            <a:endParaRPr sz="1200">
              <a:latin typeface="Lato Light"/>
              <a:ea typeface="Lato Light"/>
              <a:cs typeface="Lato Light"/>
              <a:sym typeface="Lato Light"/>
            </a:endParaRPr>
          </a:p>
        </p:txBody>
      </p:sp>
      <p:sp>
        <p:nvSpPr>
          <p:cNvPr id="982" name="Google Shape;982;p45"/>
          <p:cNvSpPr/>
          <p:nvPr/>
        </p:nvSpPr>
        <p:spPr>
          <a:xfrm>
            <a:off x="9036158" y="55134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7</a:t>
            </a:r>
            <a:endParaRPr b="1" sz="1100">
              <a:solidFill>
                <a:schemeClr val="lt1"/>
              </a:solidFill>
              <a:latin typeface="Lato"/>
              <a:ea typeface="Lato"/>
              <a:cs typeface="Lato"/>
              <a:sym typeface="Lato"/>
            </a:endParaRPr>
          </a:p>
        </p:txBody>
      </p:sp>
      <p:sp>
        <p:nvSpPr>
          <p:cNvPr id="983" name="Google Shape;983;p45"/>
          <p:cNvSpPr/>
          <p:nvPr/>
        </p:nvSpPr>
        <p:spPr>
          <a:xfrm>
            <a:off x="3640450" y="3666275"/>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Scientist pays for access </a:t>
            </a:r>
            <a:endParaRPr sz="1200">
              <a:latin typeface="Lato Light"/>
              <a:ea typeface="Lato Light"/>
              <a:cs typeface="Lato Light"/>
              <a:sym typeface="Lato Light"/>
            </a:endParaRPr>
          </a:p>
        </p:txBody>
      </p:sp>
      <p:sp>
        <p:nvSpPr>
          <p:cNvPr id="984" name="Google Shape;984;p45"/>
          <p:cNvSpPr/>
          <p:nvPr/>
        </p:nvSpPr>
        <p:spPr>
          <a:xfrm>
            <a:off x="3529433" y="34617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8</a:t>
            </a:r>
            <a:endParaRPr b="1" sz="1100">
              <a:solidFill>
                <a:schemeClr val="lt1"/>
              </a:solidFill>
              <a:latin typeface="Lato"/>
              <a:ea typeface="Lato"/>
              <a:cs typeface="Lato"/>
              <a:sym typeface="Lato"/>
            </a:endParaRPr>
          </a:p>
        </p:txBody>
      </p:sp>
      <p:sp>
        <p:nvSpPr>
          <p:cNvPr id="985" name="Google Shape;985;p45"/>
          <p:cNvSpPr/>
          <p:nvPr/>
        </p:nvSpPr>
        <p:spPr>
          <a:xfrm>
            <a:off x="1540450" y="4898275"/>
            <a:ext cx="12663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Libraries pay for access</a:t>
            </a:r>
            <a:endParaRPr sz="1200">
              <a:latin typeface="Lato Light"/>
              <a:ea typeface="Lato Light"/>
              <a:cs typeface="Lato Light"/>
              <a:sym typeface="Lato Light"/>
            </a:endParaRPr>
          </a:p>
        </p:txBody>
      </p:sp>
      <p:sp>
        <p:nvSpPr>
          <p:cNvPr id="986" name="Google Shape;986;p45"/>
          <p:cNvSpPr/>
          <p:nvPr/>
        </p:nvSpPr>
        <p:spPr>
          <a:xfrm>
            <a:off x="1429421" y="46937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8</a:t>
            </a:r>
            <a:endParaRPr b="1" sz="1100">
              <a:solidFill>
                <a:schemeClr val="lt1"/>
              </a:solidFill>
              <a:latin typeface="Lato"/>
              <a:ea typeface="Lato"/>
              <a:cs typeface="Lato"/>
              <a:sym typeface="Lato"/>
            </a:endParaRPr>
          </a:p>
        </p:txBody>
      </p:sp>
      <p:grpSp>
        <p:nvGrpSpPr>
          <p:cNvPr id="987" name="Google Shape;987;p45"/>
          <p:cNvGrpSpPr/>
          <p:nvPr/>
        </p:nvGrpSpPr>
        <p:grpSpPr>
          <a:xfrm>
            <a:off x="2858497" y="4543928"/>
            <a:ext cx="827400" cy="413700"/>
            <a:chOff x="2373497" y="3374553"/>
            <a:chExt cx="827400" cy="413700"/>
          </a:xfrm>
        </p:grpSpPr>
        <p:pic>
          <p:nvPicPr>
            <p:cNvPr id="988" name="Google Shape;988;p45"/>
            <p:cNvPicPr preferRelativeResize="0"/>
            <p:nvPr/>
          </p:nvPicPr>
          <p:blipFill>
            <a:blip r:embed="rId11">
              <a:alphaModFix/>
            </a:blip>
            <a:stretch>
              <a:fillRect/>
            </a:stretch>
          </p:blipFill>
          <p:spPr>
            <a:xfrm>
              <a:off x="2373497" y="3374553"/>
              <a:ext cx="413700" cy="413700"/>
            </a:xfrm>
            <a:prstGeom prst="rect">
              <a:avLst/>
            </a:prstGeom>
            <a:noFill/>
            <a:ln>
              <a:noFill/>
            </a:ln>
          </p:spPr>
        </p:pic>
        <p:pic>
          <p:nvPicPr>
            <p:cNvPr id="989" name="Google Shape;989;p45"/>
            <p:cNvPicPr preferRelativeResize="0"/>
            <p:nvPr/>
          </p:nvPicPr>
          <p:blipFill>
            <a:blip r:embed="rId11">
              <a:alphaModFix/>
            </a:blip>
            <a:stretch>
              <a:fillRect/>
            </a:stretch>
          </p:blipFill>
          <p:spPr>
            <a:xfrm>
              <a:off x="2580347" y="3374553"/>
              <a:ext cx="413700" cy="413700"/>
            </a:xfrm>
            <a:prstGeom prst="rect">
              <a:avLst/>
            </a:prstGeom>
            <a:noFill/>
            <a:ln>
              <a:noFill/>
            </a:ln>
          </p:spPr>
        </p:pic>
        <p:pic>
          <p:nvPicPr>
            <p:cNvPr id="990" name="Google Shape;990;p45"/>
            <p:cNvPicPr preferRelativeResize="0"/>
            <p:nvPr/>
          </p:nvPicPr>
          <p:blipFill>
            <a:blip r:embed="rId11">
              <a:alphaModFix/>
            </a:blip>
            <a:stretch>
              <a:fillRect/>
            </a:stretch>
          </p:blipFill>
          <p:spPr>
            <a:xfrm>
              <a:off x="2787197" y="3374553"/>
              <a:ext cx="413700" cy="413700"/>
            </a:xfrm>
            <a:prstGeom prst="rect">
              <a:avLst/>
            </a:prstGeom>
            <a:noFill/>
            <a:ln>
              <a:noFill/>
            </a:ln>
          </p:spPr>
        </p:pic>
      </p:grpSp>
      <p:sp>
        <p:nvSpPr>
          <p:cNvPr id="991" name="Google Shape;991;p45"/>
          <p:cNvSpPr/>
          <p:nvPr/>
        </p:nvSpPr>
        <p:spPr>
          <a:xfrm>
            <a:off x="5735750" y="4851175"/>
            <a:ext cx="2780400" cy="3195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92" name="Google Shape;992;p45"/>
          <p:cNvSpPr/>
          <p:nvPr/>
        </p:nvSpPr>
        <p:spPr>
          <a:xfrm>
            <a:off x="6216488" y="5194600"/>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Taxpayer pays for access</a:t>
            </a:r>
            <a:endParaRPr sz="1200">
              <a:latin typeface="Lato Light"/>
              <a:ea typeface="Lato Light"/>
              <a:cs typeface="Lato Light"/>
              <a:sym typeface="Lato Light"/>
            </a:endParaRPr>
          </a:p>
        </p:txBody>
      </p:sp>
      <p:sp>
        <p:nvSpPr>
          <p:cNvPr id="993" name="Google Shape;993;p45"/>
          <p:cNvSpPr/>
          <p:nvPr/>
        </p:nvSpPr>
        <p:spPr>
          <a:xfrm>
            <a:off x="6105471" y="4990038"/>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8</a:t>
            </a:r>
            <a:endParaRPr b="1" sz="1100">
              <a:solidFill>
                <a:schemeClr val="lt1"/>
              </a:solidFill>
              <a:latin typeface="Lato"/>
              <a:ea typeface="Lato"/>
              <a:cs typeface="Lato"/>
              <a:sym typeface="Lato"/>
            </a:endParaRPr>
          </a:p>
        </p:txBody>
      </p:sp>
      <p:grpSp>
        <p:nvGrpSpPr>
          <p:cNvPr id="994" name="Google Shape;994;p45"/>
          <p:cNvGrpSpPr/>
          <p:nvPr/>
        </p:nvGrpSpPr>
        <p:grpSpPr>
          <a:xfrm>
            <a:off x="5351872" y="4851178"/>
            <a:ext cx="827400" cy="413700"/>
            <a:chOff x="2373497" y="3374553"/>
            <a:chExt cx="827400" cy="413700"/>
          </a:xfrm>
        </p:grpSpPr>
        <p:pic>
          <p:nvPicPr>
            <p:cNvPr id="995" name="Google Shape;995;p45"/>
            <p:cNvPicPr preferRelativeResize="0"/>
            <p:nvPr/>
          </p:nvPicPr>
          <p:blipFill>
            <a:blip r:embed="rId11">
              <a:alphaModFix/>
            </a:blip>
            <a:stretch>
              <a:fillRect/>
            </a:stretch>
          </p:blipFill>
          <p:spPr>
            <a:xfrm>
              <a:off x="2373497" y="3374553"/>
              <a:ext cx="413700" cy="413700"/>
            </a:xfrm>
            <a:prstGeom prst="rect">
              <a:avLst/>
            </a:prstGeom>
            <a:noFill/>
            <a:ln>
              <a:noFill/>
            </a:ln>
          </p:spPr>
        </p:pic>
        <p:pic>
          <p:nvPicPr>
            <p:cNvPr id="996" name="Google Shape;996;p45"/>
            <p:cNvPicPr preferRelativeResize="0"/>
            <p:nvPr/>
          </p:nvPicPr>
          <p:blipFill>
            <a:blip r:embed="rId11">
              <a:alphaModFix/>
            </a:blip>
            <a:stretch>
              <a:fillRect/>
            </a:stretch>
          </p:blipFill>
          <p:spPr>
            <a:xfrm>
              <a:off x="2580347" y="3374553"/>
              <a:ext cx="413700" cy="413700"/>
            </a:xfrm>
            <a:prstGeom prst="rect">
              <a:avLst/>
            </a:prstGeom>
            <a:noFill/>
            <a:ln>
              <a:noFill/>
            </a:ln>
          </p:spPr>
        </p:pic>
        <p:pic>
          <p:nvPicPr>
            <p:cNvPr id="997" name="Google Shape;997;p45"/>
            <p:cNvPicPr preferRelativeResize="0"/>
            <p:nvPr/>
          </p:nvPicPr>
          <p:blipFill>
            <a:blip r:embed="rId11">
              <a:alphaModFix/>
            </a:blip>
            <a:stretch>
              <a:fillRect/>
            </a:stretch>
          </p:blipFill>
          <p:spPr>
            <a:xfrm>
              <a:off x="2787197" y="3374553"/>
              <a:ext cx="413700" cy="413700"/>
            </a:xfrm>
            <a:prstGeom prst="rect">
              <a:avLst/>
            </a:prstGeom>
            <a:noFill/>
            <a:ln>
              <a:noFill/>
            </a:ln>
          </p:spPr>
        </p:pic>
      </p:grpSp>
      <p:sp>
        <p:nvSpPr>
          <p:cNvPr id="998" name="Google Shape;998;p45"/>
          <p:cNvSpPr/>
          <p:nvPr/>
        </p:nvSpPr>
        <p:spPr>
          <a:xfrm rot="-5400000">
            <a:off x="329275" y="4893650"/>
            <a:ext cx="2095800" cy="3543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99" name="Google Shape;999;p45"/>
          <p:cNvSpPr/>
          <p:nvPr/>
        </p:nvSpPr>
        <p:spPr>
          <a:xfrm>
            <a:off x="1499775" y="6027100"/>
            <a:ext cx="3626700" cy="91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000" name="Google Shape;1000;p45"/>
          <p:cNvGrpSpPr/>
          <p:nvPr/>
        </p:nvGrpSpPr>
        <p:grpSpPr>
          <a:xfrm>
            <a:off x="2830710" y="5832828"/>
            <a:ext cx="827400" cy="413700"/>
            <a:chOff x="2221110" y="5832828"/>
            <a:chExt cx="827400" cy="413700"/>
          </a:xfrm>
        </p:grpSpPr>
        <p:pic>
          <p:nvPicPr>
            <p:cNvPr id="1001" name="Google Shape;1001;p45"/>
            <p:cNvPicPr preferRelativeResize="0"/>
            <p:nvPr/>
          </p:nvPicPr>
          <p:blipFill>
            <a:blip r:embed="rId11">
              <a:alphaModFix/>
            </a:blip>
            <a:stretch>
              <a:fillRect/>
            </a:stretch>
          </p:blipFill>
          <p:spPr>
            <a:xfrm>
              <a:off x="2221110" y="5832828"/>
              <a:ext cx="413700" cy="413700"/>
            </a:xfrm>
            <a:prstGeom prst="rect">
              <a:avLst/>
            </a:prstGeom>
            <a:noFill/>
            <a:ln>
              <a:noFill/>
            </a:ln>
          </p:spPr>
        </p:pic>
        <p:pic>
          <p:nvPicPr>
            <p:cNvPr id="1002" name="Google Shape;1002;p45"/>
            <p:cNvPicPr preferRelativeResize="0"/>
            <p:nvPr/>
          </p:nvPicPr>
          <p:blipFill>
            <a:blip r:embed="rId11">
              <a:alphaModFix/>
            </a:blip>
            <a:stretch>
              <a:fillRect/>
            </a:stretch>
          </p:blipFill>
          <p:spPr>
            <a:xfrm>
              <a:off x="2427960" y="5832828"/>
              <a:ext cx="413700" cy="413700"/>
            </a:xfrm>
            <a:prstGeom prst="rect">
              <a:avLst/>
            </a:prstGeom>
            <a:noFill/>
            <a:ln>
              <a:noFill/>
            </a:ln>
          </p:spPr>
        </p:pic>
        <p:pic>
          <p:nvPicPr>
            <p:cNvPr id="1003" name="Google Shape;1003;p45"/>
            <p:cNvPicPr preferRelativeResize="0"/>
            <p:nvPr/>
          </p:nvPicPr>
          <p:blipFill>
            <a:blip r:embed="rId11">
              <a:alphaModFix/>
            </a:blip>
            <a:stretch>
              <a:fillRect/>
            </a:stretch>
          </p:blipFill>
          <p:spPr>
            <a:xfrm>
              <a:off x="2634810" y="5832828"/>
              <a:ext cx="413700" cy="413700"/>
            </a:xfrm>
            <a:prstGeom prst="rect">
              <a:avLst/>
            </a:prstGeom>
            <a:noFill/>
            <a:ln>
              <a:noFill/>
            </a:ln>
          </p:spPr>
        </p:pic>
      </p:grpSp>
      <p:sp>
        <p:nvSpPr>
          <p:cNvPr id="1004" name="Google Shape;1004;p45"/>
          <p:cNvSpPr/>
          <p:nvPr/>
        </p:nvSpPr>
        <p:spPr>
          <a:xfrm>
            <a:off x="5148175" y="5836775"/>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Taxpayer pays taxes</a:t>
            </a:r>
            <a:endParaRPr sz="1200">
              <a:latin typeface="Lato Light"/>
              <a:ea typeface="Lato Light"/>
              <a:cs typeface="Lato Light"/>
              <a:sym typeface="Lato Light"/>
            </a:endParaRPr>
          </a:p>
        </p:txBody>
      </p:sp>
      <p:sp>
        <p:nvSpPr>
          <p:cNvPr id="1005" name="Google Shape;1005;p45"/>
          <p:cNvSpPr/>
          <p:nvPr/>
        </p:nvSpPr>
        <p:spPr>
          <a:xfrm>
            <a:off x="5037158" y="56322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1</a:t>
            </a:r>
            <a:endParaRPr b="1" sz="1100">
              <a:solidFill>
                <a:schemeClr val="lt1"/>
              </a:solidFill>
              <a:latin typeface="Lato"/>
              <a:ea typeface="Lato"/>
              <a:cs typeface="Lato"/>
              <a:sym typeface="Lato"/>
            </a:endParaRPr>
          </a:p>
        </p:txBody>
      </p:sp>
      <p:sp>
        <p:nvSpPr>
          <p:cNvPr id="1006" name="Google Shape;1006;p45"/>
          <p:cNvSpPr txBox="1"/>
          <p:nvPr/>
        </p:nvSpPr>
        <p:spPr>
          <a:xfrm>
            <a:off x="1270750" y="6511800"/>
            <a:ext cx="109182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900">
                <a:solidFill>
                  <a:srgbClr val="202122"/>
                </a:solidFill>
                <a:highlight>
                  <a:srgbClr val="FFFFFF"/>
                </a:highlight>
                <a:latin typeface="Lato Light"/>
                <a:ea typeface="Lato Light"/>
                <a:cs typeface="Lato Light"/>
                <a:sym typeface="Lato Light"/>
              </a:rPr>
              <a:t>Adjusted from: Wikimedia Commons contributors, 'File:Scholarly Publishing - Gold Open Access chart.png', </a:t>
            </a:r>
            <a:r>
              <a:rPr i="1" lang="en" sz="900">
                <a:solidFill>
                  <a:srgbClr val="202122"/>
                </a:solidFill>
                <a:latin typeface="Lato Light"/>
                <a:ea typeface="Lato Light"/>
                <a:cs typeface="Lato Light"/>
                <a:sym typeface="Lato Light"/>
              </a:rPr>
              <a:t>Wikimedia Commons,</a:t>
            </a:r>
            <a:r>
              <a:rPr lang="en" sz="900">
                <a:solidFill>
                  <a:srgbClr val="202122"/>
                </a:solidFill>
                <a:highlight>
                  <a:srgbClr val="FFFFFF"/>
                </a:highlight>
                <a:latin typeface="Lato Light"/>
                <a:ea typeface="Lato Light"/>
                <a:cs typeface="Lato Light"/>
                <a:sym typeface="Lato Light"/>
              </a:rPr>
              <a:t> 6 April 2023. </a:t>
            </a:r>
            <a:r>
              <a:rPr lang="en" sz="900" u="sng">
                <a:solidFill>
                  <a:schemeClr val="hlink"/>
                </a:solidFill>
                <a:highlight>
                  <a:srgbClr val="FFFFFF"/>
                </a:highlight>
                <a:latin typeface="Lato Light"/>
                <a:ea typeface="Lato Light"/>
                <a:cs typeface="Lato Light"/>
                <a:sym typeface="Lato Light"/>
                <a:hlinkClick r:id="rId13"/>
              </a:rPr>
              <a:t>CC BY 4.0</a:t>
            </a:r>
            <a:r>
              <a:rPr lang="en" sz="900">
                <a:solidFill>
                  <a:srgbClr val="202122"/>
                </a:solidFill>
                <a:highlight>
                  <a:srgbClr val="FFFFFF"/>
                </a:highlight>
                <a:latin typeface="Lato Light"/>
                <a:ea typeface="Lato Light"/>
                <a:cs typeface="Lato Light"/>
                <a:sym typeface="Lato Light"/>
              </a:rPr>
              <a:t> </a:t>
            </a:r>
            <a:endParaRPr sz="900">
              <a:latin typeface="Lato Light"/>
              <a:ea typeface="Lato Light"/>
              <a:cs typeface="Lato Light"/>
              <a:sym typeface="Lato Light"/>
            </a:endParaRPr>
          </a:p>
        </p:txBody>
      </p:sp>
      <p:sp>
        <p:nvSpPr>
          <p:cNvPr id="1007" name="Google Shape;1007;p45"/>
          <p:cNvSpPr txBox="1"/>
          <p:nvPr/>
        </p:nvSpPr>
        <p:spPr>
          <a:xfrm>
            <a:off x="2734025" y="4848913"/>
            <a:ext cx="2920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B45F06"/>
                </a:solidFill>
                <a:latin typeface="Lato Light"/>
                <a:ea typeface="Lato Light"/>
                <a:cs typeface="Lato Light"/>
                <a:sym typeface="Lato Light"/>
              </a:rPr>
              <a:t>&gt;799M SEK in 2023</a:t>
            </a:r>
            <a:endParaRPr sz="2100">
              <a:solidFill>
                <a:srgbClr val="B45F06"/>
              </a:solidFill>
              <a:latin typeface="Lato Light"/>
              <a:ea typeface="Lato Light"/>
              <a:cs typeface="Lato Light"/>
              <a:sym typeface="La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387865" y="353050"/>
            <a:ext cx="11249400" cy="830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
                <a:latin typeface="Lora"/>
                <a:ea typeface="Lora"/>
                <a:cs typeface="Lora"/>
                <a:sym typeface="Lora"/>
              </a:rPr>
              <a:t>How to implement Open Science </a:t>
            </a:r>
            <a:endParaRPr>
              <a:latin typeface="Lora"/>
              <a:ea typeface="Lora"/>
              <a:cs typeface="Lora"/>
              <a:sym typeface="Lora"/>
            </a:endParaRPr>
          </a:p>
        </p:txBody>
      </p:sp>
      <p:sp>
        <p:nvSpPr>
          <p:cNvPr id="160" name="Google Shape;160;p28"/>
          <p:cNvSpPr/>
          <p:nvPr/>
        </p:nvSpPr>
        <p:spPr>
          <a:xfrm>
            <a:off x="785478" y="1183150"/>
            <a:ext cx="10636500" cy="8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cxnSp>
        <p:nvCxnSpPr>
          <p:cNvPr id="161" name="Google Shape;161;p28"/>
          <p:cNvCxnSpPr/>
          <p:nvPr/>
        </p:nvCxnSpPr>
        <p:spPr>
          <a:xfrm>
            <a:off x="414600" y="1217650"/>
            <a:ext cx="9908100" cy="0"/>
          </a:xfrm>
          <a:prstGeom prst="straightConnector1">
            <a:avLst/>
          </a:prstGeom>
          <a:noFill/>
          <a:ln cap="flat" cmpd="sng" w="9525">
            <a:solidFill>
              <a:schemeClr val="dk2"/>
            </a:solidFill>
            <a:prstDash val="solid"/>
            <a:round/>
            <a:headEnd len="sm" w="sm" type="none"/>
            <a:tailEnd len="sm" w="sm" type="none"/>
          </a:ln>
        </p:spPr>
      </p:cxnSp>
      <p:sp>
        <p:nvSpPr>
          <p:cNvPr id="162" name="Google Shape;162;p28"/>
          <p:cNvSpPr txBox="1"/>
          <p:nvPr/>
        </p:nvSpPr>
        <p:spPr>
          <a:xfrm>
            <a:off x="23256" y="4059872"/>
            <a:ext cx="3157800" cy="432000"/>
          </a:xfrm>
          <a:prstGeom prst="rect">
            <a:avLst/>
          </a:prstGeom>
          <a:noFill/>
          <a:ln>
            <a:noFill/>
          </a:ln>
        </p:spPr>
        <p:txBody>
          <a:bodyPr anchorCtr="0" anchor="t" bIns="96250" lIns="96250" spcFirstLastPara="1" rIns="96250" wrap="square" tIns="96250">
            <a:spAutoFit/>
          </a:bodyPr>
          <a:lstStyle/>
          <a:p>
            <a:pPr indent="0" lvl="0" marL="0" marR="0" rtl="0" algn="l">
              <a:lnSpc>
                <a:spcPct val="115000"/>
              </a:lnSpc>
              <a:spcBef>
                <a:spcPts val="0"/>
              </a:spcBef>
              <a:spcAft>
                <a:spcPts val="0"/>
              </a:spcAft>
              <a:buClr>
                <a:srgbClr val="000000"/>
              </a:buClr>
              <a:buSzPts val="1544"/>
              <a:buFont typeface="Arial"/>
              <a:buNone/>
            </a:pPr>
            <a:r>
              <a:t/>
            </a:r>
            <a:endParaRPr b="0" i="0" sz="1544" u="none" cap="none" strike="noStrike">
              <a:solidFill>
                <a:srgbClr val="000000"/>
              </a:solidFill>
              <a:latin typeface="Arial"/>
              <a:ea typeface="Arial"/>
              <a:cs typeface="Arial"/>
              <a:sym typeface="Arial"/>
            </a:endParaRPr>
          </a:p>
        </p:txBody>
      </p:sp>
      <p:cxnSp>
        <p:nvCxnSpPr>
          <p:cNvPr id="163" name="Google Shape;163;p28"/>
          <p:cNvCxnSpPr/>
          <p:nvPr/>
        </p:nvCxnSpPr>
        <p:spPr>
          <a:xfrm>
            <a:off x="344097" y="4829894"/>
            <a:ext cx="1310400" cy="0"/>
          </a:xfrm>
          <a:prstGeom prst="straightConnector1">
            <a:avLst/>
          </a:prstGeom>
          <a:noFill/>
          <a:ln cap="flat" cmpd="sng" w="10025">
            <a:solidFill>
              <a:srgbClr val="A6A6A6"/>
            </a:solidFill>
            <a:prstDash val="solid"/>
            <a:round/>
            <a:headEnd len="sm" w="sm" type="none"/>
            <a:tailEnd len="sm" w="sm" type="none"/>
          </a:ln>
        </p:spPr>
      </p:cxnSp>
      <p:sp>
        <p:nvSpPr>
          <p:cNvPr id="164" name="Google Shape;164;p28"/>
          <p:cNvSpPr/>
          <p:nvPr/>
        </p:nvSpPr>
        <p:spPr>
          <a:xfrm>
            <a:off x="1724432" y="2994286"/>
            <a:ext cx="779700" cy="450600"/>
          </a:xfrm>
          <a:prstGeom prst="homePlate">
            <a:avLst>
              <a:gd fmla="val 50000" name="adj"/>
            </a:avLst>
          </a:prstGeom>
          <a:solidFill>
            <a:srgbClr val="F2F2F2"/>
          </a:solidFill>
          <a:ln>
            <a:noFill/>
          </a:ln>
          <a:effectLst>
            <a:outerShdw blurRad="53473" rotWithShape="0" algn="tl" dir="2700000" dist="40105">
              <a:srgbClr val="000000">
                <a:alpha val="40000"/>
              </a:srgbClr>
            </a:outerShdw>
          </a:effectLst>
        </p:spPr>
        <p:txBody>
          <a:bodyPr anchorCtr="0" anchor="ctr" bIns="48100" lIns="96250" spcFirstLastPara="1" rIns="96250" wrap="square" tIns="48100">
            <a:noAutofit/>
          </a:bodyPr>
          <a:lstStyle/>
          <a:p>
            <a:pPr indent="0" lvl="0" marL="0" marR="0" rtl="0" algn="ctr">
              <a:lnSpc>
                <a:spcPct val="100000"/>
              </a:lnSpc>
              <a:spcBef>
                <a:spcPts val="0"/>
              </a:spcBef>
              <a:spcAft>
                <a:spcPts val="0"/>
              </a:spcAft>
              <a:buClr>
                <a:srgbClr val="000000"/>
              </a:buClr>
              <a:buSzPts val="1965"/>
              <a:buFont typeface="Arial"/>
              <a:buNone/>
            </a:pPr>
            <a:r>
              <a:t/>
            </a:r>
            <a:endParaRPr b="0" i="0" sz="1965" u="none" cap="none" strike="noStrike">
              <a:solidFill>
                <a:srgbClr val="FFFFFF"/>
              </a:solidFill>
              <a:latin typeface="Calibri"/>
              <a:ea typeface="Calibri"/>
              <a:cs typeface="Calibri"/>
              <a:sym typeface="Calibri"/>
            </a:endParaRPr>
          </a:p>
        </p:txBody>
      </p:sp>
      <p:sp>
        <p:nvSpPr>
          <p:cNvPr id="165" name="Google Shape;165;p28"/>
          <p:cNvSpPr/>
          <p:nvPr/>
        </p:nvSpPr>
        <p:spPr>
          <a:xfrm>
            <a:off x="3705384" y="2994285"/>
            <a:ext cx="779700" cy="450600"/>
          </a:xfrm>
          <a:prstGeom prst="homePlate">
            <a:avLst>
              <a:gd fmla="val 50000" name="adj"/>
            </a:avLst>
          </a:prstGeom>
          <a:solidFill>
            <a:srgbClr val="F2F2F2"/>
          </a:solidFill>
          <a:ln>
            <a:noFill/>
          </a:ln>
          <a:effectLst>
            <a:outerShdw blurRad="53473" rotWithShape="0" algn="tl" dir="2700000" dist="40105">
              <a:srgbClr val="000000">
                <a:alpha val="40000"/>
              </a:srgbClr>
            </a:outerShdw>
          </a:effectLst>
        </p:spPr>
        <p:txBody>
          <a:bodyPr anchorCtr="0" anchor="ctr" bIns="48100" lIns="96250" spcFirstLastPara="1" rIns="96250" wrap="square" tIns="48100">
            <a:noAutofit/>
          </a:bodyPr>
          <a:lstStyle/>
          <a:p>
            <a:pPr indent="0" lvl="0" marL="0" marR="0" rtl="0" algn="ctr">
              <a:lnSpc>
                <a:spcPct val="100000"/>
              </a:lnSpc>
              <a:spcBef>
                <a:spcPts val="0"/>
              </a:spcBef>
              <a:spcAft>
                <a:spcPts val="0"/>
              </a:spcAft>
              <a:buClr>
                <a:srgbClr val="000000"/>
              </a:buClr>
              <a:buSzPts val="1965"/>
              <a:buFont typeface="Arial"/>
              <a:buNone/>
            </a:pPr>
            <a:r>
              <a:t/>
            </a:r>
            <a:endParaRPr b="0" i="0" sz="1965" u="none" cap="none" strike="noStrike">
              <a:solidFill>
                <a:srgbClr val="FFFFFF"/>
              </a:solidFill>
              <a:latin typeface="Calibri"/>
              <a:ea typeface="Calibri"/>
              <a:cs typeface="Calibri"/>
              <a:sym typeface="Calibri"/>
            </a:endParaRPr>
          </a:p>
        </p:txBody>
      </p:sp>
      <p:sp>
        <p:nvSpPr>
          <p:cNvPr id="166" name="Google Shape;166;p28"/>
          <p:cNvSpPr/>
          <p:nvPr/>
        </p:nvSpPr>
        <p:spPr>
          <a:xfrm>
            <a:off x="5685579" y="2994285"/>
            <a:ext cx="779700" cy="450600"/>
          </a:xfrm>
          <a:prstGeom prst="homePlate">
            <a:avLst>
              <a:gd fmla="val 50000" name="adj"/>
            </a:avLst>
          </a:prstGeom>
          <a:solidFill>
            <a:srgbClr val="F2F2F2"/>
          </a:solidFill>
          <a:ln>
            <a:noFill/>
          </a:ln>
          <a:effectLst>
            <a:outerShdw blurRad="53473" rotWithShape="0" algn="tl" dir="2700000" dist="40105">
              <a:srgbClr val="000000">
                <a:alpha val="40000"/>
              </a:srgbClr>
            </a:outerShdw>
          </a:effectLst>
        </p:spPr>
        <p:txBody>
          <a:bodyPr anchorCtr="0" anchor="ctr" bIns="48100" lIns="96250" spcFirstLastPara="1" rIns="96250" wrap="square" tIns="48100">
            <a:noAutofit/>
          </a:bodyPr>
          <a:lstStyle/>
          <a:p>
            <a:pPr indent="0" lvl="0" marL="0" marR="0" rtl="0" algn="ctr">
              <a:lnSpc>
                <a:spcPct val="100000"/>
              </a:lnSpc>
              <a:spcBef>
                <a:spcPts val="0"/>
              </a:spcBef>
              <a:spcAft>
                <a:spcPts val="0"/>
              </a:spcAft>
              <a:buClr>
                <a:srgbClr val="000000"/>
              </a:buClr>
              <a:buSzPts val="1965"/>
              <a:buFont typeface="Arial"/>
              <a:buNone/>
            </a:pPr>
            <a:r>
              <a:t/>
            </a:r>
            <a:endParaRPr b="0" i="0" sz="1965" u="none" cap="none" strike="noStrike">
              <a:solidFill>
                <a:srgbClr val="FFFFFF"/>
              </a:solidFill>
              <a:latin typeface="Calibri"/>
              <a:ea typeface="Calibri"/>
              <a:cs typeface="Calibri"/>
              <a:sym typeface="Calibri"/>
            </a:endParaRPr>
          </a:p>
        </p:txBody>
      </p:sp>
      <p:sp>
        <p:nvSpPr>
          <p:cNvPr id="167" name="Google Shape;167;p28"/>
          <p:cNvSpPr/>
          <p:nvPr/>
        </p:nvSpPr>
        <p:spPr>
          <a:xfrm>
            <a:off x="9656803" y="2994285"/>
            <a:ext cx="779700" cy="450600"/>
          </a:xfrm>
          <a:prstGeom prst="homePlate">
            <a:avLst>
              <a:gd fmla="val 50000" name="adj"/>
            </a:avLst>
          </a:prstGeom>
          <a:solidFill>
            <a:srgbClr val="F2F2F2"/>
          </a:solidFill>
          <a:ln>
            <a:noFill/>
          </a:ln>
          <a:effectLst>
            <a:outerShdw blurRad="53473" rotWithShape="0" algn="tl" dir="2700000" dist="40105">
              <a:srgbClr val="000000">
                <a:alpha val="40000"/>
              </a:srgbClr>
            </a:outerShdw>
          </a:effectLst>
        </p:spPr>
        <p:txBody>
          <a:bodyPr anchorCtr="0" anchor="ctr" bIns="48100" lIns="96250" spcFirstLastPara="1" rIns="96250" wrap="square" tIns="48100">
            <a:noAutofit/>
          </a:bodyPr>
          <a:lstStyle/>
          <a:p>
            <a:pPr indent="0" lvl="0" marL="0" marR="0" rtl="0" algn="ctr">
              <a:lnSpc>
                <a:spcPct val="100000"/>
              </a:lnSpc>
              <a:spcBef>
                <a:spcPts val="0"/>
              </a:spcBef>
              <a:spcAft>
                <a:spcPts val="0"/>
              </a:spcAft>
              <a:buClr>
                <a:srgbClr val="000000"/>
              </a:buClr>
              <a:buSzPts val="1965"/>
              <a:buFont typeface="Arial"/>
              <a:buNone/>
            </a:pPr>
            <a:r>
              <a:t/>
            </a:r>
            <a:endParaRPr b="0" i="0" sz="1965" u="none" cap="none" strike="noStrike">
              <a:solidFill>
                <a:srgbClr val="FFFFFF"/>
              </a:solidFill>
              <a:latin typeface="Calibri"/>
              <a:ea typeface="Calibri"/>
              <a:cs typeface="Calibri"/>
              <a:sym typeface="Calibri"/>
            </a:endParaRPr>
          </a:p>
        </p:txBody>
      </p:sp>
      <p:sp>
        <p:nvSpPr>
          <p:cNvPr id="168" name="Google Shape;168;p28"/>
          <p:cNvSpPr/>
          <p:nvPr/>
        </p:nvSpPr>
        <p:spPr>
          <a:xfrm>
            <a:off x="7669657" y="2994286"/>
            <a:ext cx="779700" cy="450600"/>
          </a:xfrm>
          <a:prstGeom prst="homePlate">
            <a:avLst>
              <a:gd fmla="val 50000" name="adj"/>
            </a:avLst>
          </a:prstGeom>
          <a:solidFill>
            <a:srgbClr val="F2F2F2"/>
          </a:solidFill>
          <a:ln>
            <a:noFill/>
          </a:ln>
          <a:effectLst>
            <a:outerShdw blurRad="53473" rotWithShape="0" algn="tl" dir="2700000" dist="40105">
              <a:srgbClr val="000000">
                <a:alpha val="40000"/>
              </a:srgbClr>
            </a:outerShdw>
          </a:effectLst>
        </p:spPr>
        <p:txBody>
          <a:bodyPr anchorCtr="0" anchor="ctr" bIns="48100" lIns="96250" spcFirstLastPara="1" rIns="96250" wrap="square" tIns="48100">
            <a:noAutofit/>
          </a:bodyPr>
          <a:lstStyle/>
          <a:p>
            <a:pPr indent="0" lvl="0" marL="0" marR="0" rtl="0" algn="ctr">
              <a:lnSpc>
                <a:spcPct val="100000"/>
              </a:lnSpc>
              <a:spcBef>
                <a:spcPts val="0"/>
              </a:spcBef>
              <a:spcAft>
                <a:spcPts val="0"/>
              </a:spcAft>
              <a:buClr>
                <a:srgbClr val="000000"/>
              </a:buClr>
              <a:buSzPts val="1965"/>
              <a:buFont typeface="Arial"/>
              <a:buNone/>
            </a:pPr>
            <a:r>
              <a:t/>
            </a:r>
            <a:endParaRPr b="0" i="0" sz="1965" u="none" cap="none" strike="noStrike">
              <a:solidFill>
                <a:srgbClr val="FFFFFF"/>
              </a:solidFill>
              <a:latin typeface="Calibri"/>
              <a:ea typeface="Calibri"/>
              <a:cs typeface="Calibri"/>
              <a:sym typeface="Calibri"/>
            </a:endParaRPr>
          </a:p>
        </p:txBody>
      </p:sp>
      <p:pic>
        <p:nvPicPr>
          <p:cNvPr descr="Playbook with solid fill" id="169" name="Google Shape;169;p28"/>
          <p:cNvPicPr preferRelativeResize="0"/>
          <p:nvPr/>
        </p:nvPicPr>
        <p:blipFill rotWithShape="1">
          <a:blip r:embed="rId3">
            <a:alphaModFix/>
          </a:blip>
          <a:srcRect b="0" l="0" r="0" t="0"/>
          <a:stretch/>
        </p:blipFill>
        <p:spPr>
          <a:xfrm>
            <a:off x="725827" y="2852381"/>
            <a:ext cx="692925" cy="692925"/>
          </a:xfrm>
          <a:prstGeom prst="rect">
            <a:avLst/>
          </a:prstGeom>
          <a:noFill/>
          <a:ln>
            <a:noFill/>
          </a:ln>
        </p:spPr>
      </p:pic>
      <p:pic>
        <p:nvPicPr>
          <p:cNvPr descr="Arrow circle with solid fill" id="170" name="Google Shape;170;p28"/>
          <p:cNvPicPr preferRelativeResize="0"/>
          <p:nvPr/>
        </p:nvPicPr>
        <p:blipFill rotWithShape="1">
          <a:blip r:embed="rId4">
            <a:alphaModFix/>
          </a:blip>
          <a:srcRect b="0" l="0" r="0" t="0"/>
          <a:stretch/>
        </p:blipFill>
        <p:spPr>
          <a:xfrm>
            <a:off x="6642765" y="2820573"/>
            <a:ext cx="789632" cy="789632"/>
          </a:xfrm>
          <a:prstGeom prst="rect">
            <a:avLst/>
          </a:prstGeom>
          <a:noFill/>
          <a:ln>
            <a:noFill/>
          </a:ln>
        </p:spPr>
      </p:pic>
      <p:pic>
        <p:nvPicPr>
          <p:cNvPr descr="Marketing with solid fill" id="171" name="Google Shape;171;p28"/>
          <p:cNvPicPr preferRelativeResize="0"/>
          <p:nvPr/>
        </p:nvPicPr>
        <p:blipFill rotWithShape="1">
          <a:blip r:embed="rId5">
            <a:alphaModFix/>
          </a:blip>
          <a:srcRect b="0" l="0" r="0" t="0"/>
          <a:stretch/>
        </p:blipFill>
        <p:spPr>
          <a:xfrm>
            <a:off x="10781884" y="2887307"/>
            <a:ext cx="629290" cy="629290"/>
          </a:xfrm>
          <a:prstGeom prst="rect">
            <a:avLst/>
          </a:prstGeom>
          <a:noFill/>
          <a:ln>
            <a:noFill/>
          </a:ln>
        </p:spPr>
      </p:pic>
      <p:pic>
        <p:nvPicPr>
          <p:cNvPr descr="Connections with solid fill" id="172" name="Google Shape;172;p28"/>
          <p:cNvPicPr preferRelativeResize="0"/>
          <p:nvPr/>
        </p:nvPicPr>
        <p:blipFill rotWithShape="1">
          <a:blip r:embed="rId6">
            <a:alphaModFix/>
          </a:blip>
          <a:srcRect b="0" l="0" r="0" t="0"/>
          <a:stretch/>
        </p:blipFill>
        <p:spPr>
          <a:xfrm>
            <a:off x="4702859" y="2887307"/>
            <a:ext cx="708523" cy="708523"/>
          </a:xfrm>
          <a:prstGeom prst="rect">
            <a:avLst/>
          </a:prstGeom>
          <a:noFill/>
          <a:ln>
            <a:noFill/>
          </a:ln>
        </p:spPr>
      </p:pic>
      <p:pic>
        <p:nvPicPr>
          <p:cNvPr descr="Upward trend with solid fill" id="173" name="Google Shape;173;p28"/>
          <p:cNvPicPr preferRelativeResize="0"/>
          <p:nvPr/>
        </p:nvPicPr>
        <p:blipFill rotWithShape="1">
          <a:blip r:embed="rId7">
            <a:alphaModFix/>
          </a:blip>
          <a:srcRect b="0" l="0" r="0" t="0"/>
          <a:stretch/>
        </p:blipFill>
        <p:spPr>
          <a:xfrm>
            <a:off x="8691079" y="2907429"/>
            <a:ext cx="615920" cy="615921"/>
          </a:xfrm>
          <a:prstGeom prst="rect">
            <a:avLst/>
          </a:prstGeom>
          <a:noFill/>
          <a:ln>
            <a:noFill/>
          </a:ln>
        </p:spPr>
      </p:pic>
      <p:pic>
        <p:nvPicPr>
          <p:cNvPr descr="Research with solid fill" id="174" name="Google Shape;174;p28"/>
          <p:cNvPicPr preferRelativeResize="0"/>
          <p:nvPr/>
        </p:nvPicPr>
        <p:blipFill rotWithShape="1">
          <a:blip r:embed="rId8">
            <a:alphaModFix/>
          </a:blip>
          <a:srcRect b="0" l="0" r="0" t="0"/>
          <a:stretch/>
        </p:blipFill>
        <p:spPr>
          <a:xfrm>
            <a:off x="2771893" y="2887307"/>
            <a:ext cx="624322" cy="624322"/>
          </a:xfrm>
          <a:prstGeom prst="rect">
            <a:avLst/>
          </a:prstGeom>
          <a:noFill/>
          <a:ln>
            <a:noFill/>
          </a:ln>
        </p:spPr>
      </p:pic>
      <p:sp>
        <p:nvSpPr>
          <p:cNvPr id="175" name="Google Shape;175;p28"/>
          <p:cNvSpPr/>
          <p:nvPr/>
        </p:nvSpPr>
        <p:spPr>
          <a:xfrm rot="2700000">
            <a:off x="388169" y="2498491"/>
            <a:ext cx="1394556" cy="1394556"/>
          </a:xfrm>
          <a:prstGeom prst="blockArc">
            <a:avLst>
              <a:gd fmla="val 10793747" name="adj1"/>
              <a:gd fmla="val 5525146" name="adj2"/>
              <a:gd fmla="val 11784" name="adj3"/>
            </a:avLst>
          </a:prstGeom>
          <a:solidFill>
            <a:srgbClr val="A6A6A6"/>
          </a:solidFill>
          <a:ln cap="flat" cmpd="sng" w="13375">
            <a:solidFill>
              <a:srgbClr val="A6A6A6"/>
            </a:solidFill>
            <a:prstDash val="solid"/>
            <a:miter lim="800000"/>
            <a:headEnd len="sm" w="sm" type="none"/>
            <a:tailEnd len="sm" w="sm" type="none"/>
          </a:ln>
          <a:effectLst>
            <a:outerShdw blurRad="53473" rotWithShape="0" algn="tl" dir="2700000" dist="40105">
              <a:srgbClr val="000000">
                <a:alpha val="40000"/>
              </a:srgbClr>
            </a:outerShdw>
          </a:effectLst>
        </p:spPr>
        <p:txBody>
          <a:bodyPr anchorCtr="0" anchor="ctr" bIns="48100" lIns="96250" spcFirstLastPara="1" rIns="96250" wrap="square" tIns="48100">
            <a:noAutofit/>
          </a:bodyPr>
          <a:lstStyle/>
          <a:p>
            <a:pPr indent="0" lvl="0" marL="0" marR="0" rtl="0" algn="ctr">
              <a:lnSpc>
                <a:spcPct val="100000"/>
              </a:lnSpc>
              <a:spcBef>
                <a:spcPts val="0"/>
              </a:spcBef>
              <a:spcAft>
                <a:spcPts val="0"/>
              </a:spcAft>
              <a:buClr>
                <a:srgbClr val="000000"/>
              </a:buClr>
              <a:buSzPts val="1965"/>
              <a:buFont typeface="Arial"/>
              <a:buNone/>
            </a:pPr>
            <a:r>
              <a:t/>
            </a:r>
            <a:endParaRPr b="0" i="0" sz="1965" u="none" cap="none" strike="noStrike">
              <a:solidFill>
                <a:srgbClr val="000000"/>
              </a:solidFill>
              <a:latin typeface="Calibri"/>
              <a:ea typeface="Calibri"/>
              <a:cs typeface="Calibri"/>
              <a:sym typeface="Calibri"/>
            </a:endParaRPr>
          </a:p>
        </p:txBody>
      </p:sp>
      <p:sp>
        <p:nvSpPr>
          <p:cNvPr id="176" name="Google Shape;176;p28"/>
          <p:cNvSpPr/>
          <p:nvPr/>
        </p:nvSpPr>
        <p:spPr>
          <a:xfrm rot="2733467">
            <a:off x="2369221" y="2498500"/>
            <a:ext cx="1394622" cy="1394622"/>
          </a:xfrm>
          <a:prstGeom prst="blockArc">
            <a:avLst>
              <a:gd fmla="val 10793747" name="adj1"/>
              <a:gd fmla="val 5525146" name="adj2"/>
              <a:gd fmla="val 11784" name="adj3"/>
            </a:avLst>
          </a:prstGeom>
          <a:solidFill>
            <a:srgbClr val="045C64"/>
          </a:solidFill>
          <a:ln cap="flat" cmpd="sng" w="13375">
            <a:solidFill>
              <a:srgbClr val="045C64"/>
            </a:solidFill>
            <a:prstDash val="solid"/>
            <a:miter lim="800000"/>
            <a:headEnd len="sm" w="sm" type="none"/>
            <a:tailEnd len="sm" w="sm" type="none"/>
          </a:ln>
          <a:effectLst>
            <a:outerShdw blurRad="53473" rotWithShape="0" algn="tl" dir="2700000" dist="40105">
              <a:srgbClr val="000000">
                <a:alpha val="40000"/>
              </a:srgbClr>
            </a:outerShdw>
          </a:effectLst>
        </p:spPr>
        <p:txBody>
          <a:bodyPr anchorCtr="0" anchor="ctr" bIns="48100" lIns="96250" spcFirstLastPara="1" rIns="96250" wrap="square" tIns="48100">
            <a:noAutofit/>
          </a:bodyPr>
          <a:lstStyle/>
          <a:p>
            <a:pPr indent="0" lvl="0" marL="0" marR="0" rtl="0" algn="ctr">
              <a:lnSpc>
                <a:spcPct val="100000"/>
              </a:lnSpc>
              <a:spcBef>
                <a:spcPts val="0"/>
              </a:spcBef>
              <a:spcAft>
                <a:spcPts val="0"/>
              </a:spcAft>
              <a:buClr>
                <a:srgbClr val="000000"/>
              </a:buClr>
              <a:buSzPts val="1965"/>
              <a:buFont typeface="Arial"/>
              <a:buNone/>
            </a:pPr>
            <a:r>
              <a:t/>
            </a:r>
            <a:endParaRPr b="0" i="0" sz="1965" u="none" cap="none" strike="noStrike">
              <a:solidFill>
                <a:srgbClr val="000000"/>
              </a:solidFill>
              <a:latin typeface="Calibri"/>
              <a:ea typeface="Calibri"/>
              <a:cs typeface="Calibri"/>
              <a:sym typeface="Calibri"/>
            </a:endParaRPr>
          </a:p>
        </p:txBody>
      </p:sp>
      <p:sp>
        <p:nvSpPr>
          <p:cNvPr id="177" name="Google Shape;177;p28"/>
          <p:cNvSpPr/>
          <p:nvPr/>
        </p:nvSpPr>
        <p:spPr>
          <a:xfrm rot="2733467">
            <a:off x="4349416" y="2498500"/>
            <a:ext cx="1394622" cy="1394622"/>
          </a:xfrm>
          <a:prstGeom prst="blockArc">
            <a:avLst>
              <a:gd fmla="val 10793747" name="adj1"/>
              <a:gd fmla="val 5525146" name="adj2"/>
              <a:gd fmla="val 11784" name="adj3"/>
            </a:avLst>
          </a:prstGeom>
          <a:solidFill>
            <a:srgbClr val="491F53"/>
          </a:solidFill>
          <a:ln cap="flat" cmpd="sng" w="13375">
            <a:solidFill>
              <a:srgbClr val="491F53"/>
            </a:solidFill>
            <a:prstDash val="solid"/>
            <a:miter lim="800000"/>
            <a:headEnd len="sm" w="sm" type="none"/>
            <a:tailEnd len="sm" w="sm" type="none"/>
          </a:ln>
          <a:effectLst>
            <a:outerShdw blurRad="53473" rotWithShape="0" algn="tl" dir="2700000" dist="40105">
              <a:srgbClr val="000000">
                <a:alpha val="40000"/>
              </a:srgbClr>
            </a:outerShdw>
          </a:effectLst>
        </p:spPr>
        <p:txBody>
          <a:bodyPr anchorCtr="0" anchor="ctr" bIns="48100" lIns="96250" spcFirstLastPara="1" rIns="96250" wrap="square" tIns="48100">
            <a:noAutofit/>
          </a:bodyPr>
          <a:lstStyle/>
          <a:p>
            <a:pPr indent="0" lvl="0" marL="0" marR="0" rtl="0" algn="ctr">
              <a:lnSpc>
                <a:spcPct val="100000"/>
              </a:lnSpc>
              <a:spcBef>
                <a:spcPts val="0"/>
              </a:spcBef>
              <a:spcAft>
                <a:spcPts val="0"/>
              </a:spcAft>
              <a:buClr>
                <a:srgbClr val="000000"/>
              </a:buClr>
              <a:buSzPts val="1965"/>
              <a:buFont typeface="Arial"/>
              <a:buNone/>
            </a:pPr>
            <a:r>
              <a:t/>
            </a:r>
            <a:endParaRPr b="0" i="0" sz="1965" u="none" cap="none" strike="noStrike">
              <a:solidFill>
                <a:srgbClr val="000000"/>
              </a:solidFill>
              <a:latin typeface="Calibri"/>
              <a:ea typeface="Calibri"/>
              <a:cs typeface="Calibri"/>
              <a:sym typeface="Calibri"/>
            </a:endParaRPr>
          </a:p>
        </p:txBody>
      </p:sp>
      <p:sp>
        <p:nvSpPr>
          <p:cNvPr id="178" name="Google Shape;178;p28"/>
          <p:cNvSpPr/>
          <p:nvPr/>
        </p:nvSpPr>
        <p:spPr>
          <a:xfrm rot="2733467">
            <a:off x="8320640" y="2498500"/>
            <a:ext cx="1394622" cy="1394622"/>
          </a:xfrm>
          <a:prstGeom prst="blockArc">
            <a:avLst>
              <a:gd fmla="val 10793747" name="adj1"/>
              <a:gd fmla="val 5525146" name="adj2"/>
              <a:gd fmla="val 11784" name="adj3"/>
            </a:avLst>
          </a:prstGeom>
          <a:solidFill>
            <a:srgbClr val="4C979F"/>
          </a:solidFill>
          <a:ln cap="flat" cmpd="sng" w="13375">
            <a:solidFill>
              <a:srgbClr val="4C979F"/>
            </a:solidFill>
            <a:prstDash val="solid"/>
            <a:miter lim="800000"/>
            <a:headEnd len="sm" w="sm" type="none"/>
            <a:tailEnd len="sm" w="sm" type="none"/>
          </a:ln>
          <a:effectLst>
            <a:outerShdw blurRad="53473" rotWithShape="0" algn="tl" dir="2700000" dist="40105">
              <a:srgbClr val="000000">
                <a:alpha val="40000"/>
              </a:srgbClr>
            </a:outerShdw>
          </a:effectLst>
        </p:spPr>
        <p:txBody>
          <a:bodyPr anchorCtr="0" anchor="ctr" bIns="48100" lIns="96250" spcFirstLastPara="1" rIns="96250" wrap="square" tIns="48100">
            <a:noAutofit/>
          </a:bodyPr>
          <a:lstStyle/>
          <a:p>
            <a:pPr indent="0" lvl="0" marL="0" marR="0" rtl="0" algn="ctr">
              <a:lnSpc>
                <a:spcPct val="100000"/>
              </a:lnSpc>
              <a:spcBef>
                <a:spcPts val="0"/>
              </a:spcBef>
              <a:spcAft>
                <a:spcPts val="0"/>
              </a:spcAft>
              <a:buClr>
                <a:srgbClr val="000000"/>
              </a:buClr>
              <a:buSzPts val="1965"/>
              <a:buFont typeface="Arial"/>
              <a:buNone/>
            </a:pPr>
            <a:r>
              <a:t/>
            </a:r>
            <a:endParaRPr b="0" i="0" sz="1965" u="none" cap="none" strike="noStrike">
              <a:solidFill>
                <a:srgbClr val="000000"/>
              </a:solidFill>
              <a:latin typeface="Calibri"/>
              <a:ea typeface="Calibri"/>
              <a:cs typeface="Calibri"/>
              <a:sym typeface="Calibri"/>
            </a:endParaRPr>
          </a:p>
        </p:txBody>
      </p:sp>
      <p:sp>
        <p:nvSpPr>
          <p:cNvPr id="179" name="Google Shape;179;p28"/>
          <p:cNvSpPr/>
          <p:nvPr/>
        </p:nvSpPr>
        <p:spPr>
          <a:xfrm rot="2733467">
            <a:off x="6333494" y="2498501"/>
            <a:ext cx="1394622" cy="1394622"/>
          </a:xfrm>
          <a:prstGeom prst="blockArc">
            <a:avLst>
              <a:gd fmla="val 10793747" name="adj1"/>
              <a:gd fmla="val 5525146" name="adj2"/>
              <a:gd fmla="val 11784" name="adj3"/>
            </a:avLst>
          </a:prstGeom>
          <a:solidFill>
            <a:srgbClr val="A7C947"/>
          </a:solidFill>
          <a:ln cap="flat" cmpd="sng" w="13375">
            <a:solidFill>
              <a:srgbClr val="A7C947"/>
            </a:solidFill>
            <a:prstDash val="solid"/>
            <a:miter lim="800000"/>
            <a:headEnd len="sm" w="sm" type="none"/>
            <a:tailEnd len="sm" w="sm" type="none"/>
          </a:ln>
          <a:effectLst>
            <a:outerShdw blurRad="53473" rotWithShape="0" algn="tl" dir="2700000" dist="40105">
              <a:srgbClr val="000000">
                <a:alpha val="40000"/>
              </a:srgbClr>
            </a:outerShdw>
          </a:effectLst>
        </p:spPr>
        <p:txBody>
          <a:bodyPr anchorCtr="0" anchor="ctr" bIns="48100" lIns="96250" spcFirstLastPara="1" rIns="96250" wrap="square" tIns="48100">
            <a:noAutofit/>
          </a:bodyPr>
          <a:lstStyle/>
          <a:p>
            <a:pPr indent="0" lvl="0" marL="0" marR="0" rtl="0" algn="ctr">
              <a:lnSpc>
                <a:spcPct val="100000"/>
              </a:lnSpc>
              <a:spcBef>
                <a:spcPts val="0"/>
              </a:spcBef>
              <a:spcAft>
                <a:spcPts val="0"/>
              </a:spcAft>
              <a:buClr>
                <a:srgbClr val="000000"/>
              </a:buClr>
              <a:buSzPts val="1965"/>
              <a:buFont typeface="Arial"/>
              <a:buNone/>
            </a:pPr>
            <a:r>
              <a:t/>
            </a:r>
            <a:endParaRPr b="0" i="0" sz="1965" u="none" cap="none" strike="noStrike">
              <a:solidFill>
                <a:srgbClr val="000000"/>
              </a:solidFill>
              <a:latin typeface="Calibri"/>
              <a:ea typeface="Calibri"/>
              <a:cs typeface="Calibri"/>
              <a:sym typeface="Calibri"/>
            </a:endParaRPr>
          </a:p>
        </p:txBody>
      </p:sp>
      <p:sp>
        <p:nvSpPr>
          <p:cNvPr id="180" name="Google Shape;180;p28"/>
          <p:cNvSpPr/>
          <p:nvPr/>
        </p:nvSpPr>
        <p:spPr>
          <a:xfrm rot="2733467">
            <a:off x="10292829" y="2498501"/>
            <a:ext cx="1394622" cy="1394622"/>
          </a:xfrm>
          <a:prstGeom prst="blockArc">
            <a:avLst>
              <a:gd fmla="val 10793747" name="adj1"/>
              <a:gd fmla="val 5525146" name="adj2"/>
              <a:gd fmla="val 11784" name="adj3"/>
            </a:avLst>
          </a:prstGeom>
          <a:solidFill>
            <a:srgbClr val="3F3F3F"/>
          </a:solidFill>
          <a:ln cap="flat" cmpd="sng" w="13375">
            <a:solidFill>
              <a:srgbClr val="3F3F3F"/>
            </a:solidFill>
            <a:prstDash val="solid"/>
            <a:miter lim="800000"/>
            <a:headEnd len="sm" w="sm" type="none"/>
            <a:tailEnd len="sm" w="sm" type="none"/>
          </a:ln>
          <a:effectLst>
            <a:outerShdw blurRad="53473" rotWithShape="0" algn="tl" dir="2700000" dist="40105">
              <a:srgbClr val="000000">
                <a:alpha val="40000"/>
              </a:srgbClr>
            </a:outerShdw>
          </a:effectLst>
        </p:spPr>
        <p:txBody>
          <a:bodyPr anchorCtr="0" anchor="ctr" bIns="48100" lIns="96250" spcFirstLastPara="1" rIns="96250" wrap="square" tIns="48100">
            <a:noAutofit/>
          </a:bodyPr>
          <a:lstStyle/>
          <a:p>
            <a:pPr indent="0" lvl="0" marL="0" marR="0" rtl="0" algn="ctr">
              <a:lnSpc>
                <a:spcPct val="100000"/>
              </a:lnSpc>
              <a:spcBef>
                <a:spcPts val="0"/>
              </a:spcBef>
              <a:spcAft>
                <a:spcPts val="0"/>
              </a:spcAft>
              <a:buClr>
                <a:srgbClr val="000000"/>
              </a:buClr>
              <a:buSzPts val="1965"/>
              <a:buFont typeface="Arial"/>
              <a:buNone/>
            </a:pPr>
            <a:r>
              <a:t/>
            </a:r>
            <a:endParaRPr b="0" i="0" sz="1965" u="none" cap="none" strike="noStrike">
              <a:solidFill>
                <a:srgbClr val="000000"/>
              </a:solidFill>
              <a:latin typeface="Calibri"/>
              <a:ea typeface="Calibri"/>
              <a:cs typeface="Calibri"/>
              <a:sym typeface="Calibri"/>
            </a:endParaRPr>
          </a:p>
        </p:txBody>
      </p:sp>
      <p:sp>
        <p:nvSpPr>
          <p:cNvPr id="181" name="Google Shape;181;p28"/>
          <p:cNvSpPr txBox="1"/>
          <p:nvPr/>
        </p:nvSpPr>
        <p:spPr>
          <a:xfrm>
            <a:off x="282676" y="4181897"/>
            <a:ext cx="1442100" cy="658800"/>
          </a:xfrm>
          <a:prstGeom prst="rect">
            <a:avLst/>
          </a:prstGeom>
          <a:noFill/>
          <a:ln>
            <a:noFill/>
          </a:ln>
        </p:spPr>
        <p:txBody>
          <a:bodyPr anchorCtr="0" anchor="t" bIns="48100" lIns="96250" spcFirstLastPara="1" rIns="96250" wrap="square" tIns="48100">
            <a:spAutoFit/>
          </a:bodyPr>
          <a:lstStyle/>
          <a:p>
            <a:pPr indent="0" lvl="0" marL="0" marR="0" rtl="0" algn="ctr">
              <a:lnSpc>
                <a:spcPct val="100000"/>
              </a:lnSpc>
              <a:spcBef>
                <a:spcPts val="0"/>
              </a:spcBef>
              <a:spcAft>
                <a:spcPts val="0"/>
              </a:spcAft>
              <a:buClr>
                <a:srgbClr val="000000"/>
              </a:buClr>
              <a:buSzPts val="1825"/>
              <a:buFont typeface="Arial"/>
              <a:buNone/>
            </a:pPr>
            <a:r>
              <a:rPr b="1" i="0" lang="en" sz="1825" u="none" cap="none" strike="noStrike">
                <a:solidFill>
                  <a:srgbClr val="888888"/>
                </a:solidFill>
                <a:latin typeface="Lato"/>
                <a:ea typeface="Lato"/>
                <a:cs typeface="Lato"/>
                <a:sym typeface="Lato"/>
              </a:rPr>
              <a:t>Plan &amp;</a:t>
            </a:r>
            <a:endParaRPr b="1" i="0" sz="1825" u="none" cap="none" strike="noStrike">
              <a:solidFill>
                <a:srgbClr val="888888"/>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25"/>
              <a:buFont typeface="Arial"/>
              <a:buNone/>
            </a:pPr>
            <a:r>
              <a:rPr b="1" i="0" lang="en" sz="1825" u="none" cap="none" strike="noStrike">
                <a:solidFill>
                  <a:srgbClr val="888888"/>
                </a:solidFill>
                <a:latin typeface="Lato"/>
                <a:ea typeface="Lato"/>
                <a:cs typeface="Lato"/>
                <a:sym typeface="Lato"/>
              </a:rPr>
              <a:t>Design</a:t>
            </a:r>
            <a:endParaRPr b="1" i="0" sz="1825" u="none" cap="none" strike="noStrike">
              <a:solidFill>
                <a:srgbClr val="888888"/>
              </a:solidFill>
              <a:latin typeface="Lato"/>
              <a:ea typeface="Lato"/>
              <a:cs typeface="Lato"/>
              <a:sym typeface="Lato"/>
            </a:endParaRPr>
          </a:p>
        </p:txBody>
      </p:sp>
      <p:sp>
        <p:nvSpPr>
          <p:cNvPr id="182" name="Google Shape;182;p28"/>
          <p:cNvSpPr txBox="1"/>
          <p:nvPr/>
        </p:nvSpPr>
        <p:spPr>
          <a:xfrm>
            <a:off x="2340692" y="4181897"/>
            <a:ext cx="1407300" cy="658800"/>
          </a:xfrm>
          <a:prstGeom prst="rect">
            <a:avLst/>
          </a:prstGeom>
          <a:noFill/>
          <a:ln>
            <a:noFill/>
          </a:ln>
        </p:spPr>
        <p:txBody>
          <a:bodyPr anchorCtr="0" anchor="t" bIns="48100" lIns="96250" spcFirstLastPara="1" rIns="96250" wrap="square" tIns="48100">
            <a:spAutoFit/>
          </a:bodyPr>
          <a:lstStyle/>
          <a:p>
            <a:pPr indent="0" lvl="0" marL="0" marR="0" rtl="0" algn="ctr">
              <a:lnSpc>
                <a:spcPct val="100000"/>
              </a:lnSpc>
              <a:spcBef>
                <a:spcPts val="0"/>
              </a:spcBef>
              <a:spcAft>
                <a:spcPts val="0"/>
              </a:spcAft>
              <a:buClr>
                <a:srgbClr val="000000"/>
              </a:buClr>
              <a:buSzPts val="1825"/>
              <a:buFont typeface="Arial"/>
              <a:buNone/>
            </a:pPr>
            <a:r>
              <a:rPr b="1" i="0" lang="en" sz="1825" u="none" cap="none" strike="noStrike">
                <a:solidFill>
                  <a:srgbClr val="045C64"/>
                </a:solidFill>
                <a:latin typeface="Lato"/>
                <a:ea typeface="Lato"/>
                <a:cs typeface="Lato"/>
                <a:sym typeface="Lato"/>
              </a:rPr>
              <a:t>Collect &amp;</a:t>
            </a:r>
            <a:endParaRPr b="1" i="0" sz="1825" u="none" cap="none" strike="noStrike">
              <a:solidFill>
                <a:srgbClr val="045C64"/>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25"/>
              <a:buFont typeface="Arial"/>
              <a:buNone/>
            </a:pPr>
            <a:r>
              <a:rPr b="1" i="0" lang="en" sz="1825" u="none" cap="none" strike="noStrike">
                <a:solidFill>
                  <a:srgbClr val="045C64"/>
                </a:solidFill>
                <a:latin typeface="Lato"/>
                <a:ea typeface="Lato"/>
                <a:cs typeface="Lato"/>
                <a:sym typeface="Lato"/>
              </a:rPr>
              <a:t>Analyse</a:t>
            </a:r>
            <a:endParaRPr b="1" i="0" sz="1825" u="none" cap="none" strike="noStrike">
              <a:solidFill>
                <a:srgbClr val="045C64"/>
              </a:solidFill>
              <a:latin typeface="Lato"/>
              <a:ea typeface="Lato"/>
              <a:cs typeface="Lato"/>
              <a:sym typeface="Lato"/>
            </a:endParaRPr>
          </a:p>
        </p:txBody>
      </p:sp>
      <p:sp>
        <p:nvSpPr>
          <p:cNvPr id="183" name="Google Shape;183;p28"/>
          <p:cNvSpPr txBox="1"/>
          <p:nvPr/>
        </p:nvSpPr>
        <p:spPr>
          <a:xfrm>
            <a:off x="4282315" y="4181897"/>
            <a:ext cx="1442100" cy="658800"/>
          </a:xfrm>
          <a:prstGeom prst="rect">
            <a:avLst/>
          </a:prstGeom>
          <a:noFill/>
          <a:ln>
            <a:noFill/>
          </a:ln>
        </p:spPr>
        <p:txBody>
          <a:bodyPr anchorCtr="0" anchor="t" bIns="48100" lIns="96250" spcFirstLastPara="1" rIns="96250" wrap="square" tIns="48100">
            <a:spAutoFit/>
          </a:bodyPr>
          <a:lstStyle/>
          <a:p>
            <a:pPr indent="0" lvl="0" marL="0" marR="0" rtl="0" algn="ctr">
              <a:lnSpc>
                <a:spcPct val="100000"/>
              </a:lnSpc>
              <a:spcBef>
                <a:spcPts val="0"/>
              </a:spcBef>
              <a:spcAft>
                <a:spcPts val="0"/>
              </a:spcAft>
              <a:buClr>
                <a:srgbClr val="000000"/>
              </a:buClr>
              <a:buSzPts val="1825"/>
              <a:buFont typeface="Arial"/>
              <a:buNone/>
            </a:pPr>
            <a:r>
              <a:rPr b="1" i="0" lang="en" sz="1825" u="none" cap="none" strike="noStrike">
                <a:solidFill>
                  <a:srgbClr val="491F53"/>
                </a:solidFill>
                <a:latin typeface="Lato"/>
                <a:ea typeface="Lato"/>
                <a:cs typeface="Lato"/>
                <a:sym typeface="Lato"/>
              </a:rPr>
              <a:t>Publish &amp;</a:t>
            </a:r>
            <a:endParaRPr b="1" i="0" sz="1825" u="none" cap="none" strike="noStrike">
              <a:solidFill>
                <a:srgbClr val="491F53"/>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25"/>
              <a:buFont typeface="Arial"/>
              <a:buNone/>
            </a:pPr>
            <a:r>
              <a:rPr b="1" i="0" lang="en" sz="1825" u="none" cap="none" strike="noStrike">
                <a:solidFill>
                  <a:srgbClr val="491F53"/>
                </a:solidFill>
                <a:latin typeface="Lato"/>
                <a:ea typeface="Lato"/>
                <a:cs typeface="Lato"/>
                <a:sym typeface="Lato"/>
              </a:rPr>
              <a:t>Spread</a:t>
            </a:r>
            <a:endParaRPr b="1" i="0" sz="1825" u="none" cap="none" strike="noStrike">
              <a:solidFill>
                <a:srgbClr val="491F53"/>
              </a:solidFill>
              <a:latin typeface="Lato"/>
              <a:ea typeface="Lato"/>
              <a:cs typeface="Lato"/>
              <a:sym typeface="Lato"/>
            </a:endParaRPr>
          </a:p>
        </p:txBody>
      </p:sp>
      <p:sp>
        <p:nvSpPr>
          <p:cNvPr id="184" name="Google Shape;184;p28"/>
          <p:cNvSpPr txBox="1"/>
          <p:nvPr/>
        </p:nvSpPr>
        <p:spPr>
          <a:xfrm>
            <a:off x="6318462" y="4181897"/>
            <a:ext cx="1407300" cy="658800"/>
          </a:xfrm>
          <a:prstGeom prst="rect">
            <a:avLst/>
          </a:prstGeom>
          <a:noFill/>
          <a:ln>
            <a:noFill/>
          </a:ln>
        </p:spPr>
        <p:txBody>
          <a:bodyPr anchorCtr="0" anchor="t" bIns="48100" lIns="96250" spcFirstLastPara="1" rIns="96250" wrap="square" tIns="48100">
            <a:spAutoFit/>
          </a:bodyPr>
          <a:lstStyle/>
          <a:p>
            <a:pPr indent="0" lvl="0" marL="0" marR="0" rtl="0" algn="ctr">
              <a:lnSpc>
                <a:spcPct val="100000"/>
              </a:lnSpc>
              <a:spcBef>
                <a:spcPts val="0"/>
              </a:spcBef>
              <a:spcAft>
                <a:spcPts val="0"/>
              </a:spcAft>
              <a:buClr>
                <a:srgbClr val="000000"/>
              </a:buClr>
              <a:buSzPts val="1825"/>
              <a:buFont typeface="Arial"/>
              <a:buNone/>
            </a:pPr>
            <a:r>
              <a:rPr b="1" i="0" lang="en" sz="1825" u="none" cap="none" strike="noStrike">
                <a:solidFill>
                  <a:srgbClr val="A7C947"/>
                </a:solidFill>
                <a:latin typeface="Lato"/>
                <a:ea typeface="Lato"/>
                <a:cs typeface="Lato"/>
                <a:sym typeface="Lato"/>
              </a:rPr>
              <a:t>Access &amp;</a:t>
            </a:r>
            <a:endParaRPr b="1" i="0" sz="1825" u="none" cap="none" strike="noStrike">
              <a:solidFill>
                <a:srgbClr val="A7C947"/>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25"/>
              <a:buFont typeface="Arial"/>
              <a:buNone/>
            </a:pPr>
            <a:r>
              <a:rPr b="1" i="0" lang="en" sz="1825" u="none" cap="none" strike="noStrike">
                <a:solidFill>
                  <a:srgbClr val="A7C947"/>
                </a:solidFill>
                <a:latin typeface="Lato"/>
                <a:ea typeface="Lato"/>
                <a:cs typeface="Lato"/>
                <a:sym typeface="Lato"/>
              </a:rPr>
              <a:t>Reuse</a:t>
            </a:r>
            <a:endParaRPr b="1" i="0" sz="1825" u="none" cap="none" strike="noStrike">
              <a:solidFill>
                <a:srgbClr val="A7C947"/>
              </a:solidFill>
              <a:latin typeface="Lato"/>
              <a:ea typeface="Lato"/>
              <a:cs typeface="Lato"/>
              <a:sym typeface="Lato"/>
            </a:endParaRPr>
          </a:p>
        </p:txBody>
      </p:sp>
      <p:sp>
        <p:nvSpPr>
          <p:cNvPr id="185" name="Google Shape;185;p28"/>
          <p:cNvSpPr txBox="1"/>
          <p:nvPr/>
        </p:nvSpPr>
        <p:spPr>
          <a:xfrm>
            <a:off x="8283820" y="4181897"/>
            <a:ext cx="1442100" cy="658800"/>
          </a:xfrm>
          <a:prstGeom prst="rect">
            <a:avLst/>
          </a:prstGeom>
          <a:noFill/>
          <a:ln>
            <a:noFill/>
          </a:ln>
        </p:spPr>
        <p:txBody>
          <a:bodyPr anchorCtr="0" anchor="t" bIns="48100" lIns="96250" spcFirstLastPara="1" rIns="96250" wrap="square" tIns="48100">
            <a:spAutoFit/>
          </a:bodyPr>
          <a:lstStyle/>
          <a:p>
            <a:pPr indent="0" lvl="0" marL="0" marR="0" rtl="0" algn="ctr">
              <a:lnSpc>
                <a:spcPct val="100000"/>
              </a:lnSpc>
              <a:spcBef>
                <a:spcPts val="0"/>
              </a:spcBef>
              <a:spcAft>
                <a:spcPts val="0"/>
              </a:spcAft>
              <a:buClr>
                <a:srgbClr val="000000"/>
              </a:buClr>
              <a:buSzPts val="1825"/>
              <a:buFont typeface="Arial"/>
              <a:buNone/>
            </a:pPr>
            <a:r>
              <a:rPr b="1" i="0" lang="en" sz="1825" u="none" cap="none" strike="noStrike">
                <a:solidFill>
                  <a:srgbClr val="4C979F"/>
                </a:solidFill>
                <a:latin typeface="Lato"/>
                <a:ea typeface="Lato"/>
                <a:cs typeface="Lato"/>
                <a:sym typeface="Lato"/>
              </a:rPr>
              <a:t>Evaluate &amp;</a:t>
            </a:r>
            <a:endParaRPr b="1" i="0" sz="1825" u="none" cap="none" strike="noStrike">
              <a:solidFill>
                <a:srgbClr val="4C979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25"/>
              <a:buFont typeface="Arial"/>
              <a:buNone/>
            </a:pPr>
            <a:r>
              <a:rPr b="1" i="0" lang="en" sz="1825" u="none" cap="none" strike="noStrike">
                <a:solidFill>
                  <a:srgbClr val="4C979F"/>
                </a:solidFill>
                <a:latin typeface="Lato"/>
                <a:ea typeface="Lato"/>
                <a:cs typeface="Lato"/>
                <a:sym typeface="Lato"/>
              </a:rPr>
              <a:t>Build</a:t>
            </a:r>
            <a:endParaRPr b="1" i="0" sz="1825" u="none" cap="none" strike="noStrike">
              <a:solidFill>
                <a:srgbClr val="4C979F"/>
              </a:solidFill>
              <a:latin typeface="Lato"/>
              <a:ea typeface="Lato"/>
              <a:cs typeface="Lato"/>
              <a:sym typeface="Lato"/>
            </a:endParaRPr>
          </a:p>
        </p:txBody>
      </p:sp>
      <p:sp>
        <p:nvSpPr>
          <p:cNvPr id="186" name="Google Shape;186;p28"/>
          <p:cNvSpPr txBox="1"/>
          <p:nvPr/>
        </p:nvSpPr>
        <p:spPr>
          <a:xfrm>
            <a:off x="10223654" y="4178397"/>
            <a:ext cx="1656300" cy="658800"/>
          </a:xfrm>
          <a:prstGeom prst="rect">
            <a:avLst/>
          </a:prstGeom>
          <a:noFill/>
          <a:ln>
            <a:noFill/>
          </a:ln>
        </p:spPr>
        <p:txBody>
          <a:bodyPr anchorCtr="0" anchor="t" bIns="48100" lIns="96250" spcFirstLastPara="1" rIns="96250" wrap="square" tIns="48100">
            <a:spAutoFit/>
          </a:bodyPr>
          <a:lstStyle/>
          <a:p>
            <a:pPr indent="0" lvl="0" marL="0" marR="0" rtl="0" algn="ctr">
              <a:lnSpc>
                <a:spcPct val="100000"/>
              </a:lnSpc>
              <a:spcBef>
                <a:spcPts val="0"/>
              </a:spcBef>
              <a:spcAft>
                <a:spcPts val="0"/>
              </a:spcAft>
              <a:buClr>
                <a:srgbClr val="000000"/>
              </a:buClr>
              <a:buSzPts val="1825"/>
              <a:buFont typeface="Arial"/>
              <a:buNone/>
            </a:pPr>
            <a:r>
              <a:rPr b="1" i="0" lang="en" sz="1825" u="none" cap="none" strike="noStrike">
                <a:solidFill>
                  <a:srgbClr val="3F3F3F"/>
                </a:solidFill>
                <a:latin typeface="Lato"/>
                <a:ea typeface="Lato"/>
                <a:cs typeface="Lato"/>
                <a:sym typeface="Lato"/>
              </a:rPr>
              <a:t>Communicate &amp; Involve</a:t>
            </a:r>
            <a:endParaRPr b="1" i="0" sz="1825" u="none" cap="none" strike="noStrike">
              <a:solidFill>
                <a:srgbClr val="3F3F3F"/>
              </a:solidFill>
              <a:latin typeface="Lato"/>
              <a:ea typeface="Lato"/>
              <a:cs typeface="Lato"/>
              <a:sym typeface="Lato"/>
            </a:endParaRPr>
          </a:p>
        </p:txBody>
      </p:sp>
      <p:cxnSp>
        <p:nvCxnSpPr>
          <p:cNvPr id="187" name="Google Shape;187;p28"/>
          <p:cNvCxnSpPr/>
          <p:nvPr/>
        </p:nvCxnSpPr>
        <p:spPr>
          <a:xfrm>
            <a:off x="2389455" y="4829894"/>
            <a:ext cx="1310400" cy="0"/>
          </a:xfrm>
          <a:prstGeom prst="straightConnector1">
            <a:avLst/>
          </a:prstGeom>
          <a:noFill/>
          <a:ln cap="flat" cmpd="sng" w="10025">
            <a:solidFill>
              <a:srgbClr val="045C64"/>
            </a:solidFill>
            <a:prstDash val="solid"/>
            <a:round/>
            <a:headEnd len="sm" w="sm" type="none"/>
            <a:tailEnd len="sm" w="sm" type="none"/>
          </a:ln>
        </p:spPr>
      </p:cxnSp>
      <p:sp>
        <p:nvSpPr>
          <p:cNvPr id="188" name="Google Shape;188;p28"/>
          <p:cNvSpPr txBox="1"/>
          <p:nvPr/>
        </p:nvSpPr>
        <p:spPr>
          <a:xfrm>
            <a:off x="2422876" y="4829894"/>
            <a:ext cx="1563000" cy="1801800"/>
          </a:xfrm>
          <a:prstGeom prst="rect">
            <a:avLst/>
          </a:prstGeom>
          <a:noFill/>
          <a:ln>
            <a:noFill/>
          </a:ln>
        </p:spPr>
        <p:txBody>
          <a:bodyPr anchorCtr="0" anchor="t" bIns="96250" lIns="96250" spcFirstLastPara="1" rIns="96250" wrap="square" tIns="96250">
            <a:spAutoFit/>
          </a:bodyPr>
          <a:lstStyle/>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045C64"/>
                </a:solidFill>
                <a:latin typeface="Lato Light"/>
                <a:ea typeface="Lato Light"/>
                <a:cs typeface="Lato Light"/>
                <a:sym typeface="Lato Light"/>
              </a:rPr>
              <a:t>Reuse data from data repositories</a:t>
            </a:r>
            <a:endParaRPr b="0" i="0" sz="1123" u="none" cap="none" strike="noStrike">
              <a:solidFill>
                <a:srgbClr val="045C64"/>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045C64"/>
                </a:solidFill>
                <a:latin typeface="Lato Light"/>
                <a:ea typeface="Lato Light"/>
                <a:cs typeface="Lato Light"/>
                <a:sym typeface="Lato Light"/>
              </a:rPr>
              <a:t>Use open-source software for method documentation &amp; data analysis</a:t>
            </a:r>
            <a:endParaRPr b="0" i="0" sz="1123" u="none" cap="none" strike="noStrike">
              <a:solidFill>
                <a:srgbClr val="045C64"/>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23"/>
              <a:buFont typeface="Arial"/>
              <a:buNone/>
            </a:pPr>
            <a:r>
              <a:t/>
            </a:r>
            <a:endParaRPr b="0" i="0" sz="1123" u="none" cap="none" strike="noStrike">
              <a:solidFill>
                <a:srgbClr val="045C64"/>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404"/>
              <a:buFont typeface="Arial"/>
              <a:buNone/>
            </a:pPr>
            <a:r>
              <a:t/>
            </a:r>
            <a:endParaRPr b="0" i="0" sz="1404" u="none" cap="none" strike="noStrike">
              <a:solidFill>
                <a:srgbClr val="045C64"/>
              </a:solidFill>
              <a:latin typeface="Arial"/>
              <a:ea typeface="Arial"/>
              <a:cs typeface="Arial"/>
              <a:sym typeface="Arial"/>
            </a:endParaRPr>
          </a:p>
        </p:txBody>
      </p:sp>
      <p:pic>
        <p:nvPicPr>
          <p:cNvPr id="189" name="Google Shape;189;p28"/>
          <p:cNvPicPr preferRelativeResize="0"/>
          <p:nvPr/>
        </p:nvPicPr>
        <p:blipFill rotWithShape="1">
          <a:blip r:embed="rId9">
            <a:alphaModFix/>
          </a:blip>
          <a:srcRect b="0" l="0" r="0" t="0"/>
          <a:stretch/>
        </p:blipFill>
        <p:spPr>
          <a:xfrm>
            <a:off x="2327798" y="4956172"/>
            <a:ext cx="141868" cy="141868"/>
          </a:xfrm>
          <a:prstGeom prst="rect">
            <a:avLst/>
          </a:prstGeom>
          <a:noFill/>
          <a:ln>
            <a:noFill/>
          </a:ln>
        </p:spPr>
      </p:pic>
      <p:pic>
        <p:nvPicPr>
          <p:cNvPr id="190" name="Google Shape;190;p28"/>
          <p:cNvPicPr preferRelativeResize="0"/>
          <p:nvPr/>
        </p:nvPicPr>
        <p:blipFill rotWithShape="1">
          <a:blip r:embed="rId9">
            <a:alphaModFix/>
          </a:blip>
          <a:srcRect b="0" l="0" r="0" t="0"/>
          <a:stretch/>
        </p:blipFill>
        <p:spPr>
          <a:xfrm>
            <a:off x="2327798" y="5330486"/>
            <a:ext cx="141868" cy="141868"/>
          </a:xfrm>
          <a:prstGeom prst="rect">
            <a:avLst/>
          </a:prstGeom>
          <a:noFill/>
          <a:ln>
            <a:noFill/>
          </a:ln>
        </p:spPr>
      </p:pic>
      <p:cxnSp>
        <p:nvCxnSpPr>
          <p:cNvPr id="191" name="Google Shape;191;p28"/>
          <p:cNvCxnSpPr/>
          <p:nvPr/>
        </p:nvCxnSpPr>
        <p:spPr>
          <a:xfrm>
            <a:off x="4368828" y="4829894"/>
            <a:ext cx="1310400" cy="0"/>
          </a:xfrm>
          <a:prstGeom prst="straightConnector1">
            <a:avLst/>
          </a:prstGeom>
          <a:noFill/>
          <a:ln cap="flat" cmpd="sng" w="10025">
            <a:solidFill>
              <a:srgbClr val="491F53"/>
            </a:solidFill>
            <a:prstDash val="solid"/>
            <a:round/>
            <a:headEnd len="sm" w="sm" type="none"/>
            <a:tailEnd len="sm" w="sm" type="none"/>
          </a:ln>
        </p:spPr>
      </p:cxnSp>
      <p:cxnSp>
        <p:nvCxnSpPr>
          <p:cNvPr id="192" name="Google Shape;192;p28"/>
          <p:cNvCxnSpPr/>
          <p:nvPr/>
        </p:nvCxnSpPr>
        <p:spPr>
          <a:xfrm>
            <a:off x="6390213" y="4829894"/>
            <a:ext cx="1310400" cy="0"/>
          </a:xfrm>
          <a:prstGeom prst="straightConnector1">
            <a:avLst/>
          </a:prstGeom>
          <a:noFill/>
          <a:ln cap="flat" cmpd="sng" w="10025">
            <a:solidFill>
              <a:srgbClr val="A7C947"/>
            </a:solidFill>
            <a:prstDash val="solid"/>
            <a:round/>
            <a:headEnd len="sm" w="sm" type="none"/>
            <a:tailEnd len="sm" w="sm" type="none"/>
          </a:ln>
        </p:spPr>
      </p:cxnSp>
      <p:pic>
        <p:nvPicPr>
          <p:cNvPr id="193" name="Google Shape;193;p28"/>
          <p:cNvPicPr preferRelativeResize="0"/>
          <p:nvPr/>
        </p:nvPicPr>
        <p:blipFill rotWithShape="1">
          <a:blip r:embed="rId10">
            <a:alphaModFix/>
          </a:blip>
          <a:srcRect b="0" l="0" r="0" t="0"/>
          <a:stretch/>
        </p:blipFill>
        <p:spPr>
          <a:xfrm>
            <a:off x="4320341" y="4944644"/>
            <a:ext cx="141868" cy="141868"/>
          </a:xfrm>
          <a:prstGeom prst="rect">
            <a:avLst/>
          </a:prstGeom>
          <a:noFill/>
          <a:ln>
            <a:noFill/>
          </a:ln>
        </p:spPr>
      </p:pic>
      <p:sp>
        <p:nvSpPr>
          <p:cNvPr id="194" name="Google Shape;194;p28"/>
          <p:cNvSpPr txBox="1"/>
          <p:nvPr/>
        </p:nvSpPr>
        <p:spPr>
          <a:xfrm>
            <a:off x="4420600" y="4878525"/>
            <a:ext cx="1563000" cy="1263600"/>
          </a:xfrm>
          <a:prstGeom prst="rect">
            <a:avLst/>
          </a:prstGeom>
          <a:noFill/>
          <a:ln>
            <a:noFill/>
          </a:ln>
        </p:spPr>
        <p:txBody>
          <a:bodyPr anchorCtr="0" anchor="t" bIns="48100" lIns="96250" spcFirstLastPara="1" rIns="96250" wrap="square" tIns="48100">
            <a:spAutoFit/>
          </a:bodyPr>
          <a:lstStyle/>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491F53"/>
                </a:solidFill>
                <a:latin typeface="Lato Light"/>
                <a:ea typeface="Lato Light"/>
                <a:cs typeface="Lato Light"/>
                <a:sym typeface="Lato Light"/>
              </a:rPr>
              <a:t>Publish preprints</a:t>
            </a:r>
            <a:endParaRPr b="0" i="0" sz="1123" u="none" cap="none" strike="noStrike">
              <a:solidFill>
                <a:srgbClr val="491F53"/>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491F53"/>
                </a:solidFill>
                <a:latin typeface="Lato Light"/>
                <a:ea typeface="Lato Light"/>
                <a:cs typeface="Lato Light"/>
                <a:sym typeface="Lato Light"/>
              </a:rPr>
              <a:t>Publish Open Access</a:t>
            </a:r>
            <a:endParaRPr b="0" i="0" sz="1123" u="none" cap="none" strike="noStrike">
              <a:solidFill>
                <a:srgbClr val="491F53"/>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491F53"/>
                </a:solidFill>
                <a:latin typeface="Lato Light"/>
                <a:ea typeface="Lato Light"/>
                <a:cs typeface="Lato Light"/>
                <a:sym typeface="Lato Light"/>
              </a:rPr>
              <a:t>Publish all research outputs</a:t>
            </a:r>
            <a:endParaRPr b="0" i="0" sz="1123" u="none" cap="none" strike="noStrike">
              <a:solidFill>
                <a:srgbClr val="491F53"/>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491F53"/>
                </a:solidFill>
                <a:latin typeface="Lato Light"/>
                <a:ea typeface="Lato Light"/>
                <a:cs typeface="Lato Light"/>
                <a:sym typeface="Lato Light"/>
              </a:rPr>
              <a:t>Practice Open peer review</a:t>
            </a:r>
            <a:endParaRPr b="1" i="0" sz="1123" u="none" cap="none" strike="noStrike">
              <a:solidFill>
                <a:srgbClr val="491F53"/>
              </a:solidFill>
              <a:latin typeface="Lato"/>
              <a:ea typeface="Lato"/>
              <a:cs typeface="Lato"/>
              <a:sym typeface="Lato"/>
            </a:endParaRPr>
          </a:p>
        </p:txBody>
      </p:sp>
      <p:pic>
        <p:nvPicPr>
          <p:cNvPr id="195" name="Google Shape;195;p28"/>
          <p:cNvPicPr preferRelativeResize="0"/>
          <p:nvPr/>
        </p:nvPicPr>
        <p:blipFill rotWithShape="1">
          <a:blip r:embed="rId10">
            <a:alphaModFix/>
          </a:blip>
          <a:srcRect b="0" l="0" r="0" t="0"/>
          <a:stretch/>
        </p:blipFill>
        <p:spPr>
          <a:xfrm>
            <a:off x="4320341" y="5118433"/>
            <a:ext cx="141868" cy="141868"/>
          </a:xfrm>
          <a:prstGeom prst="rect">
            <a:avLst/>
          </a:prstGeom>
          <a:noFill/>
          <a:ln>
            <a:noFill/>
          </a:ln>
        </p:spPr>
      </p:pic>
      <p:pic>
        <p:nvPicPr>
          <p:cNvPr id="196" name="Google Shape;196;p28"/>
          <p:cNvPicPr preferRelativeResize="0"/>
          <p:nvPr/>
        </p:nvPicPr>
        <p:blipFill rotWithShape="1">
          <a:blip r:embed="rId10">
            <a:alphaModFix/>
          </a:blip>
          <a:srcRect b="0" l="0" r="0" t="0"/>
          <a:stretch/>
        </p:blipFill>
        <p:spPr>
          <a:xfrm>
            <a:off x="4320341" y="5318958"/>
            <a:ext cx="141868" cy="141868"/>
          </a:xfrm>
          <a:prstGeom prst="rect">
            <a:avLst/>
          </a:prstGeom>
          <a:noFill/>
          <a:ln>
            <a:noFill/>
          </a:ln>
        </p:spPr>
      </p:pic>
      <p:pic>
        <p:nvPicPr>
          <p:cNvPr id="197" name="Google Shape;197;p28"/>
          <p:cNvPicPr preferRelativeResize="0"/>
          <p:nvPr/>
        </p:nvPicPr>
        <p:blipFill rotWithShape="1">
          <a:blip r:embed="rId10">
            <a:alphaModFix/>
          </a:blip>
          <a:srcRect b="0" l="0" r="0" t="0"/>
          <a:stretch/>
        </p:blipFill>
        <p:spPr>
          <a:xfrm>
            <a:off x="4320341" y="5693272"/>
            <a:ext cx="141868" cy="141868"/>
          </a:xfrm>
          <a:prstGeom prst="rect">
            <a:avLst/>
          </a:prstGeom>
          <a:noFill/>
          <a:ln>
            <a:noFill/>
          </a:ln>
        </p:spPr>
      </p:pic>
      <p:sp>
        <p:nvSpPr>
          <p:cNvPr id="198" name="Google Shape;198;p28"/>
          <p:cNvSpPr txBox="1"/>
          <p:nvPr/>
        </p:nvSpPr>
        <p:spPr>
          <a:xfrm>
            <a:off x="6459528" y="4878525"/>
            <a:ext cx="1468500" cy="1263600"/>
          </a:xfrm>
          <a:prstGeom prst="rect">
            <a:avLst/>
          </a:prstGeom>
          <a:noFill/>
          <a:ln>
            <a:noFill/>
          </a:ln>
        </p:spPr>
        <p:txBody>
          <a:bodyPr anchorCtr="0" anchor="t" bIns="48100" lIns="96250" spcFirstLastPara="1" rIns="96250" wrap="square" tIns="48100">
            <a:spAutoFit/>
          </a:bodyPr>
          <a:lstStyle/>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A7C947"/>
                </a:solidFill>
                <a:latin typeface="Lato Light"/>
                <a:ea typeface="Lato Light"/>
                <a:cs typeface="Lato Light"/>
                <a:sym typeface="Lato Light"/>
              </a:rPr>
              <a:t>Deposit all outputs in open repositories</a:t>
            </a:r>
            <a:endParaRPr b="0" i="0" sz="1123" u="none" cap="none" strike="noStrike">
              <a:solidFill>
                <a:srgbClr val="A7C947"/>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A7C947"/>
                </a:solidFill>
                <a:latin typeface="Lato Light"/>
                <a:ea typeface="Lato Light"/>
                <a:cs typeface="Lato Light"/>
                <a:sym typeface="Lato Light"/>
              </a:rPr>
              <a:t>Use open licensing</a:t>
            </a:r>
            <a:endParaRPr b="0" i="0" sz="1123" u="none" cap="none" strike="noStrike">
              <a:solidFill>
                <a:srgbClr val="A7C947"/>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A7C947"/>
                </a:solidFill>
                <a:latin typeface="Lato Light"/>
                <a:ea typeface="Lato Light"/>
                <a:cs typeface="Lato Light"/>
                <a:sym typeface="Lato Light"/>
              </a:rPr>
              <a:t>Attach persistent identifiers</a:t>
            </a:r>
            <a:endParaRPr b="0" i="0" sz="1123" u="none" cap="none" strike="noStrike">
              <a:solidFill>
                <a:srgbClr val="A7C947"/>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A7C947"/>
                </a:solidFill>
                <a:latin typeface="Lato Light"/>
                <a:ea typeface="Lato Light"/>
                <a:cs typeface="Lato Light"/>
                <a:sym typeface="Lato Light"/>
              </a:rPr>
              <a:t>Add rich metadata </a:t>
            </a:r>
            <a:endParaRPr b="0" i="0" sz="1123" u="none" cap="none" strike="noStrike">
              <a:solidFill>
                <a:srgbClr val="A7C947"/>
              </a:solidFill>
              <a:latin typeface="Lato Light"/>
              <a:ea typeface="Lato Light"/>
              <a:cs typeface="Lato Light"/>
              <a:sym typeface="Lato Light"/>
            </a:endParaRPr>
          </a:p>
        </p:txBody>
      </p:sp>
      <p:pic>
        <p:nvPicPr>
          <p:cNvPr id="199" name="Google Shape;199;p28"/>
          <p:cNvPicPr preferRelativeResize="0"/>
          <p:nvPr/>
        </p:nvPicPr>
        <p:blipFill rotWithShape="1">
          <a:blip r:embed="rId11">
            <a:alphaModFix/>
          </a:blip>
          <a:srcRect b="0" l="0" r="0" t="0"/>
          <a:stretch/>
        </p:blipFill>
        <p:spPr>
          <a:xfrm>
            <a:off x="6362265" y="4944657"/>
            <a:ext cx="141868" cy="141868"/>
          </a:xfrm>
          <a:prstGeom prst="rect">
            <a:avLst/>
          </a:prstGeom>
          <a:noFill/>
          <a:ln>
            <a:noFill/>
          </a:ln>
        </p:spPr>
      </p:pic>
      <p:pic>
        <p:nvPicPr>
          <p:cNvPr id="200" name="Google Shape;200;p28"/>
          <p:cNvPicPr preferRelativeResize="0"/>
          <p:nvPr/>
        </p:nvPicPr>
        <p:blipFill rotWithShape="1">
          <a:blip r:embed="rId11">
            <a:alphaModFix/>
          </a:blip>
          <a:srcRect b="0" l="0" r="0" t="0"/>
          <a:stretch/>
        </p:blipFill>
        <p:spPr>
          <a:xfrm>
            <a:off x="6362265" y="5318971"/>
            <a:ext cx="141868" cy="141868"/>
          </a:xfrm>
          <a:prstGeom prst="rect">
            <a:avLst/>
          </a:prstGeom>
          <a:noFill/>
          <a:ln>
            <a:noFill/>
          </a:ln>
        </p:spPr>
      </p:pic>
      <p:pic>
        <p:nvPicPr>
          <p:cNvPr id="201" name="Google Shape;201;p28"/>
          <p:cNvPicPr preferRelativeResize="0"/>
          <p:nvPr/>
        </p:nvPicPr>
        <p:blipFill rotWithShape="1">
          <a:blip r:embed="rId11">
            <a:alphaModFix/>
          </a:blip>
          <a:srcRect b="0" l="0" r="0" t="0"/>
          <a:stretch/>
        </p:blipFill>
        <p:spPr>
          <a:xfrm>
            <a:off x="6362265" y="5496154"/>
            <a:ext cx="141868" cy="141868"/>
          </a:xfrm>
          <a:prstGeom prst="rect">
            <a:avLst/>
          </a:prstGeom>
          <a:noFill/>
          <a:ln>
            <a:noFill/>
          </a:ln>
        </p:spPr>
      </p:pic>
      <p:pic>
        <p:nvPicPr>
          <p:cNvPr id="202" name="Google Shape;202;p28"/>
          <p:cNvPicPr preferRelativeResize="0"/>
          <p:nvPr/>
        </p:nvPicPr>
        <p:blipFill rotWithShape="1">
          <a:blip r:embed="rId11">
            <a:alphaModFix/>
          </a:blip>
          <a:srcRect b="0" l="0" r="0" t="0"/>
          <a:stretch/>
        </p:blipFill>
        <p:spPr>
          <a:xfrm>
            <a:off x="6362265" y="5835152"/>
            <a:ext cx="141868" cy="141868"/>
          </a:xfrm>
          <a:prstGeom prst="rect">
            <a:avLst/>
          </a:prstGeom>
          <a:noFill/>
          <a:ln>
            <a:noFill/>
          </a:ln>
        </p:spPr>
      </p:pic>
      <p:cxnSp>
        <p:nvCxnSpPr>
          <p:cNvPr id="203" name="Google Shape;203;p28"/>
          <p:cNvCxnSpPr/>
          <p:nvPr/>
        </p:nvCxnSpPr>
        <p:spPr>
          <a:xfrm>
            <a:off x="8349979" y="4829894"/>
            <a:ext cx="1310400" cy="0"/>
          </a:xfrm>
          <a:prstGeom prst="straightConnector1">
            <a:avLst/>
          </a:prstGeom>
          <a:noFill/>
          <a:ln cap="flat" cmpd="sng" w="10025">
            <a:solidFill>
              <a:srgbClr val="4C979F"/>
            </a:solidFill>
            <a:prstDash val="solid"/>
            <a:round/>
            <a:headEnd len="sm" w="sm" type="none"/>
            <a:tailEnd len="sm" w="sm" type="none"/>
          </a:ln>
        </p:spPr>
      </p:cxnSp>
      <p:sp>
        <p:nvSpPr>
          <p:cNvPr id="204" name="Google Shape;204;p28"/>
          <p:cNvSpPr txBox="1"/>
          <p:nvPr/>
        </p:nvSpPr>
        <p:spPr>
          <a:xfrm>
            <a:off x="8396058" y="4829894"/>
            <a:ext cx="1542300" cy="1559700"/>
          </a:xfrm>
          <a:prstGeom prst="rect">
            <a:avLst/>
          </a:prstGeom>
          <a:noFill/>
          <a:ln>
            <a:noFill/>
          </a:ln>
        </p:spPr>
        <p:txBody>
          <a:bodyPr anchorCtr="0" anchor="t" bIns="96250" lIns="96250" spcFirstLastPara="1" rIns="96250" wrap="square" tIns="96250">
            <a:spAutoFit/>
          </a:bodyPr>
          <a:lstStyle/>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4C979F"/>
                </a:solidFill>
                <a:latin typeface="Lato Light"/>
                <a:ea typeface="Lato Light"/>
                <a:cs typeface="Lato Light"/>
                <a:sym typeface="Lato Light"/>
              </a:rPr>
              <a:t>Use responsible research metrics</a:t>
            </a:r>
            <a:endParaRPr b="0" i="0" sz="1123" u="none" cap="none" strike="noStrike">
              <a:solidFill>
                <a:srgbClr val="4C979F"/>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4C979F"/>
                </a:solidFill>
                <a:latin typeface="Lato Light"/>
                <a:ea typeface="Lato Light"/>
                <a:cs typeface="Lato Light"/>
                <a:sym typeface="Lato Light"/>
              </a:rPr>
              <a:t>Adopt qualitative research assessment</a:t>
            </a:r>
            <a:endParaRPr b="0" i="0" sz="1123" u="none" cap="none" strike="noStrike">
              <a:solidFill>
                <a:srgbClr val="4C979F"/>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4C979F"/>
                </a:solidFill>
                <a:latin typeface="Lato Light"/>
                <a:ea typeface="Lato Light"/>
                <a:cs typeface="Lato Light"/>
                <a:sym typeface="Lato Light"/>
              </a:rPr>
              <a:t>Track Open Science contributions</a:t>
            </a:r>
            <a:endParaRPr b="0" i="0" sz="1123" u="none" cap="none" strike="noStrike">
              <a:solidFill>
                <a:srgbClr val="4C979F"/>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23"/>
              <a:buFont typeface="Arial"/>
              <a:buNone/>
            </a:pPr>
            <a:r>
              <a:t/>
            </a:r>
            <a:endParaRPr b="1" i="0" sz="1123" u="none" cap="none" strike="noStrike">
              <a:solidFill>
                <a:srgbClr val="4C979F"/>
              </a:solidFill>
              <a:latin typeface="Lato"/>
              <a:ea typeface="Lato"/>
              <a:cs typeface="Lato"/>
              <a:sym typeface="Lato"/>
            </a:endParaRPr>
          </a:p>
        </p:txBody>
      </p:sp>
      <p:pic>
        <p:nvPicPr>
          <p:cNvPr id="205" name="Google Shape;205;p28"/>
          <p:cNvPicPr preferRelativeResize="0"/>
          <p:nvPr/>
        </p:nvPicPr>
        <p:blipFill rotWithShape="1">
          <a:blip r:embed="rId12">
            <a:alphaModFix/>
          </a:blip>
          <a:srcRect b="0" l="0" r="0" t="0"/>
          <a:stretch/>
        </p:blipFill>
        <p:spPr>
          <a:xfrm>
            <a:off x="8304506" y="4944657"/>
            <a:ext cx="141868" cy="141868"/>
          </a:xfrm>
          <a:prstGeom prst="rect">
            <a:avLst/>
          </a:prstGeom>
          <a:noFill/>
          <a:ln>
            <a:noFill/>
          </a:ln>
        </p:spPr>
      </p:pic>
      <p:pic>
        <p:nvPicPr>
          <p:cNvPr id="206" name="Google Shape;206;p28"/>
          <p:cNvPicPr preferRelativeResize="0"/>
          <p:nvPr/>
        </p:nvPicPr>
        <p:blipFill rotWithShape="1">
          <a:blip r:embed="rId12">
            <a:alphaModFix/>
          </a:blip>
          <a:srcRect b="0" l="0" r="0" t="0"/>
          <a:stretch/>
        </p:blipFill>
        <p:spPr>
          <a:xfrm>
            <a:off x="8304506" y="5318971"/>
            <a:ext cx="141868" cy="141868"/>
          </a:xfrm>
          <a:prstGeom prst="rect">
            <a:avLst/>
          </a:prstGeom>
          <a:noFill/>
          <a:ln>
            <a:noFill/>
          </a:ln>
        </p:spPr>
      </p:pic>
      <p:pic>
        <p:nvPicPr>
          <p:cNvPr id="207" name="Google Shape;207;p28"/>
          <p:cNvPicPr preferRelativeResize="0"/>
          <p:nvPr/>
        </p:nvPicPr>
        <p:blipFill rotWithShape="1">
          <a:blip r:embed="rId12">
            <a:alphaModFix/>
          </a:blip>
          <a:srcRect b="0" l="0" r="0" t="0"/>
          <a:stretch/>
        </p:blipFill>
        <p:spPr>
          <a:xfrm>
            <a:off x="8304506" y="5693285"/>
            <a:ext cx="141868" cy="141868"/>
          </a:xfrm>
          <a:prstGeom prst="rect">
            <a:avLst/>
          </a:prstGeom>
          <a:noFill/>
          <a:ln>
            <a:noFill/>
          </a:ln>
        </p:spPr>
      </p:pic>
      <p:sp>
        <p:nvSpPr>
          <p:cNvPr id="208" name="Google Shape;208;p28"/>
          <p:cNvSpPr txBox="1"/>
          <p:nvPr/>
        </p:nvSpPr>
        <p:spPr>
          <a:xfrm>
            <a:off x="10439206" y="4829894"/>
            <a:ext cx="1536900" cy="1361100"/>
          </a:xfrm>
          <a:prstGeom prst="rect">
            <a:avLst/>
          </a:prstGeom>
          <a:noFill/>
          <a:ln>
            <a:noFill/>
          </a:ln>
        </p:spPr>
        <p:txBody>
          <a:bodyPr anchorCtr="0" anchor="t" bIns="96250" lIns="96250" spcFirstLastPara="1" rIns="96250" wrap="square" tIns="96250">
            <a:spAutoFit/>
          </a:bodyPr>
          <a:lstStyle/>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3F3F3F"/>
                </a:solidFill>
                <a:latin typeface="Lato Light"/>
                <a:ea typeface="Lato Light"/>
                <a:cs typeface="Lato Light"/>
                <a:sym typeface="Lato Light"/>
              </a:rPr>
              <a:t>Share key insights through (social) media</a:t>
            </a:r>
            <a:endParaRPr b="0" i="0" sz="1123" u="none" cap="none" strike="noStrike">
              <a:solidFill>
                <a:srgbClr val="3F3F3F"/>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3F3F3F"/>
                </a:solidFill>
                <a:latin typeface="Lato Light"/>
                <a:ea typeface="Lato Light"/>
                <a:cs typeface="Lato Light"/>
                <a:sym typeface="Lato Light"/>
              </a:rPr>
              <a:t>Encourage Citizen Science</a:t>
            </a:r>
            <a:endParaRPr b="0" i="0" sz="1123" u="none" cap="none" strike="noStrike">
              <a:solidFill>
                <a:srgbClr val="3F3F3F"/>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3F3F3F"/>
                </a:solidFill>
                <a:latin typeface="Lato Light"/>
                <a:ea typeface="Lato Light"/>
                <a:cs typeface="Lato Light"/>
                <a:sym typeface="Lato Light"/>
              </a:rPr>
              <a:t>Turn research into MOOCs or OERs</a:t>
            </a:r>
            <a:endParaRPr b="0" i="0" sz="1123" u="none" cap="none" strike="noStrike">
              <a:solidFill>
                <a:srgbClr val="3F3F3F"/>
              </a:solidFill>
              <a:latin typeface="Lato Light"/>
              <a:ea typeface="Lato Light"/>
              <a:cs typeface="Lato Light"/>
              <a:sym typeface="Lato Light"/>
            </a:endParaRPr>
          </a:p>
        </p:txBody>
      </p:sp>
      <p:cxnSp>
        <p:nvCxnSpPr>
          <p:cNvPr id="209" name="Google Shape;209;p28"/>
          <p:cNvCxnSpPr/>
          <p:nvPr/>
        </p:nvCxnSpPr>
        <p:spPr>
          <a:xfrm>
            <a:off x="10390995" y="4829894"/>
            <a:ext cx="1310400" cy="0"/>
          </a:xfrm>
          <a:prstGeom prst="straightConnector1">
            <a:avLst/>
          </a:prstGeom>
          <a:noFill/>
          <a:ln cap="flat" cmpd="sng" w="10025">
            <a:solidFill>
              <a:srgbClr val="3F3F3F"/>
            </a:solidFill>
            <a:prstDash val="solid"/>
            <a:round/>
            <a:headEnd len="sm" w="sm" type="none"/>
            <a:tailEnd len="sm" w="sm" type="none"/>
          </a:ln>
        </p:spPr>
      </p:cxnSp>
      <p:pic>
        <p:nvPicPr>
          <p:cNvPr id="210" name="Google Shape;210;p28"/>
          <p:cNvPicPr preferRelativeResize="0"/>
          <p:nvPr/>
        </p:nvPicPr>
        <p:blipFill rotWithShape="1">
          <a:blip r:embed="rId13">
            <a:alphaModFix/>
          </a:blip>
          <a:srcRect b="0" l="0" r="0" t="0"/>
          <a:stretch/>
        </p:blipFill>
        <p:spPr>
          <a:xfrm>
            <a:off x="10314601" y="4948130"/>
            <a:ext cx="157999" cy="157999"/>
          </a:xfrm>
          <a:prstGeom prst="rect">
            <a:avLst/>
          </a:prstGeom>
          <a:noFill/>
          <a:ln>
            <a:noFill/>
          </a:ln>
        </p:spPr>
      </p:pic>
      <p:pic>
        <p:nvPicPr>
          <p:cNvPr id="211" name="Google Shape;211;p28"/>
          <p:cNvPicPr preferRelativeResize="0"/>
          <p:nvPr/>
        </p:nvPicPr>
        <p:blipFill rotWithShape="1">
          <a:blip r:embed="rId13">
            <a:alphaModFix/>
          </a:blip>
          <a:srcRect b="0" l="0" r="0" t="0"/>
          <a:stretch/>
        </p:blipFill>
        <p:spPr>
          <a:xfrm>
            <a:off x="10314601" y="5300523"/>
            <a:ext cx="157999" cy="157999"/>
          </a:xfrm>
          <a:prstGeom prst="rect">
            <a:avLst/>
          </a:prstGeom>
          <a:noFill/>
          <a:ln>
            <a:noFill/>
          </a:ln>
        </p:spPr>
      </p:pic>
      <p:pic>
        <p:nvPicPr>
          <p:cNvPr id="212" name="Google Shape;212;p28"/>
          <p:cNvPicPr preferRelativeResize="0"/>
          <p:nvPr/>
        </p:nvPicPr>
        <p:blipFill rotWithShape="1">
          <a:blip r:embed="rId13">
            <a:alphaModFix/>
          </a:blip>
          <a:srcRect b="0" l="0" r="0" t="0"/>
          <a:stretch/>
        </p:blipFill>
        <p:spPr>
          <a:xfrm>
            <a:off x="10314601" y="5693785"/>
            <a:ext cx="157999" cy="157999"/>
          </a:xfrm>
          <a:prstGeom prst="rect">
            <a:avLst/>
          </a:prstGeom>
          <a:noFill/>
          <a:ln>
            <a:noFill/>
          </a:ln>
        </p:spPr>
      </p:pic>
      <p:sp>
        <p:nvSpPr>
          <p:cNvPr id="213" name="Google Shape;213;p28"/>
          <p:cNvSpPr txBox="1"/>
          <p:nvPr/>
        </p:nvSpPr>
        <p:spPr>
          <a:xfrm>
            <a:off x="401640" y="4856249"/>
            <a:ext cx="1542300" cy="1312500"/>
          </a:xfrm>
          <a:prstGeom prst="rect">
            <a:avLst/>
          </a:prstGeom>
          <a:noFill/>
          <a:ln>
            <a:noFill/>
          </a:ln>
        </p:spPr>
        <p:txBody>
          <a:bodyPr anchorCtr="0" anchor="t" bIns="72175" lIns="72175" spcFirstLastPara="1" rIns="72175" wrap="square" tIns="72175">
            <a:spAutoFit/>
          </a:bodyPr>
          <a:lstStyle/>
          <a:p>
            <a:pPr indent="0" lvl="0" marL="0" rtl="0" algn="l">
              <a:lnSpc>
                <a:spcPct val="115000"/>
              </a:lnSpc>
              <a:spcBef>
                <a:spcPts val="0"/>
              </a:spcBef>
              <a:spcAft>
                <a:spcPts val="0"/>
              </a:spcAft>
              <a:buNone/>
            </a:pPr>
            <a:r>
              <a:rPr lang="en" sz="1123">
                <a:solidFill>
                  <a:srgbClr val="A6A6A6"/>
                </a:solidFill>
                <a:latin typeface="Lato Light"/>
                <a:ea typeface="Lato Light"/>
                <a:cs typeface="Lato Light"/>
                <a:sym typeface="Lato Light"/>
              </a:rPr>
              <a:t>Evaluate IP potential</a:t>
            </a:r>
            <a:endParaRPr sz="1123">
              <a:solidFill>
                <a:srgbClr val="A6A6A6"/>
              </a:solidFill>
              <a:latin typeface="Lato Light"/>
              <a:ea typeface="Lato Light"/>
              <a:cs typeface="Lato Light"/>
              <a:sym typeface="Lato Light"/>
            </a:endParaRPr>
          </a:p>
          <a:p>
            <a:pPr indent="0" lvl="0" marL="0" rtl="0" algn="l">
              <a:lnSpc>
                <a:spcPct val="115000"/>
              </a:lnSpc>
              <a:spcBef>
                <a:spcPts val="0"/>
              </a:spcBef>
              <a:spcAft>
                <a:spcPts val="0"/>
              </a:spcAft>
              <a:buNone/>
            </a:pPr>
            <a:r>
              <a:rPr lang="en" sz="1123">
                <a:solidFill>
                  <a:srgbClr val="A6A6A6"/>
                </a:solidFill>
                <a:latin typeface="Lato Light"/>
                <a:ea typeface="Lato Light"/>
                <a:cs typeface="Lato Light"/>
                <a:sym typeface="Lato Light"/>
              </a:rPr>
              <a:t>Determine research type</a:t>
            </a:r>
            <a:endParaRPr sz="1123">
              <a:solidFill>
                <a:srgbClr val="A6A6A6"/>
              </a:solidFill>
              <a:latin typeface="Lato Light"/>
              <a:ea typeface="Lato Light"/>
              <a:cs typeface="Lato Light"/>
              <a:sym typeface="Lato Light"/>
            </a:endParaRPr>
          </a:p>
          <a:p>
            <a:pPr indent="0" lvl="0" marL="0" rtl="0" algn="l">
              <a:lnSpc>
                <a:spcPct val="115000"/>
              </a:lnSpc>
              <a:spcBef>
                <a:spcPts val="0"/>
              </a:spcBef>
              <a:spcAft>
                <a:spcPts val="0"/>
              </a:spcAft>
              <a:buNone/>
            </a:pPr>
            <a:r>
              <a:rPr lang="en" sz="1123">
                <a:solidFill>
                  <a:srgbClr val="A6A6A6"/>
                </a:solidFill>
                <a:latin typeface="Lato Light"/>
                <a:ea typeface="Lato Light"/>
                <a:cs typeface="Lato Light"/>
                <a:sym typeface="Lato Light"/>
              </a:rPr>
              <a:t>Choose transparent practices</a:t>
            </a:r>
            <a:endParaRPr sz="1123">
              <a:solidFill>
                <a:srgbClr val="A6A6A6"/>
              </a:solidFill>
              <a:latin typeface="Lato Light"/>
              <a:ea typeface="Lato Light"/>
              <a:cs typeface="Lato Light"/>
              <a:sym typeface="Lato Light"/>
            </a:endParaRPr>
          </a:p>
          <a:p>
            <a:pPr indent="0" lvl="0" marL="0" rtl="0" algn="l">
              <a:lnSpc>
                <a:spcPct val="115000"/>
              </a:lnSpc>
              <a:spcBef>
                <a:spcPts val="0"/>
              </a:spcBef>
              <a:spcAft>
                <a:spcPts val="0"/>
              </a:spcAft>
              <a:buNone/>
            </a:pPr>
            <a:r>
              <a:rPr lang="en" sz="1123">
                <a:solidFill>
                  <a:srgbClr val="A6A6A6"/>
                </a:solidFill>
                <a:latin typeface="Lato Light"/>
                <a:ea typeface="Lato Light"/>
                <a:cs typeface="Lato Light"/>
                <a:sym typeface="Lato Light"/>
              </a:rPr>
              <a:t>Write a DMP</a:t>
            </a:r>
            <a:endParaRPr sz="1123">
              <a:solidFill>
                <a:srgbClr val="A6A6A6"/>
              </a:solidFill>
              <a:latin typeface="Lato Light"/>
              <a:ea typeface="Lato Light"/>
              <a:cs typeface="Lato Light"/>
              <a:sym typeface="Lato Light"/>
            </a:endParaRPr>
          </a:p>
        </p:txBody>
      </p:sp>
      <p:pic>
        <p:nvPicPr>
          <p:cNvPr id="214" name="Google Shape;214;p28"/>
          <p:cNvPicPr preferRelativeResize="0"/>
          <p:nvPr/>
        </p:nvPicPr>
        <p:blipFill>
          <a:blip r:embed="rId14">
            <a:alphaModFix/>
          </a:blip>
          <a:stretch>
            <a:fillRect/>
          </a:stretch>
        </p:blipFill>
        <p:spPr>
          <a:xfrm>
            <a:off x="256862" y="4948126"/>
            <a:ext cx="157999" cy="157999"/>
          </a:xfrm>
          <a:prstGeom prst="rect">
            <a:avLst/>
          </a:prstGeom>
          <a:noFill/>
          <a:ln>
            <a:noFill/>
          </a:ln>
        </p:spPr>
      </p:pic>
      <p:pic>
        <p:nvPicPr>
          <p:cNvPr id="215" name="Google Shape;215;p28"/>
          <p:cNvPicPr preferRelativeResize="0"/>
          <p:nvPr/>
        </p:nvPicPr>
        <p:blipFill>
          <a:blip r:embed="rId14">
            <a:alphaModFix/>
          </a:blip>
          <a:stretch>
            <a:fillRect/>
          </a:stretch>
        </p:blipFill>
        <p:spPr>
          <a:xfrm>
            <a:off x="256862" y="5110376"/>
            <a:ext cx="157999" cy="157999"/>
          </a:xfrm>
          <a:prstGeom prst="rect">
            <a:avLst/>
          </a:prstGeom>
          <a:noFill/>
          <a:ln>
            <a:noFill/>
          </a:ln>
        </p:spPr>
      </p:pic>
      <p:pic>
        <p:nvPicPr>
          <p:cNvPr id="216" name="Google Shape;216;p28"/>
          <p:cNvPicPr preferRelativeResize="0"/>
          <p:nvPr/>
        </p:nvPicPr>
        <p:blipFill>
          <a:blip r:embed="rId14">
            <a:alphaModFix/>
          </a:blip>
          <a:stretch>
            <a:fillRect/>
          </a:stretch>
        </p:blipFill>
        <p:spPr>
          <a:xfrm>
            <a:off x="256862" y="5488097"/>
            <a:ext cx="157999" cy="157999"/>
          </a:xfrm>
          <a:prstGeom prst="rect">
            <a:avLst/>
          </a:prstGeom>
          <a:noFill/>
          <a:ln>
            <a:noFill/>
          </a:ln>
        </p:spPr>
      </p:pic>
      <p:pic>
        <p:nvPicPr>
          <p:cNvPr id="217" name="Google Shape;217;p28"/>
          <p:cNvPicPr preferRelativeResize="0"/>
          <p:nvPr/>
        </p:nvPicPr>
        <p:blipFill>
          <a:blip r:embed="rId14">
            <a:alphaModFix/>
          </a:blip>
          <a:stretch>
            <a:fillRect/>
          </a:stretch>
        </p:blipFill>
        <p:spPr>
          <a:xfrm>
            <a:off x="256862" y="5853819"/>
            <a:ext cx="157999" cy="157999"/>
          </a:xfrm>
          <a:prstGeom prst="rect">
            <a:avLst/>
          </a:prstGeom>
          <a:noFill/>
          <a:ln>
            <a:noFill/>
          </a:ln>
        </p:spPr>
      </p:pic>
      <p:sp>
        <p:nvSpPr>
          <p:cNvPr id="218" name="Google Shape;218;p28"/>
          <p:cNvSpPr txBox="1"/>
          <p:nvPr/>
        </p:nvSpPr>
        <p:spPr>
          <a:xfrm>
            <a:off x="-19077" y="1422383"/>
            <a:ext cx="12189000" cy="6312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2300"/>
              <a:buFont typeface="Arial"/>
              <a:buNone/>
            </a:pPr>
            <a:r>
              <a:rPr b="0" i="0" lang="en" sz="3200" u="none" cap="none" strike="noStrike">
                <a:solidFill>
                  <a:srgbClr val="000000"/>
                </a:solidFill>
                <a:latin typeface="Lato Light"/>
                <a:ea typeface="Lato Light"/>
                <a:cs typeface="Lato Light"/>
                <a:sym typeface="Lato Light"/>
              </a:rPr>
              <a:t>The Open Science workflow</a:t>
            </a:r>
            <a:endParaRPr b="0" i="0" sz="3200" u="none" cap="none" strike="noStrike">
              <a:solidFill>
                <a:srgbClr val="000000"/>
              </a:solidFill>
              <a:latin typeface="Lato Light"/>
              <a:ea typeface="Lato Light"/>
              <a:cs typeface="Lato Light"/>
              <a:sym typeface="Lato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sp>
        <p:nvSpPr>
          <p:cNvPr id="1012" name="Google Shape;1012;p46"/>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1013" name="Google Shape;1013;p46"/>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pic>
        <p:nvPicPr>
          <p:cNvPr id="1014" name="Google Shape;1014;p46"/>
          <p:cNvPicPr preferRelativeResize="0"/>
          <p:nvPr/>
        </p:nvPicPr>
        <p:blipFill>
          <a:blip r:embed="rId4">
            <a:alphaModFix/>
          </a:blip>
          <a:stretch>
            <a:fillRect/>
          </a:stretch>
        </p:blipFill>
        <p:spPr>
          <a:xfrm>
            <a:off x="10878377" y="5657853"/>
            <a:ext cx="1120118" cy="1066533"/>
          </a:xfrm>
          <a:prstGeom prst="rect">
            <a:avLst/>
          </a:prstGeom>
          <a:noFill/>
          <a:ln>
            <a:noFill/>
          </a:ln>
        </p:spPr>
      </p:pic>
      <p:cxnSp>
        <p:nvCxnSpPr>
          <p:cNvPr id="1015" name="Google Shape;1015;p46"/>
          <p:cNvCxnSpPr/>
          <p:nvPr/>
        </p:nvCxnSpPr>
        <p:spPr>
          <a:xfrm>
            <a:off x="285679" y="6648450"/>
            <a:ext cx="10903800" cy="0"/>
          </a:xfrm>
          <a:prstGeom prst="straightConnector1">
            <a:avLst/>
          </a:prstGeom>
          <a:noFill/>
          <a:ln cap="flat" cmpd="sng" w="28575">
            <a:solidFill>
              <a:srgbClr val="A7C947"/>
            </a:solidFill>
            <a:prstDash val="solid"/>
            <a:round/>
            <a:headEnd len="med" w="med" type="none"/>
            <a:tailEnd len="med" w="med" type="none"/>
          </a:ln>
        </p:spPr>
      </p:cxnSp>
      <p:sp>
        <p:nvSpPr>
          <p:cNvPr id="1016" name="Google Shape;1016;p46"/>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cxnSp>
        <p:nvCxnSpPr>
          <p:cNvPr id="1017" name="Google Shape;1017;p46"/>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1018" name="Google Shape;1018;p46"/>
          <p:cNvSpPr txBox="1"/>
          <p:nvPr>
            <p:ph idx="4294967295" type="title"/>
          </p:nvPr>
        </p:nvSpPr>
        <p:spPr>
          <a:xfrm>
            <a:off x="3717675" y="93350"/>
            <a:ext cx="8335800" cy="1396200"/>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SzPct val="48649"/>
              <a:buNone/>
            </a:pPr>
            <a:r>
              <a:t/>
            </a:r>
            <a:endParaRPr>
              <a:latin typeface="Lora"/>
              <a:ea typeface="Lora"/>
              <a:cs typeface="Lora"/>
              <a:sym typeface="Lora"/>
            </a:endParaRPr>
          </a:p>
          <a:p>
            <a:pPr indent="0" lvl="0" marL="0" rtl="0" algn="r">
              <a:lnSpc>
                <a:spcPct val="90000"/>
              </a:lnSpc>
              <a:spcBef>
                <a:spcPts val="0"/>
              </a:spcBef>
              <a:spcAft>
                <a:spcPts val="0"/>
              </a:spcAft>
              <a:buClr>
                <a:schemeClr val="dk1"/>
              </a:buClr>
              <a:buSzPct val="37674"/>
              <a:buFont typeface="Arial"/>
              <a:buNone/>
            </a:pPr>
            <a:r>
              <a:rPr lang="en" sz="4300">
                <a:latin typeface="Lora"/>
                <a:ea typeface="Lora"/>
                <a:cs typeface="Lora"/>
                <a:sym typeface="Lora"/>
              </a:rPr>
              <a:t>Subscription-fee based publishing:</a:t>
            </a:r>
            <a:endParaRPr sz="4300">
              <a:latin typeface="Lora"/>
              <a:ea typeface="Lora"/>
              <a:cs typeface="Lora"/>
              <a:sym typeface="Lora"/>
            </a:endParaRPr>
          </a:p>
          <a:p>
            <a:pPr indent="0" lvl="0" marL="0" rtl="0" algn="r">
              <a:lnSpc>
                <a:spcPct val="90000"/>
              </a:lnSpc>
              <a:spcBef>
                <a:spcPts val="0"/>
              </a:spcBef>
              <a:spcAft>
                <a:spcPts val="0"/>
              </a:spcAft>
              <a:buSzPct val="41860"/>
              <a:buNone/>
            </a:pPr>
            <a:r>
              <a:rPr lang="en" sz="4300">
                <a:latin typeface="Lora"/>
                <a:ea typeface="Lora"/>
                <a:cs typeface="Lora"/>
                <a:sym typeface="Lora"/>
              </a:rPr>
              <a:t>Pros and cons</a:t>
            </a:r>
            <a:endParaRPr sz="4300">
              <a:latin typeface="Lora"/>
              <a:ea typeface="Lora"/>
              <a:cs typeface="Lora"/>
              <a:sym typeface="Lora"/>
            </a:endParaRPr>
          </a:p>
          <a:p>
            <a:pPr indent="0" lvl="0" marL="0" rtl="0" algn="r">
              <a:lnSpc>
                <a:spcPct val="90000"/>
              </a:lnSpc>
              <a:spcBef>
                <a:spcPts val="0"/>
              </a:spcBef>
              <a:spcAft>
                <a:spcPts val="0"/>
              </a:spcAft>
              <a:buSzPct val="48649"/>
              <a:buNone/>
            </a:pPr>
            <a:r>
              <a:t/>
            </a:r>
            <a:endParaRPr>
              <a:latin typeface="Lora"/>
              <a:ea typeface="Lora"/>
              <a:cs typeface="Lora"/>
              <a:sym typeface="Lora"/>
            </a:endParaRPr>
          </a:p>
        </p:txBody>
      </p:sp>
      <p:sp>
        <p:nvSpPr>
          <p:cNvPr id="1019" name="Google Shape;1019;p46"/>
          <p:cNvSpPr txBox="1"/>
          <p:nvPr/>
        </p:nvSpPr>
        <p:spPr>
          <a:xfrm>
            <a:off x="785475" y="2816800"/>
            <a:ext cx="10845900" cy="1323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3700">
                <a:latin typeface="Lato Light"/>
                <a:ea typeface="Lato Light"/>
                <a:cs typeface="Lato Light"/>
                <a:sym typeface="Lato Light"/>
              </a:rPr>
              <a:t>What </a:t>
            </a:r>
            <a:r>
              <a:rPr lang="en" sz="3700">
                <a:solidFill>
                  <a:srgbClr val="000000"/>
                </a:solidFill>
                <a:latin typeface="Lato Light"/>
                <a:ea typeface="Lato Light"/>
                <a:cs typeface="Lato Light"/>
                <a:sym typeface="Lato Light"/>
              </a:rPr>
              <a:t> </a:t>
            </a:r>
            <a:r>
              <a:rPr lang="en" sz="3700">
                <a:latin typeface="Lato Light"/>
                <a:ea typeface="Lato Light"/>
                <a:cs typeface="Lato Light"/>
                <a:sym typeface="Lato Light"/>
              </a:rPr>
              <a:t>are some pros and cons associated with</a:t>
            </a:r>
            <a:endParaRPr sz="3700">
              <a:latin typeface="Lato Light"/>
              <a:ea typeface="Lato Light"/>
              <a:cs typeface="Lato Light"/>
              <a:sym typeface="Lato Light"/>
            </a:endParaRPr>
          </a:p>
          <a:p>
            <a:pPr indent="0" lvl="0" marL="0" rtl="0" algn="r">
              <a:spcBef>
                <a:spcPts val="0"/>
              </a:spcBef>
              <a:spcAft>
                <a:spcPts val="0"/>
              </a:spcAft>
              <a:buNone/>
            </a:pPr>
            <a:r>
              <a:rPr lang="en" sz="3700">
                <a:latin typeface="Lato Light"/>
                <a:ea typeface="Lato Light"/>
                <a:cs typeface="Lato Light"/>
                <a:sym typeface="Lato Light"/>
              </a:rPr>
              <a:t>subscription-fee based publishing?</a:t>
            </a:r>
            <a:r>
              <a:rPr lang="en" sz="3700">
                <a:solidFill>
                  <a:srgbClr val="000000"/>
                </a:solidFill>
                <a:latin typeface="Lato Light"/>
                <a:ea typeface="Lato Light"/>
                <a:cs typeface="Lato Light"/>
                <a:sym typeface="Lato Light"/>
              </a:rPr>
              <a:t> </a:t>
            </a:r>
            <a:endParaRPr sz="4000">
              <a:latin typeface="Lato Light"/>
              <a:ea typeface="Lato Light"/>
              <a:cs typeface="Lato Light"/>
              <a:sym typeface="Lato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47"/>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1025" name="Google Shape;1025;p47"/>
          <p:cNvPicPr preferRelativeResize="0"/>
          <p:nvPr/>
        </p:nvPicPr>
        <p:blipFill rotWithShape="1">
          <a:blip r:embed="rId3">
            <a:alphaModFix amt="3000"/>
          </a:blip>
          <a:srcRect b="0" l="0" r="0" t="0"/>
          <a:stretch/>
        </p:blipFill>
        <p:spPr>
          <a:xfrm>
            <a:off x="6466307" y="504700"/>
            <a:ext cx="5722644" cy="5722644"/>
          </a:xfrm>
          <a:prstGeom prst="rect">
            <a:avLst/>
          </a:prstGeom>
          <a:noFill/>
          <a:ln>
            <a:noFill/>
          </a:ln>
        </p:spPr>
      </p:pic>
      <p:pic>
        <p:nvPicPr>
          <p:cNvPr id="1026" name="Google Shape;1026;p47"/>
          <p:cNvPicPr preferRelativeResize="0"/>
          <p:nvPr/>
        </p:nvPicPr>
        <p:blipFill>
          <a:blip r:embed="rId4">
            <a:alphaModFix/>
          </a:blip>
          <a:stretch>
            <a:fillRect/>
          </a:stretch>
        </p:blipFill>
        <p:spPr>
          <a:xfrm>
            <a:off x="10878377" y="5657853"/>
            <a:ext cx="1120118" cy="1066533"/>
          </a:xfrm>
          <a:prstGeom prst="rect">
            <a:avLst/>
          </a:prstGeom>
          <a:noFill/>
          <a:ln>
            <a:noFill/>
          </a:ln>
        </p:spPr>
      </p:pic>
      <p:cxnSp>
        <p:nvCxnSpPr>
          <p:cNvPr id="1027" name="Google Shape;1027;p47"/>
          <p:cNvCxnSpPr/>
          <p:nvPr/>
        </p:nvCxnSpPr>
        <p:spPr>
          <a:xfrm>
            <a:off x="285679" y="6648450"/>
            <a:ext cx="10903800" cy="0"/>
          </a:xfrm>
          <a:prstGeom prst="straightConnector1">
            <a:avLst/>
          </a:prstGeom>
          <a:noFill/>
          <a:ln cap="flat" cmpd="sng" w="28575">
            <a:solidFill>
              <a:srgbClr val="A7C947"/>
            </a:solidFill>
            <a:prstDash val="solid"/>
            <a:round/>
            <a:headEnd len="med" w="med" type="none"/>
            <a:tailEnd len="med" w="med" type="none"/>
          </a:ln>
        </p:spPr>
      </p:cxnSp>
      <p:sp>
        <p:nvSpPr>
          <p:cNvPr id="1028" name="Google Shape;1028;p47"/>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cxnSp>
        <p:nvCxnSpPr>
          <p:cNvPr id="1029" name="Google Shape;1029;p47"/>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1030" name="Google Shape;1030;p47"/>
          <p:cNvSpPr txBox="1"/>
          <p:nvPr>
            <p:ph idx="4294967295" type="title"/>
          </p:nvPr>
        </p:nvSpPr>
        <p:spPr>
          <a:xfrm>
            <a:off x="3717675" y="93350"/>
            <a:ext cx="8335800" cy="1396200"/>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SzPct val="48649"/>
              <a:buNone/>
            </a:pPr>
            <a:r>
              <a:t/>
            </a:r>
            <a:endParaRPr>
              <a:latin typeface="Lora"/>
              <a:ea typeface="Lora"/>
              <a:cs typeface="Lora"/>
              <a:sym typeface="Lora"/>
            </a:endParaRPr>
          </a:p>
          <a:p>
            <a:pPr indent="0" lvl="0" marL="0" rtl="0" algn="r">
              <a:lnSpc>
                <a:spcPct val="90000"/>
              </a:lnSpc>
              <a:spcBef>
                <a:spcPts val="0"/>
              </a:spcBef>
              <a:spcAft>
                <a:spcPts val="0"/>
              </a:spcAft>
              <a:buSzPct val="37413"/>
              <a:buNone/>
            </a:pPr>
            <a:r>
              <a:rPr lang="en" sz="4811">
                <a:latin typeface="Lora"/>
                <a:ea typeface="Lora"/>
                <a:cs typeface="Lora"/>
                <a:sym typeface="Lora"/>
              </a:rPr>
              <a:t>Pros</a:t>
            </a:r>
            <a:endParaRPr sz="4811">
              <a:latin typeface="Lora"/>
              <a:ea typeface="Lora"/>
              <a:cs typeface="Lora"/>
              <a:sym typeface="Lora"/>
            </a:endParaRPr>
          </a:p>
          <a:p>
            <a:pPr indent="0" lvl="0" marL="0" rtl="0" algn="r">
              <a:lnSpc>
                <a:spcPct val="90000"/>
              </a:lnSpc>
              <a:spcBef>
                <a:spcPts val="0"/>
              </a:spcBef>
              <a:spcAft>
                <a:spcPts val="0"/>
              </a:spcAft>
              <a:buSzPct val="48649"/>
              <a:buNone/>
            </a:pPr>
            <a:r>
              <a:t/>
            </a:r>
            <a:endParaRPr>
              <a:latin typeface="Lora"/>
              <a:ea typeface="Lora"/>
              <a:cs typeface="Lora"/>
              <a:sym typeface="Lora"/>
            </a:endParaRPr>
          </a:p>
        </p:txBody>
      </p:sp>
      <p:sp>
        <p:nvSpPr>
          <p:cNvPr id="1031" name="Google Shape;1031;p47"/>
          <p:cNvSpPr txBox="1"/>
          <p:nvPr/>
        </p:nvSpPr>
        <p:spPr>
          <a:xfrm>
            <a:off x="684075" y="1940400"/>
            <a:ext cx="11369400" cy="4248300"/>
          </a:xfrm>
          <a:prstGeom prst="rect">
            <a:avLst/>
          </a:prstGeom>
          <a:noFill/>
          <a:ln>
            <a:noFill/>
          </a:ln>
        </p:spPr>
        <p:txBody>
          <a:bodyPr anchorCtr="0" anchor="t" bIns="91425" lIns="91425" spcFirstLastPara="1" rIns="91425" wrap="square" tIns="91425">
            <a:spAutoFit/>
          </a:bodyPr>
          <a:lstStyle/>
          <a:p>
            <a:pPr indent="-368300" lvl="0" marL="457200" rtl="0" algn="r">
              <a:spcBef>
                <a:spcPts val="0"/>
              </a:spcBef>
              <a:spcAft>
                <a:spcPts val="0"/>
              </a:spcAft>
              <a:buSzPts val="2200"/>
              <a:buFont typeface="Lato Light"/>
              <a:buAutoNum type="arabicPeriod"/>
            </a:pPr>
            <a:r>
              <a:rPr lang="en" sz="2200">
                <a:solidFill>
                  <a:srgbClr val="491F53"/>
                </a:solidFill>
                <a:latin typeface="Lato Light"/>
                <a:ea typeface="Lato Light"/>
                <a:cs typeface="Lato Light"/>
                <a:sym typeface="Lato Light"/>
              </a:rPr>
              <a:t>High-impact journals have established quality control and prestige</a:t>
            </a:r>
            <a:endParaRPr sz="2200">
              <a:solidFill>
                <a:srgbClr val="491F53"/>
              </a:solidFill>
              <a:latin typeface="Lato Light"/>
              <a:ea typeface="Lato Light"/>
              <a:cs typeface="Lato Light"/>
              <a:sym typeface="Lato Light"/>
            </a:endParaRPr>
          </a:p>
          <a:p>
            <a:pPr indent="0" lvl="0" marL="457200" rtl="0" algn="r">
              <a:spcBef>
                <a:spcPts val="0"/>
              </a:spcBef>
              <a:spcAft>
                <a:spcPts val="0"/>
              </a:spcAft>
              <a:buNone/>
            </a:pPr>
            <a:r>
              <a:t/>
            </a:r>
            <a:endParaRPr sz="2200">
              <a:solidFill>
                <a:srgbClr val="491F53"/>
              </a:solidFill>
              <a:latin typeface="Lato Light"/>
              <a:ea typeface="Lato Light"/>
              <a:cs typeface="Lato Light"/>
              <a:sym typeface="Lato Light"/>
            </a:endParaRPr>
          </a:p>
          <a:p>
            <a:pPr indent="-368300" lvl="0" marL="457200" rtl="0" algn="r">
              <a:spcBef>
                <a:spcPts val="0"/>
              </a:spcBef>
              <a:spcAft>
                <a:spcPts val="0"/>
              </a:spcAft>
              <a:buClr>
                <a:srgbClr val="491F53"/>
              </a:buClr>
              <a:buSzPts val="2200"/>
              <a:buFont typeface="Lato Light"/>
              <a:buAutoNum type="arabicPeriod"/>
            </a:pPr>
            <a:r>
              <a:rPr lang="en" sz="2200">
                <a:solidFill>
                  <a:srgbClr val="491F53"/>
                </a:solidFill>
                <a:latin typeface="Lato Light"/>
                <a:ea typeface="Lato Light"/>
                <a:cs typeface="Lato Light"/>
                <a:sym typeface="Lato Light"/>
              </a:rPr>
              <a:t>Financial stability for publishers</a:t>
            </a:r>
            <a:endParaRPr sz="2200">
              <a:solidFill>
                <a:srgbClr val="491F53"/>
              </a:solidFill>
              <a:latin typeface="Lato Light"/>
              <a:ea typeface="Lato Light"/>
              <a:cs typeface="Lato Light"/>
              <a:sym typeface="Lato Light"/>
            </a:endParaRPr>
          </a:p>
          <a:p>
            <a:pPr indent="0" lvl="0" marL="457200" rtl="0" algn="r">
              <a:spcBef>
                <a:spcPts val="0"/>
              </a:spcBef>
              <a:spcAft>
                <a:spcPts val="0"/>
              </a:spcAft>
              <a:buNone/>
            </a:pPr>
            <a:r>
              <a:t/>
            </a:r>
            <a:endParaRPr sz="2200">
              <a:solidFill>
                <a:srgbClr val="491F53"/>
              </a:solidFill>
              <a:latin typeface="Lato Light"/>
              <a:ea typeface="Lato Light"/>
              <a:cs typeface="Lato Light"/>
              <a:sym typeface="Lato Light"/>
            </a:endParaRPr>
          </a:p>
          <a:p>
            <a:pPr indent="-368300" lvl="0" marL="457200" rtl="0" algn="r">
              <a:spcBef>
                <a:spcPts val="0"/>
              </a:spcBef>
              <a:spcAft>
                <a:spcPts val="0"/>
              </a:spcAft>
              <a:buClr>
                <a:srgbClr val="491F53"/>
              </a:buClr>
              <a:buSzPts val="2200"/>
              <a:buFont typeface="Lato Light"/>
              <a:buAutoNum type="arabicPeriod"/>
            </a:pPr>
            <a:r>
              <a:rPr lang="en" sz="2200">
                <a:solidFill>
                  <a:srgbClr val="491F53"/>
                </a:solidFill>
                <a:latin typeface="Lato Light"/>
                <a:ea typeface="Lato Light"/>
                <a:cs typeface="Lato Light"/>
                <a:sym typeface="Lato Light"/>
              </a:rPr>
              <a:t>No direct cost for the researcher, therefore accessible to underfunded researchers</a:t>
            </a:r>
            <a:endParaRPr sz="2200">
              <a:solidFill>
                <a:srgbClr val="491F53"/>
              </a:solidFill>
              <a:latin typeface="Lato Light"/>
              <a:ea typeface="Lato Light"/>
              <a:cs typeface="Lato Light"/>
              <a:sym typeface="Lato Light"/>
            </a:endParaRPr>
          </a:p>
          <a:p>
            <a:pPr indent="0" lvl="0" marL="457200" rtl="0" algn="r">
              <a:spcBef>
                <a:spcPts val="0"/>
              </a:spcBef>
              <a:spcAft>
                <a:spcPts val="0"/>
              </a:spcAft>
              <a:buNone/>
            </a:pPr>
            <a:r>
              <a:t/>
            </a:r>
            <a:endParaRPr sz="2200">
              <a:solidFill>
                <a:srgbClr val="491F53"/>
              </a:solidFill>
              <a:latin typeface="Lato Light"/>
              <a:ea typeface="Lato Light"/>
              <a:cs typeface="Lato Light"/>
              <a:sym typeface="Lato Light"/>
            </a:endParaRPr>
          </a:p>
          <a:p>
            <a:pPr indent="-368300" lvl="0" marL="457200" rtl="0" algn="r">
              <a:spcBef>
                <a:spcPts val="0"/>
              </a:spcBef>
              <a:spcAft>
                <a:spcPts val="0"/>
              </a:spcAft>
              <a:buClr>
                <a:srgbClr val="491F53"/>
              </a:buClr>
              <a:buSzPts val="2200"/>
              <a:buFont typeface="Lato Light"/>
              <a:buAutoNum type="arabicPeriod"/>
            </a:pPr>
            <a:r>
              <a:rPr lang="en" sz="2200">
                <a:solidFill>
                  <a:srgbClr val="491F53"/>
                </a:solidFill>
                <a:latin typeface="Lato Light"/>
                <a:ea typeface="Lato Light"/>
                <a:cs typeface="Lato Light"/>
                <a:sym typeface="Lato Light"/>
              </a:rPr>
              <a:t>Libraries can benefit from bundled deals</a:t>
            </a:r>
            <a:endParaRPr sz="2200">
              <a:solidFill>
                <a:srgbClr val="491F53"/>
              </a:solidFill>
              <a:latin typeface="Lato Light"/>
              <a:ea typeface="Lato Light"/>
              <a:cs typeface="Lato Light"/>
              <a:sym typeface="Lato Light"/>
            </a:endParaRPr>
          </a:p>
          <a:p>
            <a:pPr indent="0" lvl="0" marL="457200" rtl="0" algn="r">
              <a:spcBef>
                <a:spcPts val="0"/>
              </a:spcBef>
              <a:spcAft>
                <a:spcPts val="0"/>
              </a:spcAft>
              <a:buNone/>
            </a:pPr>
            <a:r>
              <a:t/>
            </a:r>
            <a:endParaRPr sz="2200">
              <a:solidFill>
                <a:srgbClr val="491F53"/>
              </a:solidFill>
              <a:latin typeface="Lato Light"/>
              <a:ea typeface="Lato Light"/>
              <a:cs typeface="Lato Light"/>
              <a:sym typeface="Lato Light"/>
            </a:endParaRPr>
          </a:p>
          <a:p>
            <a:pPr indent="-368300" lvl="0" marL="457200" rtl="0" algn="r">
              <a:spcBef>
                <a:spcPts val="0"/>
              </a:spcBef>
              <a:spcAft>
                <a:spcPts val="0"/>
              </a:spcAft>
              <a:buClr>
                <a:srgbClr val="491F53"/>
              </a:buClr>
              <a:buSzPts val="2200"/>
              <a:buFont typeface="Lato Light"/>
              <a:buAutoNum type="arabicPeriod"/>
            </a:pPr>
            <a:r>
              <a:rPr lang="en" sz="2200">
                <a:solidFill>
                  <a:srgbClr val="491F53"/>
                </a:solidFill>
                <a:latin typeface="Lato Light"/>
                <a:ea typeface="Lato Light"/>
                <a:cs typeface="Lato Light"/>
                <a:sym typeface="Lato Light"/>
              </a:rPr>
              <a:t>Can keep specialized, niche </a:t>
            </a:r>
            <a:r>
              <a:rPr lang="en" sz="2200">
                <a:solidFill>
                  <a:srgbClr val="491F53"/>
                </a:solidFill>
                <a:latin typeface="Lato Light"/>
                <a:ea typeface="Lato Light"/>
                <a:cs typeface="Lato Light"/>
                <a:sym typeface="Lato Light"/>
              </a:rPr>
              <a:t>journals</a:t>
            </a:r>
            <a:r>
              <a:rPr lang="en" sz="2200">
                <a:solidFill>
                  <a:srgbClr val="491F53"/>
                </a:solidFill>
                <a:latin typeface="Lato Light"/>
                <a:ea typeface="Lato Light"/>
                <a:cs typeface="Lato Light"/>
                <a:sym typeface="Lato Light"/>
              </a:rPr>
              <a:t> afloat</a:t>
            </a:r>
            <a:endParaRPr sz="2200">
              <a:solidFill>
                <a:srgbClr val="491F53"/>
              </a:solidFill>
              <a:latin typeface="Lato Light"/>
              <a:ea typeface="Lato Light"/>
              <a:cs typeface="Lato Light"/>
              <a:sym typeface="Lato Light"/>
            </a:endParaRPr>
          </a:p>
          <a:p>
            <a:pPr indent="0" lvl="0" marL="457200" rtl="0" algn="r">
              <a:spcBef>
                <a:spcPts val="0"/>
              </a:spcBef>
              <a:spcAft>
                <a:spcPts val="0"/>
              </a:spcAft>
              <a:buNone/>
            </a:pPr>
            <a:r>
              <a:t/>
            </a:r>
            <a:endParaRPr sz="2200">
              <a:solidFill>
                <a:srgbClr val="491F53"/>
              </a:solidFill>
              <a:latin typeface="Lato Light"/>
              <a:ea typeface="Lato Light"/>
              <a:cs typeface="Lato Light"/>
              <a:sym typeface="Lato Light"/>
            </a:endParaRPr>
          </a:p>
          <a:p>
            <a:pPr indent="-368300" lvl="0" marL="457200" rtl="0" algn="r">
              <a:spcBef>
                <a:spcPts val="0"/>
              </a:spcBef>
              <a:spcAft>
                <a:spcPts val="0"/>
              </a:spcAft>
              <a:buClr>
                <a:srgbClr val="491F53"/>
              </a:buClr>
              <a:buSzPts val="2200"/>
              <a:buFont typeface="Lato Light"/>
              <a:buAutoNum type="arabicPeriod"/>
            </a:pPr>
            <a:r>
              <a:rPr lang="en" sz="2200">
                <a:solidFill>
                  <a:srgbClr val="491F53"/>
                </a:solidFill>
                <a:latin typeface="Lato Light"/>
                <a:ea typeface="Lato Light"/>
                <a:cs typeface="Lato Light"/>
                <a:sym typeface="Lato Light"/>
              </a:rPr>
              <a:t>Professional production services</a:t>
            </a:r>
            <a:endParaRPr sz="2200">
              <a:solidFill>
                <a:srgbClr val="491F53"/>
              </a:solidFill>
              <a:latin typeface="Lato Light"/>
              <a:ea typeface="Lato Light"/>
              <a:cs typeface="Lato Light"/>
              <a:sym typeface="Lato Light"/>
            </a:endParaRPr>
          </a:p>
          <a:p>
            <a:pPr indent="0" lvl="0" marL="0" rtl="0" algn="l">
              <a:spcBef>
                <a:spcPts val="0"/>
              </a:spcBef>
              <a:spcAft>
                <a:spcPts val="0"/>
              </a:spcAft>
              <a:buNone/>
            </a:pPr>
            <a:r>
              <a:t/>
            </a:r>
            <a:endParaRPr sz="2200">
              <a:solidFill>
                <a:srgbClr val="491F53"/>
              </a:solidFill>
              <a:latin typeface="Lato Light"/>
              <a:ea typeface="Lato Light"/>
              <a:cs typeface="Lato Light"/>
              <a:sym typeface="Lato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5" name="Shape 1035"/>
        <p:cNvGrpSpPr/>
        <p:nvPr/>
      </p:nvGrpSpPr>
      <p:grpSpPr>
        <a:xfrm>
          <a:off x="0" y="0"/>
          <a:ext cx="0" cy="0"/>
          <a:chOff x="0" y="0"/>
          <a:chExt cx="0" cy="0"/>
        </a:xfrm>
      </p:grpSpPr>
      <p:sp>
        <p:nvSpPr>
          <p:cNvPr id="1036" name="Google Shape;1036;p48"/>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1037" name="Google Shape;1037;p48"/>
          <p:cNvPicPr preferRelativeResize="0"/>
          <p:nvPr/>
        </p:nvPicPr>
        <p:blipFill rotWithShape="1">
          <a:blip r:embed="rId3">
            <a:alphaModFix amt="3000"/>
          </a:blip>
          <a:srcRect b="0" l="0" r="0" t="0"/>
          <a:stretch/>
        </p:blipFill>
        <p:spPr>
          <a:xfrm>
            <a:off x="6466307" y="504700"/>
            <a:ext cx="5722644" cy="5722644"/>
          </a:xfrm>
          <a:prstGeom prst="rect">
            <a:avLst/>
          </a:prstGeom>
          <a:noFill/>
          <a:ln>
            <a:noFill/>
          </a:ln>
        </p:spPr>
      </p:pic>
      <p:pic>
        <p:nvPicPr>
          <p:cNvPr id="1038" name="Google Shape;1038;p48"/>
          <p:cNvPicPr preferRelativeResize="0"/>
          <p:nvPr/>
        </p:nvPicPr>
        <p:blipFill>
          <a:blip r:embed="rId4">
            <a:alphaModFix/>
          </a:blip>
          <a:stretch>
            <a:fillRect/>
          </a:stretch>
        </p:blipFill>
        <p:spPr>
          <a:xfrm>
            <a:off x="10878377" y="5657853"/>
            <a:ext cx="1120118" cy="1066533"/>
          </a:xfrm>
          <a:prstGeom prst="rect">
            <a:avLst/>
          </a:prstGeom>
          <a:noFill/>
          <a:ln>
            <a:noFill/>
          </a:ln>
        </p:spPr>
      </p:pic>
      <p:cxnSp>
        <p:nvCxnSpPr>
          <p:cNvPr id="1039" name="Google Shape;1039;p48"/>
          <p:cNvCxnSpPr/>
          <p:nvPr/>
        </p:nvCxnSpPr>
        <p:spPr>
          <a:xfrm>
            <a:off x="285679" y="6648450"/>
            <a:ext cx="10903800" cy="0"/>
          </a:xfrm>
          <a:prstGeom prst="straightConnector1">
            <a:avLst/>
          </a:prstGeom>
          <a:noFill/>
          <a:ln cap="flat" cmpd="sng" w="28575">
            <a:solidFill>
              <a:srgbClr val="A7C947"/>
            </a:solidFill>
            <a:prstDash val="solid"/>
            <a:round/>
            <a:headEnd len="med" w="med" type="none"/>
            <a:tailEnd len="med" w="med" type="none"/>
          </a:ln>
        </p:spPr>
      </p:cxnSp>
      <p:sp>
        <p:nvSpPr>
          <p:cNvPr id="1040" name="Google Shape;1040;p48"/>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cxnSp>
        <p:nvCxnSpPr>
          <p:cNvPr id="1041" name="Google Shape;1041;p48"/>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1042" name="Google Shape;1042;p48"/>
          <p:cNvSpPr txBox="1"/>
          <p:nvPr>
            <p:ph idx="4294967295" type="title"/>
          </p:nvPr>
        </p:nvSpPr>
        <p:spPr>
          <a:xfrm>
            <a:off x="3717675" y="93350"/>
            <a:ext cx="8335800" cy="1396200"/>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SzPct val="48649"/>
              <a:buNone/>
            </a:pPr>
            <a:r>
              <a:t/>
            </a:r>
            <a:endParaRPr>
              <a:latin typeface="Lora"/>
              <a:ea typeface="Lora"/>
              <a:cs typeface="Lora"/>
              <a:sym typeface="Lora"/>
            </a:endParaRPr>
          </a:p>
          <a:p>
            <a:pPr indent="0" lvl="0" marL="0" rtl="0" algn="r">
              <a:lnSpc>
                <a:spcPct val="90000"/>
              </a:lnSpc>
              <a:spcBef>
                <a:spcPts val="0"/>
              </a:spcBef>
              <a:spcAft>
                <a:spcPts val="0"/>
              </a:spcAft>
              <a:buSzPct val="37413"/>
              <a:buNone/>
            </a:pPr>
            <a:r>
              <a:rPr lang="en" sz="4811">
                <a:latin typeface="Lora"/>
                <a:ea typeface="Lora"/>
                <a:cs typeface="Lora"/>
                <a:sym typeface="Lora"/>
              </a:rPr>
              <a:t>Cons</a:t>
            </a:r>
            <a:endParaRPr sz="4811">
              <a:latin typeface="Lora"/>
              <a:ea typeface="Lora"/>
              <a:cs typeface="Lora"/>
              <a:sym typeface="Lora"/>
            </a:endParaRPr>
          </a:p>
          <a:p>
            <a:pPr indent="0" lvl="0" marL="0" rtl="0" algn="r">
              <a:lnSpc>
                <a:spcPct val="90000"/>
              </a:lnSpc>
              <a:spcBef>
                <a:spcPts val="0"/>
              </a:spcBef>
              <a:spcAft>
                <a:spcPts val="0"/>
              </a:spcAft>
              <a:buSzPct val="48649"/>
              <a:buNone/>
            </a:pPr>
            <a:r>
              <a:t/>
            </a:r>
            <a:endParaRPr>
              <a:latin typeface="Lora"/>
              <a:ea typeface="Lora"/>
              <a:cs typeface="Lora"/>
              <a:sym typeface="Lora"/>
            </a:endParaRPr>
          </a:p>
        </p:txBody>
      </p:sp>
      <p:sp>
        <p:nvSpPr>
          <p:cNvPr id="1043" name="Google Shape;1043;p48"/>
          <p:cNvSpPr txBox="1"/>
          <p:nvPr/>
        </p:nvSpPr>
        <p:spPr>
          <a:xfrm>
            <a:off x="1698375" y="1787988"/>
            <a:ext cx="10355100" cy="4833300"/>
          </a:xfrm>
          <a:prstGeom prst="rect">
            <a:avLst/>
          </a:prstGeom>
          <a:noFill/>
          <a:ln>
            <a:noFill/>
          </a:ln>
        </p:spPr>
        <p:txBody>
          <a:bodyPr anchorCtr="0" anchor="t" bIns="91425" lIns="91425" spcFirstLastPara="1" rIns="91425" wrap="square" tIns="91425">
            <a:spAutoFit/>
          </a:bodyPr>
          <a:lstStyle/>
          <a:p>
            <a:pPr indent="-368300" lvl="0" marL="457200" rtl="0" algn="r">
              <a:spcBef>
                <a:spcPts val="0"/>
              </a:spcBef>
              <a:spcAft>
                <a:spcPts val="0"/>
              </a:spcAft>
              <a:buSzPts val="2200"/>
              <a:buFont typeface="Lato Light"/>
              <a:buAutoNum type="arabicPeriod"/>
            </a:pPr>
            <a:r>
              <a:rPr lang="en" sz="2200">
                <a:solidFill>
                  <a:srgbClr val="491F53"/>
                </a:solidFill>
                <a:latin typeface="Lato Light"/>
                <a:ea typeface="Lato Light"/>
                <a:cs typeface="Lato Light"/>
                <a:sym typeface="Lato Light"/>
              </a:rPr>
              <a:t>Publicly funded research is not publicly accessible</a:t>
            </a:r>
            <a:endParaRPr sz="2200">
              <a:solidFill>
                <a:srgbClr val="491F53"/>
              </a:solidFill>
              <a:latin typeface="Lato Light"/>
              <a:ea typeface="Lato Light"/>
              <a:cs typeface="Lato Light"/>
              <a:sym typeface="Lato Light"/>
            </a:endParaRPr>
          </a:p>
          <a:p>
            <a:pPr indent="0" lvl="0" marL="457200" rtl="0" algn="r">
              <a:spcBef>
                <a:spcPts val="0"/>
              </a:spcBef>
              <a:spcAft>
                <a:spcPts val="0"/>
              </a:spcAft>
              <a:buNone/>
            </a:pPr>
            <a:r>
              <a:t/>
            </a:r>
            <a:endParaRPr sz="2200">
              <a:solidFill>
                <a:srgbClr val="491F53"/>
              </a:solidFill>
              <a:latin typeface="Lato Light"/>
              <a:ea typeface="Lato Light"/>
              <a:cs typeface="Lato Light"/>
              <a:sym typeface="Lato Light"/>
            </a:endParaRPr>
          </a:p>
          <a:p>
            <a:pPr indent="-368300" lvl="0" marL="457200" rtl="0" algn="r">
              <a:spcBef>
                <a:spcPts val="0"/>
              </a:spcBef>
              <a:spcAft>
                <a:spcPts val="0"/>
              </a:spcAft>
              <a:buClr>
                <a:srgbClr val="491F53"/>
              </a:buClr>
              <a:buSzPts val="2200"/>
              <a:buFont typeface="Lato Light"/>
              <a:buAutoNum type="arabicPeriod"/>
            </a:pPr>
            <a:r>
              <a:rPr lang="en" sz="2200">
                <a:solidFill>
                  <a:srgbClr val="491F53"/>
                </a:solidFill>
                <a:latin typeface="Lato Light"/>
                <a:ea typeface="Lato Light"/>
                <a:cs typeface="Lato Light"/>
                <a:sym typeface="Lato Light"/>
              </a:rPr>
              <a:t>Unsustainable subscription costs (‘serials crisis’)</a:t>
            </a:r>
            <a:endParaRPr sz="2200">
              <a:solidFill>
                <a:srgbClr val="491F53"/>
              </a:solidFill>
              <a:latin typeface="Lato Light"/>
              <a:ea typeface="Lato Light"/>
              <a:cs typeface="Lato Light"/>
              <a:sym typeface="Lato Light"/>
            </a:endParaRPr>
          </a:p>
          <a:p>
            <a:pPr indent="0" lvl="0" marL="457200" rtl="0" algn="r">
              <a:spcBef>
                <a:spcPts val="0"/>
              </a:spcBef>
              <a:spcAft>
                <a:spcPts val="0"/>
              </a:spcAft>
              <a:buNone/>
            </a:pPr>
            <a:r>
              <a:t/>
            </a:r>
            <a:endParaRPr sz="2200">
              <a:solidFill>
                <a:srgbClr val="491F53"/>
              </a:solidFill>
              <a:latin typeface="Lato Light"/>
              <a:ea typeface="Lato Light"/>
              <a:cs typeface="Lato Light"/>
              <a:sym typeface="Lato Light"/>
            </a:endParaRPr>
          </a:p>
          <a:p>
            <a:pPr indent="-368300" lvl="0" marL="457200" rtl="0" algn="r">
              <a:spcBef>
                <a:spcPts val="0"/>
              </a:spcBef>
              <a:spcAft>
                <a:spcPts val="0"/>
              </a:spcAft>
              <a:buClr>
                <a:srgbClr val="491F53"/>
              </a:buClr>
              <a:buSzPts val="2200"/>
              <a:buFont typeface="Lato Light"/>
              <a:buAutoNum type="arabicPeriod"/>
            </a:pPr>
            <a:r>
              <a:rPr lang="en" sz="2200">
                <a:solidFill>
                  <a:srgbClr val="491F53"/>
                </a:solidFill>
                <a:latin typeface="Lato Light"/>
                <a:ea typeface="Lato Light"/>
                <a:cs typeface="Lato Light"/>
                <a:sym typeface="Lato Light"/>
              </a:rPr>
              <a:t>Barriers to knowledge sharing and global inequity</a:t>
            </a:r>
            <a:endParaRPr sz="2200">
              <a:solidFill>
                <a:srgbClr val="491F53"/>
              </a:solidFill>
              <a:latin typeface="Lato Light"/>
              <a:ea typeface="Lato Light"/>
              <a:cs typeface="Lato Light"/>
              <a:sym typeface="Lato Light"/>
            </a:endParaRPr>
          </a:p>
          <a:p>
            <a:pPr indent="0" lvl="0" marL="457200" rtl="0" algn="r">
              <a:spcBef>
                <a:spcPts val="0"/>
              </a:spcBef>
              <a:spcAft>
                <a:spcPts val="0"/>
              </a:spcAft>
              <a:buNone/>
            </a:pPr>
            <a:r>
              <a:t/>
            </a:r>
            <a:endParaRPr sz="2200">
              <a:solidFill>
                <a:srgbClr val="491F53"/>
              </a:solidFill>
              <a:latin typeface="Lato Light"/>
              <a:ea typeface="Lato Light"/>
              <a:cs typeface="Lato Light"/>
              <a:sym typeface="Lato Light"/>
            </a:endParaRPr>
          </a:p>
          <a:p>
            <a:pPr indent="-368300" lvl="0" marL="457200" rtl="0" algn="r">
              <a:spcBef>
                <a:spcPts val="0"/>
              </a:spcBef>
              <a:spcAft>
                <a:spcPts val="0"/>
              </a:spcAft>
              <a:buClr>
                <a:srgbClr val="491F53"/>
              </a:buClr>
              <a:buSzPts val="2200"/>
              <a:buFont typeface="Lato Light"/>
              <a:buAutoNum type="arabicPeriod"/>
            </a:pPr>
            <a:r>
              <a:rPr lang="en" sz="2200">
                <a:solidFill>
                  <a:srgbClr val="491F53"/>
                </a:solidFill>
                <a:latin typeface="Lato Light"/>
                <a:ea typeface="Lato Light"/>
                <a:cs typeface="Lato Light"/>
                <a:sym typeface="Lato Light"/>
              </a:rPr>
              <a:t>Exploitation of academic labor</a:t>
            </a:r>
            <a:endParaRPr sz="2200">
              <a:solidFill>
                <a:srgbClr val="491F53"/>
              </a:solidFill>
              <a:latin typeface="Lato Light"/>
              <a:ea typeface="Lato Light"/>
              <a:cs typeface="Lato Light"/>
              <a:sym typeface="Lato Light"/>
            </a:endParaRPr>
          </a:p>
          <a:p>
            <a:pPr indent="0" lvl="0" marL="457200" rtl="0" algn="r">
              <a:spcBef>
                <a:spcPts val="0"/>
              </a:spcBef>
              <a:spcAft>
                <a:spcPts val="0"/>
              </a:spcAft>
              <a:buNone/>
            </a:pPr>
            <a:r>
              <a:t/>
            </a:r>
            <a:endParaRPr sz="2200">
              <a:solidFill>
                <a:srgbClr val="491F53"/>
              </a:solidFill>
              <a:latin typeface="Lato Light"/>
              <a:ea typeface="Lato Light"/>
              <a:cs typeface="Lato Light"/>
              <a:sym typeface="Lato Light"/>
            </a:endParaRPr>
          </a:p>
          <a:p>
            <a:pPr indent="-368300" lvl="0" marL="457200" rtl="0" algn="r">
              <a:spcBef>
                <a:spcPts val="0"/>
              </a:spcBef>
              <a:spcAft>
                <a:spcPts val="0"/>
              </a:spcAft>
              <a:buClr>
                <a:srgbClr val="491F53"/>
              </a:buClr>
              <a:buSzPts val="2200"/>
              <a:buFont typeface="Lato Light"/>
              <a:buAutoNum type="arabicPeriod"/>
            </a:pPr>
            <a:r>
              <a:rPr lang="en" sz="2200">
                <a:solidFill>
                  <a:srgbClr val="491F53"/>
                </a:solidFill>
                <a:latin typeface="Lato Light"/>
                <a:ea typeface="Lato Light"/>
                <a:cs typeface="Lato Light"/>
                <a:sym typeface="Lato Light"/>
              </a:rPr>
              <a:t>Delays and bottlenecks in knowledge dissemination</a:t>
            </a:r>
            <a:endParaRPr sz="2200">
              <a:solidFill>
                <a:srgbClr val="491F53"/>
              </a:solidFill>
              <a:latin typeface="Lato Light"/>
              <a:ea typeface="Lato Light"/>
              <a:cs typeface="Lato Light"/>
              <a:sym typeface="Lato Light"/>
            </a:endParaRPr>
          </a:p>
          <a:p>
            <a:pPr indent="0" lvl="0" marL="457200" rtl="0" algn="r">
              <a:spcBef>
                <a:spcPts val="0"/>
              </a:spcBef>
              <a:spcAft>
                <a:spcPts val="0"/>
              </a:spcAft>
              <a:buNone/>
            </a:pPr>
            <a:r>
              <a:t/>
            </a:r>
            <a:endParaRPr sz="2200">
              <a:solidFill>
                <a:srgbClr val="491F53"/>
              </a:solidFill>
              <a:latin typeface="Lato Light"/>
              <a:ea typeface="Lato Light"/>
              <a:cs typeface="Lato Light"/>
              <a:sym typeface="Lato Light"/>
            </a:endParaRPr>
          </a:p>
          <a:p>
            <a:pPr indent="-368300" lvl="0" marL="457200" rtl="0" algn="r">
              <a:spcBef>
                <a:spcPts val="0"/>
              </a:spcBef>
              <a:spcAft>
                <a:spcPts val="0"/>
              </a:spcAft>
              <a:buClr>
                <a:srgbClr val="491F53"/>
              </a:buClr>
              <a:buSzPts val="2200"/>
              <a:buFont typeface="Lato Light"/>
              <a:buAutoNum type="arabicPeriod"/>
            </a:pPr>
            <a:r>
              <a:rPr lang="en" sz="2200">
                <a:solidFill>
                  <a:srgbClr val="491F53"/>
                </a:solidFill>
                <a:latin typeface="Lato Light"/>
                <a:ea typeface="Lato Light"/>
                <a:cs typeface="Lato Light"/>
                <a:sym typeface="Lato Light"/>
              </a:rPr>
              <a:t>Restrictive licensing and reuse barriers</a:t>
            </a:r>
            <a:endParaRPr sz="2200">
              <a:solidFill>
                <a:srgbClr val="491F53"/>
              </a:solidFill>
              <a:latin typeface="Lato Light"/>
              <a:ea typeface="Lato Light"/>
              <a:cs typeface="Lato Light"/>
              <a:sym typeface="Lato Light"/>
            </a:endParaRPr>
          </a:p>
          <a:p>
            <a:pPr indent="0" lvl="0" marL="457200" rtl="0" algn="r">
              <a:spcBef>
                <a:spcPts val="0"/>
              </a:spcBef>
              <a:spcAft>
                <a:spcPts val="0"/>
              </a:spcAft>
              <a:buNone/>
            </a:pPr>
            <a:r>
              <a:t/>
            </a:r>
            <a:endParaRPr sz="2200">
              <a:solidFill>
                <a:srgbClr val="491F53"/>
              </a:solidFill>
              <a:latin typeface="Lato Light"/>
              <a:ea typeface="Lato Light"/>
              <a:cs typeface="Lato Light"/>
              <a:sym typeface="Lato Light"/>
            </a:endParaRPr>
          </a:p>
          <a:p>
            <a:pPr indent="0" lvl="0" marL="457200" rtl="0" algn="r">
              <a:spcBef>
                <a:spcPts val="0"/>
              </a:spcBef>
              <a:spcAft>
                <a:spcPts val="0"/>
              </a:spcAft>
              <a:buNone/>
            </a:pPr>
            <a:r>
              <a:rPr lang="en" sz="2200">
                <a:solidFill>
                  <a:srgbClr val="491F53"/>
                </a:solidFill>
                <a:latin typeface="Lato Light"/>
                <a:ea typeface="Lato Light"/>
                <a:cs typeface="Lato Light"/>
                <a:sym typeface="Lato Light"/>
              </a:rPr>
              <a:t>7. Lack of transparency in peer review</a:t>
            </a:r>
            <a:br>
              <a:rPr b="1" lang="en" sz="2500">
                <a:solidFill>
                  <a:srgbClr val="491F53"/>
                </a:solidFill>
                <a:latin typeface="Lato"/>
                <a:ea typeface="Lato"/>
                <a:cs typeface="Lato"/>
                <a:sym typeface="Lato"/>
              </a:rPr>
            </a:br>
            <a:endParaRPr b="1" sz="1600">
              <a:solidFill>
                <a:srgbClr val="491F53"/>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sp>
        <p:nvSpPr>
          <p:cNvPr id="1048" name="Google Shape;1048;p49"/>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1049" name="Google Shape;1049;p49"/>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pic>
        <p:nvPicPr>
          <p:cNvPr id="1050" name="Google Shape;1050;p49"/>
          <p:cNvPicPr preferRelativeResize="0"/>
          <p:nvPr/>
        </p:nvPicPr>
        <p:blipFill>
          <a:blip r:embed="rId4">
            <a:alphaModFix/>
          </a:blip>
          <a:stretch>
            <a:fillRect/>
          </a:stretch>
        </p:blipFill>
        <p:spPr>
          <a:xfrm>
            <a:off x="10878377" y="5657853"/>
            <a:ext cx="1120118" cy="1066533"/>
          </a:xfrm>
          <a:prstGeom prst="rect">
            <a:avLst/>
          </a:prstGeom>
          <a:noFill/>
          <a:ln>
            <a:noFill/>
          </a:ln>
        </p:spPr>
      </p:pic>
      <p:cxnSp>
        <p:nvCxnSpPr>
          <p:cNvPr id="1051" name="Google Shape;1051;p49"/>
          <p:cNvCxnSpPr/>
          <p:nvPr/>
        </p:nvCxnSpPr>
        <p:spPr>
          <a:xfrm>
            <a:off x="285679" y="6648450"/>
            <a:ext cx="10903800" cy="0"/>
          </a:xfrm>
          <a:prstGeom prst="straightConnector1">
            <a:avLst/>
          </a:prstGeom>
          <a:noFill/>
          <a:ln cap="flat" cmpd="sng" w="28575">
            <a:solidFill>
              <a:srgbClr val="A7C947"/>
            </a:solidFill>
            <a:prstDash val="solid"/>
            <a:round/>
            <a:headEnd len="med" w="med" type="none"/>
            <a:tailEnd len="med" w="med" type="none"/>
          </a:ln>
        </p:spPr>
      </p:cxnSp>
      <p:sp>
        <p:nvSpPr>
          <p:cNvPr id="1052" name="Google Shape;1052;p49"/>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cxnSp>
        <p:nvCxnSpPr>
          <p:cNvPr id="1053" name="Google Shape;1053;p49"/>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1054" name="Google Shape;1054;p49"/>
          <p:cNvSpPr txBox="1"/>
          <p:nvPr>
            <p:ph idx="4294967295" type="title"/>
          </p:nvPr>
        </p:nvSpPr>
        <p:spPr>
          <a:xfrm>
            <a:off x="3717675" y="93350"/>
            <a:ext cx="8335800" cy="1396200"/>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SzPct val="48649"/>
              <a:buNone/>
            </a:pPr>
            <a:r>
              <a:t/>
            </a:r>
            <a:endParaRPr>
              <a:latin typeface="Lora"/>
              <a:ea typeface="Lora"/>
              <a:cs typeface="Lora"/>
              <a:sym typeface="Lora"/>
            </a:endParaRPr>
          </a:p>
          <a:p>
            <a:pPr indent="0" lvl="0" marL="0" rtl="0" algn="r">
              <a:lnSpc>
                <a:spcPct val="90000"/>
              </a:lnSpc>
              <a:spcBef>
                <a:spcPts val="0"/>
              </a:spcBef>
              <a:spcAft>
                <a:spcPts val="0"/>
              </a:spcAft>
              <a:buSzPct val="37413"/>
              <a:buNone/>
            </a:pPr>
            <a:r>
              <a:rPr lang="en" sz="4811">
                <a:latin typeface="Lora"/>
                <a:ea typeface="Lora"/>
                <a:cs typeface="Lora"/>
                <a:sym typeface="Lora"/>
              </a:rPr>
              <a:t>The birth of Open Access</a:t>
            </a:r>
            <a:endParaRPr sz="4811">
              <a:latin typeface="Lora"/>
              <a:ea typeface="Lora"/>
              <a:cs typeface="Lora"/>
              <a:sym typeface="Lora"/>
            </a:endParaRPr>
          </a:p>
          <a:p>
            <a:pPr indent="0" lvl="0" marL="0" rtl="0" algn="r">
              <a:lnSpc>
                <a:spcPct val="90000"/>
              </a:lnSpc>
              <a:spcBef>
                <a:spcPts val="0"/>
              </a:spcBef>
              <a:spcAft>
                <a:spcPts val="0"/>
              </a:spcAft>
              <a:buSzPct val="48649"/>
              <a:buNone/>
            </a:pPr>
            <a:r>
              <a:t/>
            </a:r>
            <a:endParaRPr>
              <a:latin typeface="Lora"/>
              <a:ea typeface="Lora"/>
              <a:cs typeface="Lora"/>
              <a:sym typeface="Lora"/>
            </a:endParaRPr>
          </a:p>
        </p:txBody>
      </p:sp>
      <p:sp>
        <p:nvSpPr>
          <p:cNvPr id="1055" name="Google Shape;1055;p49"/>
          <p:cNvSpPr txBox="1"/>
          <p:nvPr/>
        </p:nvSpPr>
        <p:spPr>
          <a:xfrm>
            <a:off x="1728575" y="1946100"/>
            <a:ext cx="10355100" cy="431100"/>
          </a:xfrm>
          <a:prstGeom prst="rect">
            <a:avLst/>
          </a:prstGeom>
          <a:noFill/>
          <a:ln>
            <a:noFill/>
          </a:ln>
        </p:spPr>
        <p:txBody>
          <a:bodyPr anchorCtr="0" anchor="t" bIns="91425" lIns="91425" spcFirstLastPara="1" rIns="91425" wrap="square" tIns="91425">
            <a:spAutoFit/>
          </a:bodyPr>
          <a:lstStyle/>
          <a:p>
            <a:pPr indent="0" lvl="0" marL="457200" rtl="0" algn="r">
              <a:spcBef>
                <a:spcPts val="0"/>
              </a:spcBef>
              <a:spcAft>
                <a:spcPts val="0"/>
              </a:spcAft>
              <a:buNone/>
            </a:pPr>
            <a:r>
              <a:t/>
            </a:r>
            <a:endParaRPr b="1" sz="1600">
              <a:solidFill>
                <a:srgbClr val="491F53"/>
              </a:solidFill>
              <a:latin typeface="Lato"/>
              <a:ea typeface="Lato"/>
              <a:cs typeface="Lato"/>
              <a:sym typeface="Lato"/>
            </a:endParaRPr>
          </a:p>
        </p:txBody>
      </p:sp>
      <p:sp>
        <p:nvSpPr>
          <p:cNvPr id="1056" name="Google Shape;1056;p49"/>
          <p:cNvSpPr txBox="1"/>
          <p:nvPr/>
        </p:nvSpPr>
        <p:spPr>
          <a:xfrm>
            <a:off x="8225" y="2034075"/>
            <a:ext cx="12172500" cy="4325700"/>
          </a:xfrm>
          <a:prstGeom prst="rect">
            <a:avLst/>
          </a:prstGeom>
          <a:noFill/>
          <a:ln>
            <a:noFill/>
          </a:ln>
        </p:spPr>
        <p:txBody>
          <a:bodyPr anchorCtr="0" anchor="t" bIns="91425" lIns="91425" spcFirstLastPara="1" rIns="91425" wrap="square" tIns="91425">
            <a:spAutoFit/>
          </a:bodyPr>
          <a:lstStyle/>
          <a:p>
            <a:pPr indent="0" lvl="0" marL="457200" rtl="0" algn="ctr">
              <a:lnSpc>
                <a:spcPct val="115000"/>
              </a:lnSpc>
              <a:spcBef>
                <a:spcPts val="0"/>
              </a:spcBef>
              <a:spcAft>
                <a:spcPts val="0"/>
              </a:spcAft>
              <a:buNone/>
            </a:pPr>
            <a:r>
              <a:rPr b="1" lang="en" sz="2700">
                <a:solidFill>
                  <a:srgbClr val="491F53"/>
                </a:solidFill>
                <a:latin typeface="Lato"/>
                <a:ea typeface="Lato"/>
                <a:cs typeface="Lato"/>
                <a:sym typeface="Lato"/>
              </a:rPr>
              <a:t>Budapest Open Access Initiative (2002): </a:t>
            </a:r>
            <a:endParaRPr b="1" sz="2700">
              <a:solidFill>
                <a:srgbClr val="491F53"/>
              </a:solidFill>
              <a:latin typeface="Lato"/>
              <a:ea typeface="Lato"/>
              <a:cs typeface="Lato"/>
              <a:sym typeface="Lato"/>
            </a:endParaRPr>
          </a:p>
          <a:p>
            <a:pPr indent="0" lvl="0" marL="457200" rtl="0" algn="ctr">
              <a:lnSpc>
                <a:spcPct val="115000"/>
              </a:lnSpc>
              <a:spcBef>
                <a:spcPts val="0"/>
              </a:spcBef>
              <a:spcAft>
                <a:spcPts val="0"/>
              </a:spcAft>
              <a:buNone/>
            </a:pPr>
            <a:r>
              <a:t/>
            </a:r>
            <a:endParaRPr sz="2200">
              <a:solidFill>
                <a:srgbClr val="491F53"/>
              </a:solidFill>
              <a:latin typeface="Lato Light"/>
              <a:ea typeface="Lato Light"/>
              <a:cs typeface="Lato Light"/>
              <a:sym typeface="Lato Light"/>
            </a:endParaRPr>
          </a:p>
          <a:p>
            <a:pPr indent="0" lvl="0" marL="457200" rtl="0" algn="ctr">
              <a:lnSpc>
                <a:spcPct val="115000"/>
              </a:lnSpc>
              <a:spcBef>
                <a:spcPts val="0"/>
              </a:spcBef>
              <a:spcAft>
                <a:spcPts val="0"/>
              </a:spcAft>
              <a:buNone/>
            </a:pPr>
            <a:r>
              <a:rPr lang="en" sz="2350">
                <a:solidFill>
                  <a:srgbClr val="444444"/>
                </a:solidFill>
                <a:latin typeface="Lato Light"/>
                <a:ea typeface="Lato Light"/>
                <a:cs typeface="Lato Light"/>
                <a:sym typeface="Lato Light"/>
              </a:rPr>
              <a:t>By “open access” to this literature, we mean its </a:t>
            </a:r>
            <a:r>
              <a:rPr b="1" lang="en" sz="2350">
                <a:solidFill>
                  <a:srgbClr val="491F53"/>
                </a:solidFill>
                <a:latin typeface="Lato"/>
                <a:ea typeface="Lato"/>
                <a:cs typeface="Lato"/>
                <a:sym typeface="Lato"/>
              </a:rPr>
              <a:t>free availability</a:t>
            </a:r>
            <a:r>
              <a:rPr lang="en" sz="2350">
                <a:solidFill>
                  <a:srgbClr val="491F53"/>
                </a:solidFill>
                <a:latin typeface="Lato Light"/>
                <a:ea typeface="Lato Light"/>
                <a:cs typeface="Lato Light"/>
                <a:sym typeface="Lato Light"/>
              </a:rPr>
              <a:t> </a:t>
            </a:r>
            <a:r>
              <a:rPr lang="en" sz="2350">
                <a:solidFill>
                  <a:srgbClr val="444444"/>
                </a:solidFill>
                <a:latin typeface="Lato Light"/>
                <a:ea typeface="Lato Light"/>
                <a:cs typeface="Lato Light"/>
                <a:sym typeface="Lato Light"/>
              </a:rPr>
              <a:t>on the public internet, permitting any users to </a:t>
            </a:r>
            <a:r>
              <a:rPr b="1" lang="en" sz="2350">
                <a:solidFill>
                  <a:srgbClr val="491F53"/>
                </a:solidFill>
                <a:latin typeface="Lato"/>
                <a:ea typeface="Lato"/>
                <a:cs typeface="Lato"/>
                <a:sym typeface="Lato"/>
              </a:rPr>
              <a:t>read, download, copy, distribute, print, search, or link </a:t>
            </a:r>
            <a:r>
              <a:rPr lang="en" sz="2350">
                <a:solidFill>
                  <a:srgbClr val="444444"/>
                </a:solidFill>
                <a:latin typeface="Lato Light"/>
                <a:ea typeface="Lato Light"/>
                <a:cs typeface="Lato Light"/>
                <a:sym typeface="Lato Light"/>
              </a:rPr>
              <a:t>to the full texts of these articles, crawl them for indexing, pass them as data to software, or use them for any other lawful purpose, </a:t>
            </a:r>
            <a:r>
              <a:rPr b="1" lang="en" sz="2350">
                <a:solidFill>
                  <a:srgbClr val="491F53"/>
                </a:solidFill>
                <a:latin typeface="Lato"/>
                <a:ea typeface="Lato"/>
                <a:cs typeface="Lato"/>
                <a:sym typeface="Lato"/>
              </a:rPr>
              <a:t>without financial, legal, or technical barriers</a:t>
            </a:r>
            <a:r>
              <a:rPr lang="en" sz="2350">
                <a:solidFill>
                  <a:srgbClr val="444444"/>
                </a:solidFill>
                <a:latin typeface="Lato Light"/>
                <a:ea typeface="Lato Light"/>
                <a:cs typeface="Lato Light"/>
                <a:sym typeface="Lato Light"/>
              </a:rPr>
              <a:t> other than those inseparable from gaining access to the internet itself. The only constraint on reproduction and distribution, and the only role for copyright in this domain, should be to give </a:t>
            </a:r>
            <a:r>
              <a:rPr b="1" lang="en" sz="2350">
                <a:solidFill>
                  <a:srgbClr val="491F53"/>
                </a:solidFill>
                <a:latin typeface="Lato"/>
                <a:ea typeface="Lato"/>
                <a:cs typeface="Lato"/>
                <a:sym typeface="Lato"/>
              </a:rPr>
              <a:t>authors</a:t>
            </a:r>
            <a:r>
              <a:rPr lang="en" sz="2350">
                <a:solidFill>
                  <a:srgbClr val="444444"/>
                </a:solidFill>
                <a:latin typeface="Lato Light"/>
                <a:ea typeface="Lato Light"/>
                <a:cs typeface="Lato Light"/>
                <a:sym typeface="Lato Light"/>
              </a:rPr>
              <a:t> control over the integrity of their work and </a:t>
            </a:r>
            <a:r>
              <a:rPr b="1" lang="en" sz="2350">
                <a:solidFill>
                  <a:srgbClr val="491F53"/>
                </a:solidFill>
                <a:latin typeface="Lato"/>
                <a:ea typeface="Lato"/>
                <a:cs typeface="Lato"/>
                <a:sym typeface="Lato"/>
              </a:rPr>
              <a:t>the right to be properly acknowledged and cited</a:t>
            </a:r>
            <a:r>
              <a:rPr lang="en" sz="2350">
                <a:solidFill>
                  <a:srgbClr val="444444"/>
                </a:solidFill>
                <a:latin typeface="Lato Light"/>
                <a:ea typeface="Lato Light"/>
                <a:cs typeface="Lato Light"/>
                <a:sym typeface="Lato Light"/>
              </a:rPr>
              <a:t>.</a:t>
            </a:r>
            <a:endParaRPr sz="2600">
              <a:solidFill>
                <a:srgbClr val="491F53"/>
              </a:solidFill>
              <a:latin typeface="Lato Light"/>
              <a:ea typeface="Lato Light"/>
              <a:cs typeface="Lato Light"/>
              <a:sym typeface="Lato Light"/>
            </a:endParaRPr>
          </a:p>
        </p:txBody>
      </p:sp>
      <p:sp>
        <p:nvSpPr>
          <p:cNvPr id="1057" name="Google Shape;1057;p49"/>
          <p:cNvSpPr txBox="1"/>
          <p:nvPr/>
        </p:nvSpPr>
        <p:spPr>
          <a:xfrm>
            <a:off x="28025" y="6359775"/>
            <a:ext cx="121329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900">
                <a:solidFill>
                  <a:schemeClr val="dk1"/>
                </a:solidFill>
                <a:latin typeface="Lato Light"/>
                <a:ea typeface="Lato Light"/>
                <a:cs typeface="Lato Light"/>
                <a:sym typeface="Lato Light"/>
              </a:rPr>
              <a:t>Budapest Open Access Initiative. 2002. </a:t>
            </a:r>
            <a:r>
              <a:rPr i="1" lang="en" sz="900">
                <a:solidFill>
                  <a:schemeClr val="dk1"/>
                </a:solidFill>
                <a:latin typeface="Lato Light"/>
                <a:ea typeface="Lato Light"/>
                <a:cs typeface="Lato Light"/>
                <a:sym typeface="Lato Light"/>
              </a:rPr>
              <a:t>Read the Budapest Open Access Initiative</a:t>
            </a:r>
            <a:r>
              <a:rPr lang="en" sz="900">
                <a:solidFill>
                  <a:schemeClr val="dk1"/>
                </a:solidFill>
                <a:latin typeface="Lato Light"/>
                <a:ea typeface="Lato Light"/>
                <a:cs typeface="Lato Light"/>
                <a:sym typeface="Lato Light"/>
              </a:rPr>
              <a:t>. February 14, 2002. https://www.budapestopenaccessinitiative.org/read</a:t>
            </a:r>
            <a:endParaRPr sz="900">
              <a:latin typeface="Lato Light"/>
              <a:ea typeface="Lato Light"/>
              <a:cs typeface="Lato Light"/>
              <a:sym typeface="Lato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sp>
        <p:nvSpPr>
          <p:cNvPr id="1062" name="Google Shape;1062;p50"/>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1063" name="Google Shape;1063;p50"/>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1064" name="Google Shape;1064;p50"/>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cxnSp>
        <p:nvCxnSpPr>
          <p:cNvPr id="1065" name="Google Shape;1065;p50"/>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1066" name="Google Shape;1066;p50"/>
          <p:cNvSpPr txBox="1"/>
          <p:nvPr/>
        </p:nvSpPr>
        <p:spPr>
          <a:xfrm>
            <a:off x="1270750" y="6511800"/>
            <a:ext cx="109182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900">
                <a:solidFill>
                  <a:srgbClr val="202122"/>
                </a:solidFill>
                <a:highlight>
                  <a:srgbClr val="FFFFFF"/>
                </a:highlight>
                <a:latin typeface="Lato Light"/>
                <a:ea typeface="Lato Light"/>
                <a:cs typeface="Lato Light"/>
                <a:sym typeface="Lato Light"/>
              </a:rPr>
              <a:t>Adjusted from: Wikimedia Commons contributors, 'File:Scholarly Publishing - Gold Open Access chart.png', </a:t>
            </a:r>
            <a:r>
              <a:rPr i="1" lang="en" sz="900">
                <a:solidFill>
                  <a:srgbClr val="202122"/>
                </a:solidFill>
                <a:latin typeface="Lato Light"/>
                <a:ea typeface="Lato Light"/>
                <a:cs typeface="Lato Light"/>
                <a:sym typeface="Lato Light"/>
              </a:rPr>
              <a:t>Wikimedia Commons,</a:t>
            </a:r>
            <a:r>
              <a:rPr lang="en" sz="900">
                <a:solidFill>
                  <a:srgbClr val="202122"/>
                </a:solidFill>
                <a:highlight>
                  <a:srgbClr val="FFFFFF"/>
                </a:highlight>
                <a:latin typeface="Lato Light"/>
                <a:ea typeface="Lato Light"/>
                <a:cs typeface="Lato Light"/>
                <a:sym typeface="Lato Light"/>
              </a:rPr>
              <a:t> 6 April 2023. </a:t>
            </a:r>
            <a:r>
              <a:rPr lang="en" sz="900" u="sng">
                <a:solidFill>
                  <a:schemeClr val="hlink"/>
                </a:solidFill>
                <a:highlight>
                  <a:srgbClr val="FFFFFF"/>
                </a:highlight>
                <a:latin typeface="Lato Light"/>
                <a:ea typeface="Lato Light"/>
                <a:cs typeface="Lato Light"/>
                <a:sym typeface="Lato Light"/>
                <a:hlinkClick r:id="rId4"/>
              </a:rPr>
              <a:t>CC BY 4.0</a:t>
            </a:r>
            <a:r>
              <a:rPr lang="en" sz="900">
                <a:solidFill>
                  <a:srgbClr val="202122"/>
                </a:solidFill>
                <a:highlight>
                  <a:srgbClr val="FFFFFF"/>
                </a:highlight>
                <a:latin typeface="Lato Light"/>
                <a:ea typeface="Lato Light"/>
                <a:cs typeface="Lato Light"/>
                <a:sym typeface="Lato Light"/>
              </a:rPr>
              <a:t> </a:t>
            </a:r>
            <a:endParaRPr sz="900">
              <a:latin typeface="Lato Light"/>
              <a:ea typeface="Lato Light"/>
              <a:cs typeface="Lato Light"/>
              <a:sym typeface="Lato Light"/>
            </a:endParaRPr>
          </a:p>
        </p:txBody>
      </p:sp>
      <p:grpSp>
        <p:nvGrpSpPr>
          <p:cNvPr id="1067" name="Google Shape;1067;p50"/>
          <p:cNvGrpSpPr/>
          <p:nvPr/>
        </p:nvGrpSpPr>
        <p:grpSpPr>
          <a:xfrm>
            <a:off x="891046" y="1869413"/>
            <a:ext cx="10582704" cy="4532613"/>
            <a:chOff x="891046" y="1869413"/>
            <a:chExt cx="10582704" cy="4532613"/>
          </a:xfrm>
        </p:grpSpPr>
        <p:pic>
          <p:nvPicPr>
            <p:cNvPr id="1068" name="Google Shape;1068;p50"/>
            <p:cNvPicPr preferRelativeResize="0"/>
            <p:nvPr/>
          </p:nvPicPr>
          <p:blipFill>
            <a:blip r:embed="rId5">
              <a:alphaModFix/>
            </a:blip>
            <a:stretch>
              <a:fillRect/>
            </a:stretch>
          </p:blipFill>
          <p:spPr>
            <a:xfrm>
              <a:off x="3910962" y="2729312"/>
              <a:ext cx="935150" cy="935150"/>
            </a:xfrm>
            <a:prstGeom prst="rect">
              <a:avLst/>
            </a:prstGeom>
            <a:noFill/>
            <a:ln>
              <a:noFill/>
            </a:ln>
          </p:spPr>
        </p:pic>
        <p:pic>
          <p:nvPicPr>
            <p:cNvPr id="1069" name="Google Shape;1069;p50"/>
            <p:cNvPicPr preferRelativeResize="0"/>
            <p:nvPr/>
          </p:nvPicPr>
          <p:blipFill>
            <a:blip r:embed="rId6">
              <a:alphaModFix/>
            </a:blip>
            <a:stretch>
              <a:fillRect/>
            </a:stretch>
          </p:blipFill>
          <p:spPr>
            <a:xfrm>
              <a:off x="1208175" y="2707061"/>
              <a:ext cx="984900" cy="984900"/>
            </a:xfrm>
            <a:prstGeom prst="rect">
              <a:avLst/>
            </a:prstGeom>
            <a:noFill/>
            <a:ln>
              <a:noFill/>
            </a:ln>
          </p:spPr>
        </p:pic>
        <p:sp>
          <p:nvSpPr>
            <p:cNvPr id="1070" name="Google Shape;1070;p50"/>
            <p:cNvSpPr/>
            <p:nvPr/>
          </p:nvSpPr>
          <p:spPr>
            <a:xfrm>
              <a:off x="1031024" y="3588325"/>
              <a:ext cx="12663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Funder finances research</a:t>
              </a:r>
              <a:endParaRPr sz="1200">
                <a:latin typeface="Lato Light"/>
                <a:ea typeface="Lato Light"/>
                <a:cs typeface="Lato Light"/>
                <a:sym typeface="Lato Light"/>
              </a:endParaRPr>
            </a:p>
          </p:txBody>
        </p:sp>
        <p:sp>
          <p:nvSpPr>
            <p:cNvPr id="1071" name="Google Shape;1071;p50"/>
            <p:cNvSpPr/>
            <p:nvPr/>
          </p:nvSpPr>
          <p:spPr>
            <a:xfrm>
              <a:off x="4645288" y="2834950"/>
              <a:ext cx="11208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Scientist writes article</a:t>
              </a:r>
              <a:endParaRPr sz="1200">
                <a:latin typeface="Lato Light"/>
                <a:ea typeface="Lato Light"/>
                <a:cs typeface="Lato Light"/>
                <a:sym typeface="Lato Light"/>
              </a:endParaRPr>
            </a:p>
          </p:txBody>
        </p:sp>
        <p:pic>
          <p:nvPicPr>
            <p:cNvPr id="1072" name="Google Shape;1072;p50"/>
            <p:cNvPicPr preferRelativeResize="0"/>
            <p:nvPr/>
          </p:nvPicPr>
          <p:blipFill>
            <a:blip r:embed="rId7">
              <a:alphaModFix/>
            </a:blip>
            <a:stretch>
              <a:fillRect/>
            </a:stretch>
          </p:blipFill>
          <p:spPr>
            <a:xfrm>
              <a:off x="5696836" y="3087474"/>
              <a:ext cx="743953" cy="743925"/>
            </a:xfrm>
            <a:prstGeom prst="rect">
              <a:avLst/>
            </a:prstGeom>
            <a:noFill/>
            <a:ln>
              <a:noFill/>
            </a:ln>
          </p:spPr>
        </p:pic>
        <p:sp>
          <p:nvSpPr>
            <p:cNvPr id="1073" name="Google Shape;1073;p50"/>
            <p:cNvSpPr/>
            <p:nvPr/>
          </p:nvSpPr>
          <p:spPr>
            <a:xfrm>
              <a:off x="6376838" y="2182613"/>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Scientist sends article to publisher</a:t>
              </a:r>
              <a:endParaRPr sz="1200">
                <a:latin typeface="Lato Light"/>
                <a:ea typeface="Lato Light"/>
                <a:cs typeface="Lato Light"/>
                <a:sym typeface="Lato Light"/>
              </a:endParaRPr>
            </a:p>
          </p:txBody>
        </p:sp>
        <p:sp>
          <p:nvSpPr>
            <p:cNvPr id="1074" name="Google Shape;1074;p50"/>
            <p:cNvSpPr/>
            <p:nvPr/>
          </p:nvSpPr>
          <p:spPr>
            <a:xfrm>
              <a:off x="6482500" y="3426283"/>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Publisher may reject article </a:t>
              </a:r>
              <a:endParaRPr sz="1200">
                <a:latin typeface="Lato Light"/>
                <a:ea typeface="Lato Light"/>
                <a:cs typeface="Lato Light"/>
                <a:sym typeface="Lato Light"/>
              </a:endParaRPr>
            </a:p>
          </p:txBody>
        </p:sp>
        <p:pic>
          <p:nvPicPr>
            <p:cNvPr id="1075" name="Google Shape;1075;p50"/>
            <p:cNvPicPr preferRelativeResize="0"/>
            <p:nvPr/>
          </p:nvPicPr>
          <p:blipFill>
            <a:blip r:embed="rId8">
              <a:alphaModFix/>
            </a:blip>
            <a:stretch>
              <a:fillRect/>
            </a:stretch>
          </p:blipFill>
          <p:spPr>
            <a:xfrm>
              <a:off x="10805100" y="3145950"/>
              <a:ext cx="668650" cy="743925"/>
            </a:xfrm>
            <a:prstGeom prst="rect">
              <a:avLst/>
            </a:prstGeom>
            <a:noFill/>
            <a:ln>
              <a:noFill/>
            </a:ln>
          </p:spPr>
        </p:pic>
        <p:pic>
          <p:nvPicPr>
            <p:cNvPr id="1076" name="Google Shape;1076;p50"/>
            <p:cNvPicPr preferRelativeResize="0"/>
            <p:nvPr/>
          </p:nvPicPr>
          <p:blipFill>
            <a:blip r:embed="rId9">
              <a:alphaModFix/>
            </a:blip>
            <a:stretch>
              <a:fillRect/>
            </a:stretch>
          </p:blipFill>
          <p:spPr>
            <a:xfrm>
              <a:off x="7658925" y="2545340"/>
              <a:ext cx="1890937" cy="1890937"/>
            </a:xfrm>
            <a:prstGeom prst="rect">
              <a:avLst/>
            </a:prstGeom>
            <a:noFill/>
            <a:ln>
              <a:noFill/>
            </a:ln>
          </p:spPr>
        </p:pic>
        <p:grpSp>
          <p:nvGrpSpPr>
            <p:cNvPr id="1077" name="Google Shape;1077;p50"/>
            <p:cNvGrpSpPr/>
            <p:nvPr/>
          </p:nvGrpSpPr>
          <p:grpSpPr>
            <a:xfrm>
              <a:off x="8188888" y="5525376"/>
              <a:ext cx="876675" cy="876650"/>
              <a:chOff x="7579300" y="5361151"/>
              <a:chExt cx="876675" cy="876650"/>
            </a:xfrm>
          </p:grpSpPr>
          <p:pic>
            <p:nvPicPr>
              <p:cNvPr id="1078" name="Google Shape;1078;p50"/>
              <p:cNvPicPr preferRelativeResize="0"/>
              <p:nvPr/>
            </p:nvPicPr>
            <p:blipFill>
              <a:blip r:embed="rId7">
                <a:alphaModFix/>
              </a:blip>
              <a:stretch>
                <a:fillRect/>
              </a:stretch>
            </p:blipFill>
            <p:spPr>
              <a:xfrm>
                <a:off x="7579300" y="5361151"/>
                <a:ext cx="876675" cy="876650"/>
              </a:xfrm>
              <a:prstGeom prst="rect">
                <a:avLst/>
              </a:prstGeom>
              <a:noFill/>
              <a:ln>
                <a:noFill/>
              </a:ln>
            </p:spPr>
          </p:pic>
          <p:pic>
            <p:nvPicPr>
              <p:cNvPr id="1079" name="Google Shape;1079;p50"/>
              <p:cNvPicPr preferRelativeResize="0"/>
              <p:nvPr/>
            </p:nvPicPr>
            <p:blipFill>
              <a:blip r:embed="rId10">
                <a:alphaModFix/>
              </a:blip>
              <a:stretch>
                <a:fillRect/>
              </a:stretch>
            </p:blipFill>
            <p:spPr>
              <a:xfrm>
                <a:off x="7911773" y="5559003"/>
                <a:ext cx="413700" cy="413720"/>
              </a:xfrm>
              <a:prstGeom prst="rect">
                <a:avLst/>
              </a:prstGeom>
              <a:noFill/>
              <a:ln>
                <a:noFill/>
              </a:ln>
            </p:spPr>
          </p:pic>
        </p:grpSp>
        <p:sp>
          <p:nvSpPr>
            <p:cNvPr id="1080" name="Google Shape;1080;p50"/>
            <p:cNvSpPr/>
            <p:nvPr/>
          </p:nvSpPr>
          <p:spPr>
            <a:xfrm rot="5400000">
              <a:off x="8008775" y="4881650"/>
              <a:ext cx="1254000" cy="1494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81" name="Google Shape;1081;p50"/>
            <p:cNvPicPr preferRelativeResize="0"/>
            <p:nvPr/>
          </p:nvPicPr>
          <p:blipFill>
            <a:blip r:embed="rId11">
              <a:alphaModFix/>
            </a:blip>
            <a:stretch>
              <a:fillRect/>
            </a:stretch>
          </p:blipFill>
          <p:spPr>
            <a:xfrm>
              <a:off x="1814925" y="4172988"/>
              <a:ext cx="838200" cy="838200"/>
            </a:xfrm>
            <a:prstGeom prst="rect">
              <a:avLst/>
            </a:prstGeom>
            <a:noFill/>
            <a:ln>
              <a:noFill/>
            </a:ln>
          </p:spPr>
        </p:pic>
        <p:sp>
          <p:nvSpPr>
            <p:cNvPr id="1082" name="Google Shape;1082;p50"/>
            <p:cNvSpPr/>
            <p:nvPr/>
          </p:nvSpPr>
          <p:spPr>
            <a:xfrm>
              <a:off x="2157200" y="3267000"/>
              <a:ext cx="16584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83" name="Google Shape;1083;p50"/>
            <p:cNvPicPr preferRelativeResize="0"/>
            <p:nvPr/>
          </p:nvPicPr>
          <p:blipFill>
            <a:blip r:embed="rId12">
              <a:alphaModFix/>
            </a:blip>
            <a:stretch>
              <a:fillRect/>
            </a:stretch>
          </p:blipFill>
          <p:spPr>
            <a:xfrm>
              <a:off x="2221097" y="3145953"/>
              <a:ext cx="413700" cy="413700"/>
            </a:xfrm>
            <a:prstGeom prst="rect">
              <a:avLst/>
            </a:prstGeom>
            <a:noFill/>
            <a:ln>
              <a:noFill/>
            </a:ln>
          </p:spPr>
        </p:pic>
        <p:pic>
          <p:nvPicPr>
            <p:cNvPr id="1084" name="Google Shape;1084;p50"/>
            <p:cNvPicPr preferRelativeResize="0"/>
            <p:nvPr/>
          </p:nvPicPr>
          <p:blipFill>
            <a:blip r:embed="rId12">
              <a:alphaModFix/>
            </a:blip>
            <a:stretch>
              <a:fillRect/>
            </a:stretch>
          </p:blipFill>
          <p:spPr>
            <a:xfrm>
              <a:off x="2427947" y="3145953"/>
              <a:ext cx="413700" cy="413700"/>
            </a:xfrm>
            <a:prstGeom prst="rect">
              <a:avLst/>
            </a:prstGeom>
            <a:noFill/>
            <a:ln>
              <a:noFill/>
            </a:ln>
          </p:spPr>
        </p:pic>
        <p:pic>
          <p:nvPicPr>
            <p:cNvPr id="1085" name="Google Shape;1085;p50"/>
            <p:cNvPicPr preferRelativeResize="0"/>
            <p:nvPr/>
          </p:nvPicPr>
          <p:blipFill>
            <a:blip r:embed="rId12">
              <a:alphaModFix/>
            </a:blip>
            <a:stretch>
              <a:fillRect/>
            </a:stretch>
          </p:blipFill>
          <p:spPr>
            <a:xfrm>
              <a:off x="2634797" y="3145953"/>
              <a:ext cx="413700" cy="413700"/>
            </a:xfrm>
            <a:prstGeom prst="rect">
              <a:avLst/>
            </a:prstGeom>
            <a:noFill/>
            <a:ln>
              <a:noFill/>
            </a:ln>
          </p:spPr>
        </p:pic>
        <p:sp>
          <p:nvSpPr>
            <p:cNvPr id="1086" name="Google Shape;1086;p50"/>
            <p:cNvSpPr/>
            <p:nvPr/>
          </p:nvSpPr>
          <p:spPr>
            <a:xfrm>
              <a:off x="4771125" y="3266988"/>
              <a:ext cx="9849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7" name="Google Shape;1087;p50"/>
            <p:cNvSpPr/>
            <p:nvPr/>
          </p:nvSpPr>
          <p:spPr>
            <a:xfrm>
              <a:off x="6030600" y="2646138"/>
              <a:ext cx="2058300" cy="3363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8" name="Google Shape;1088;p50"/>
            <p:cNvSpPr/>
            <p:nvPr/>
          </p:nvSpPr>
          <p:spPr>
            <a:xfrm rot="10800000">
              <a:off x="6402400" y="3267000"/>
              <a:ext cx="16584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9" name="Google Shape;1089;p50"/>
            <p:cNvSpPr/>
            <p:nvPr/>
          </p:nvSpPr>
          <p:spPr>
            <a:xfrm rot="5400000">
              <a:off x="9971125" y="1759225"/>
              <a:ext cx="319500" cy="21306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0" name="Google Shape;1090;p50"/>
            <p:cNvSpPr/>
            <p:nvPr/>
          </p:nvSpPr>
          <p:spPr>
            <a:xfrm rot="-5400000">
              <a:off x="6970025" y="3081775"/>
              <a:ext cx="345000" cy="23055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1" name="Google Shape;1091;p50"/>
            <p:cNvSpPr/>
            <p:nvPr/>
          </p:nvSpPr>
          <p:spPr>
            <a:xfrm rot="10800000">
              <a:off x="9137875" y="4103088"/>
              <a:ext cx="2058300" cy="3363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2" name="Google Shape;1092;p50"/>
            <p:cNvSpPr/>
            <p:nvPr/>
          </p:nvSpPr>
          <p:spPr>
            <a:xfrm flipH="1" rot="10800000">
              <a:off x="4260550" y="4398625"/>
              <a:ext cx="1668300" cy="336300"/>
            </a:xfrm>
            <a:prstGeom prst="bentArrow">
              <a:avLst>
                <a:gd fmla="val 25000" name="adj1"/>
                <a:gd fmla="val 23275"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93" name="Google Shape;1093;p50"/>
            <p:cNvPicPr preferRelativeResize="0"/>
            <p:nvPr/>
          </p:nvPicPr>
          <p:blipFill>
            <a:blip r:embed="rId13">
              <a:alphaModFix/>
            </a:blip>
            <a:stretch>
              <a:fillRect/>
            </a:stretch>
          </p:blipFill>
          <p:spPr>
            <a:xfrm>
              <a:off x="5346468" y="5113143"/>
              <a:ext cx="838200" cy="838200"/>
            </a:xfrm>
            <a:prstGeom prst="rect">
              <a:avLst/>
            </a:prstGeom>
            <a:noFill/>
            <a:ln>
              <a:noFill/>
            </a:ln>
          </p:spPr>
        </p:pic>
        <p:sp>
          <p:nvSpPr>
            <p:cNvPr id="1094" name="Google Shape;1094;p50"/>
            <p:cNvSpPr/>
            <p:nvPr/>
          </p:nvSpPr>
          <p:spPr>
            <a:xfrm>
              <a:off x="4260550" y="4482000"/>
              <a:ext cx="74400" cy="91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5" name="Google Shape;1095;p50"/>
            <p:cNvSpPr/>
            <p:nvPr/>
          </p:nvSpPr>
          <p:spPr>
            <a:xfrm>
              <a:off x="2653125" y="4711325"/>
              <a:ext cx="3275700" cy="1641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6" name="Google Shape;1096;p50"/>
            <p:cNvSpPr/>
            <p:nvPr/>
          </p:nvSpPr>
          <p:spPr>
            <a:xfrm>
              <a:off x="891046" y="3362400"/>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2</a:t>
              </a:r>
              <a:endParaRPr b="1" sz="1100">
                <a:solidFill>
                  <a:schemeClr val="lt1"/>
                </a:solidFill>
                <a:latin typeface="Lato"/>
                <a:ea typeface="Lato"/>
                <a:cs typeface="Lato"/>
                <a:sym typeface="Lato"/>
              </a:endParaRPr>
            </a:p>
          </p:txBody>
        </p:sp>
        <p:sp>
          <p:nvSpPr>
            <p:cNvPr id="1097" name="Google Shape;1097;p50"/>
            <p:cNvSpPr/>
            <p:nvPr/>
          </p:nvSpPr>
          <p:spPr>
            <a:xfrm>
              <a:off x="4431871" y="2609025"/>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3</a:t>
              </a:r>
              <a:endParaRPr b="1" sz="1100">
                <a:solidFill>
                  <a:schemeClr val="lt1"/>
                </a:solidFill>
                <a:latin typeface="Lato"/>
                <a:ea typeface="Lato"/>
                <a:cs typeface="Lato"/>
                <a:sym typeface="Lato"/>
              </a:endParaRPr>
            </a:p>
          </p:txBody>
        </p:sp>
        <p:sp>
          <p:nvSpPr>
            <p:cNvPr id="1098" name="Google Shape;1098;p50"/>
            <p:cNvSpPr/>
            <p:nvPr/>
          </p:nvSpPr>
          <p:spPr>
            <a:xfrm>
              <a:off x="6283358" y="1956700"/>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4</a:t>
              </a:r>
              <a:endParaRPr b="1" sz="1100">
                <a:solidFill>
                  <a:schemeClr val="lt1"/>
                </a:solidFill>
                <a:latin typeface="Lato"/>
                <a:ea typeface="Lato"/>
                <a:cs typeface="Lato"/>
                <a:sym typeface="Lato"/>
              </a:endParaRPr>
            </a:p>
          </p:txBody>
        </p:sp>
        <p:sp>
          <p:nvSpPr>
            <p:cNvPr id="1099" name="Google Shape;1099;p50"/>
            <p:cNvSpPr/>
            <p:nvPr/>
          </p:nvSpPr>
          <p:spPr>
            <a:xfrm>
              <a:off x="6376858" y="3678175"/>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5</a:t>
              </a:r>
              <a:endParaRPr b="1" sz="1100">
                <a:solidFill>
                  <a:schemeClr val="lt1"/>
                </a:solidFill>
                <a:latin typeface="Lato"/>
                <a:ea typeface="Lato"/>
                <a:cs typeface="Lato"/>
                <a:sym typeface="Lato"/>
              </a:endParaRPr>
            </a:p>
          </p:txBody>
        </p:sp>
        <p:sp>
          <p:nvSpPr>
            <p:cNvPr id="1100" name="Google Shape;1100;p50"/>
            <p:cNvSpPr/>
            <p:nvPr/>
          </p:nvSpPr>
          <p:spPr>
            <a:xfrm>
              <a:off x="9306900" y="2052725"/>
              <a:ext cx="1498200" cy="5436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Publisher may forward article for peer review</a:t>
              </a:r>
              <a:endParaRPr sz="1200">
                <a:latin typeface="Lato Light"/>
                <a:ea typeface="Lato Light"/>
                <a:cs typeface="Lato Light"/>
                <a:sym typeface="Lato Light"/>
              </a:endParaRPr>
            </a:p>
          </p:txBody>
        </p:sp>
        <p:sp>
          <p:nvSpPr>
            <p:cNvPr id="1101" name="Google Shape;1101;p50"/>
            <p:cNvSpPr/>
            <p:nvPr/>
          </p:nvSpPr>
          <p:spPr>
            <a:xfrm>
              <a:off x="9159258" y="18694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5</a:t>
              </a:r>
              <a:endParaRPr b="1" sz="1100">
                <a:solidFill>
                  <a:schemeClr val="lt1"/>
                </a:solidFill>
                <a:latin typeface="Lato"/>
                <a:ea typeface="Lato"/>
                <a:cs typeface="Lato"/>
                <a:sym typeface="Lato"/>
              </a:endParaRPr>
            </a:p>
          </p:txBody>
        </p:sp>
        <p:sp>
          <p:nvSpPr>
            <p:cNvPr id="1102" name="Google Shape;1102;p50"/>
            <p:cNvSpPr/>
            <p:nvPr/>
          </p:nvSpPr>
          <p:spPr>
            <a:xfrm>
              <a:off x="9341725" y="3687575"/>
              <a:ext cx="1498200" cy="5436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Accepted/rejected/revision</a:t>
              </a:r>
              <a:endParaRPr sz="1200">
                <a:latin typeface="Lato Light"/>
                <a:ea typeface="Lato Light"/>
                <a:cs typeface="Lato Light"/>
                <a:sym typeface="Lato Light"/>
              </a:endParaRPr>
            </a:p>
          </p:txBody>
        </p:sp>
        <p:sp>
          <p:nvSpPr>
            <p:cNvPr id="1103" name="Google Shape;1103;p50"/>
            <p:cNvSpPr/>
            <p:nvPr/>
          </p:nvSpPr>
          <p:spPr>
            <a:xfrm>
              <a:off x="9230708" y="34830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6</a:t>
              </a:r>
              <a:endParaRPr b="1" sz="1100">
                <a:solidFill>
                  <a:schemeClr val="lt1"/>
                </a:solidFill>
                <a:latin typeface="Lato"/>
                <a:ea typeface="Lato"/>
                <a:cs typeface="Lato"/>
                <a:sym typeface="Lato"/>
              </a:endParaRPr>
            </a:p>
          </p:txBody>
        </p:sp>
        <p:sp>
          <p:nvSpPr>
            <p:cNvPr id="1104" name="Google Shape;1104;p50"/>
            <p:cNvSpPr/>
            <p:nvPr/>
          </p:nvSpPr>
          <p:spPr>
            <a:xfrm>
              <a:off x="9147175" y="5717975"/>
              <a:ext cx="2326500" cy="5436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Article published. Publisher usually has copyright</a:t>
              </a:r>
              <a:endParaRPr sz="1200">
                <a:latin typeface="Lato Light"/>
                <a:ea typeface="Lato Light"/>
                <a:cs typeface="Lato Light"/>
                <a:sym typeface="Lato Light"/>
              </a:endParaRPr>
            </a:p>
          </p:txBody>
        </p:sp>
        <p:sp>
          <p:nvSpPr>
            <p:cNvPr id="1105" name="Google Shape;1105;p50"/>
            <p:cNvSpPr/>
            <p:nvPr/>
          </p:nvSpPr>
          <p:spPr>
            <a:xfrm>
              <a:off x="9036158" y="55134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7</a:t>
              </a:r>
              <a:endParaRPr b="1" sz="1100">
                <a:solidFill>
                  <a:schemeClr val="lt1"/>
                </a:solidFill>
                <a:latin typeface="Lato"/>
                <a:ea typeface="Lato"/>
                <a:cs typeface="Lato"/>
                <a:sym typeface="Lato"/>
              </a:endParaRPr>
            </a:p>
          </p:txBody>
        </p:sp>
        <p:sp>
          <p:nvSpPr>
            <p:cNvPr id="1106" name="Google Shape;1106;p50"/>
            <p:cNvSpPr/>
            <p:nvPr/>
          </p:nvSpPr>
          <p:spPr>
            <a:xfrm>
              <a:off x="3640450" y="3666275"/>
              <a:ext cx="1498200" cy="744000"/>
            </a:xfrm>
            <a:prstGeom prst="roundRect">
              <a:avLst>
                <a:gd fmla="val 16667" name="adj"/>
              </a:avLst>
            </a:prstGeom>
            <a:solidFill>
              <a:srgbClr val="38761D"/>
            </a:solid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Lato Light"/>
                  <a:ea typeface="Lato Light"/>
                  <a:cs typeface="Lato Light"/>
                  <a:sym typeface="Lato Light"/>
                </a:rPr>
                <a:t>Scientist publishes pre-typeset version in public repository</a:t>
              </a:r>
              <a:endParaRPr sz="1200">
                <a:solidFill>
                  <a:schemeClr val="lt1"/>
                </a:solidFill>
                <a:latin typeface="Lato Light"/>
                <a:ea typeface="Lato Light"/>
                <a:cs typeface="Lato Light"/>
                <a:sym typeface="Lato Light"/>
              </a:endParaRPr>
            </a:p>
          </p:txBody>
        </p:sp>
        <p:sp>
          <p:nvSpPr>
            <p:cNvPr id="1107" name="Google Shape;1107;p50"/>
            <p:cNvSpPr/>
            <p:nvPr/>
          </p:nvSpPr>
          <p:spPr>
            <a:xfrm>
              <a:off x="3453233" y="34617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7</a:t>
              </a:r>
              <a:endParaRPr b="1" sz="1100">
                <a:solidFill>
                  <a:schemeClr val="lt1"/>
                </a:solidFill>
                <a:latin typeface="Lato"/>
                <a:ea typeface="Lato"/>
                <a:cs typeface="Lato"/>
                <a:sym typeface="Lato"/>
              </a:endParaRPr>
            </a:p>
          </p:txBody>
        </p:sp>
        <p:sp>
          <p:nvSpPr>
            <p:cNvPr id="1108" name="Google Shape;1108;p50"/>
            <p:cNvSpPr/>
            <p:nvPr/>
          </p:nvSpPr>
          <p:spPr>
            <a:xfrm>
              <a:off x="1540450" y="4898275"/>
              <a:ext cx="1301100" cy="543600"/>
            </a:xfrm>
            <a:prstGeom prst="roundRect">
              <a:avLst>
                <a:gd fmla="val 16667" name="adj"/>
              </a:avLst>
            </a:prstGeom>
            <a:solidFill>
              <a:srgbClr val="38761D"/>
            </a:solid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Lato Light"/>
                  <a:ea typeface="Lato Light"/>
                  <a:cs typeface="Lato Light"/>
                  <a:sym typeface="Lato Light"/>
                </a:rPr>
                <a:t>Libraries free access after embargo-period</a:t>
              </a:r>
              <a:endParaRPr sz="1200">
                <a:solidFill>
                  <a:schemeClr val="lt1"/>
                </a:solidFill>
                <a:latin typeface="Lato Light"/>
                <a:ea typeface="Lato Light"/>
                <a:cs typeface="Lato Light"/>
                <a:sym typeface="Lato Light"/>
              </a:endParaRPr>
            </a:p>
          </p:txBody>
        </p:sp>
        <p:sp>
          <p:nvSpPr>
            <p:cNvPr id="1109" name="Google Shape;1109;p50"/>
            <p:cNvSpPr/>
            <p:nvPr/>
          </p:nvSpPr>
          <p:spPr>
            <a:xfrm>
              <a:off x="1429421" y="46937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8</a:t>
              </a:r>
              <a:endParaRPr b="1" sz="1100">
                <a:solidFill>
                  <a:schemeClr val="lt1"/>
                </a:solidFill>
                <a:latin typeface="Lato"/>
                <a:ea typeface="Lato"/>
                <a:cs typeface="Lato"/>
                <a:sym typeface="Lato"/>
              </a:endParaRPr>
            </a:p>
          </p:txBody>
        </p:sp>
        <p:sp>
          <p:nvSpPr>
            <p:cNvPr id="1110" name="Google Shape;1110;p50"/>
            <p:cNvSpPr/>
            <p:nvPr/>
          </p:nvSpPr>
          <p:spPr>
            <a:xfrm>
              <a:off x="5608375" y="4835875"/>
              <a:ext cx="314400" cy="3195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11" name="Google Shape;1111;p50"/>
            <p:cNvSpPr/>
            <p:nvPr/>
          </p:nvSpPr>
          <p:spPr>
            <a:xfrm>
              <a:off x="4124575" y="4938000"/>
              <a:ext cx="1301100" cy="695700"/>
            </a:xfrm>
            <a:prstGeom prst="roundRect">
              <a:avLst>
                <a:gd fmla="val 16667" name="adj"/>
              </a:avLst>
            </a:prstGeom>
            <a:solidFill>
              <a:srgbClr val="38761D"/>
            </a:solid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Lato Light"/>
                  <a:ea typeface="Lato Light"/>
                  <a:cs typeface="Lato Light"/>
                  <a:sym typeface="Lato Light"/>
                </a:rPr>
                <a:t>Taxpayer free access after embargo period</a:t>
              </a:r>
              <a:endParaRPr sz="1200">
                <a:solidFill>
                  <a:schemeClr val="lt1"/>
                </a:solidFill>
                <a:latin typeface="Lato Light"/>
                <a:ea typeface="Lato Light"/>
                <a:cs typeface="Lato Light"/>
                <a:sym typeface="Lato Light"/>
              </a:endParaRPr>
            </a:p>
          </p:txBody>
        </p:sp>
        <p:sp>
          <p:nvSpPr>
            <p:cNvPr id="1112" name="Google Shape;1112;p50"/>
            <p:cNvSpPr/>
            <p:nvPr/>
          </p:nvSpPr>
          <p:spPr>
            <a:xfrm>
              <a:off x="3936808" y="48475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8</a:t>
              </a:r>
              <a:endParaRPr b="1" sz="1100">
                <a:solidFill>
                  <a:schemeClr val="lt1"/>
                </a:solidFill>
                <a:latin typeface="Lato"/>
                <a:ea typeface="Lato"/>
                <a:cs typeface="Lato"/>
                <a:sym typeface="Lato"/>
              </a:endParaRPr>
            </a:p>
          </p:txBody>
        </p:sp>
        <p:sp>
          <p:nvSpPr>
            <p:cNvPr id="1113" name="Google Shape;1113;p50"/>
            <p:cNvSpPr/>
            <p:nvPr/>
          </p:nvSpPr>
          <p:spPr>
            <a:xfrm rot="-5400000">
              <a:off x="329275" y="4893650"/>
              <a:ext cx="2095800" cy="3543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14" name="Google Shape;1114;p50"/>
            <p:cNvSpPr/>
            <p:nvPr/>
          </p:nvSpPr>
          <p:spPr>
            <a:xfrm>
              <a:off x="1499775" y="6027100"/>
              <a:ext cx="3626700" cy="91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115" name="Google Shape;1115;p50"/>
            <p:cNvGrpSpPr/>
            <p:nvPr/>
          </p:nvGrpSpPr>
          <p:grpSpPr>
            <a:xfrm>
              <a:off x="2830710" y="5832828"/>
              <a:ext cx="827400" cy="413700"/>
              <a:chOff x="2221110" y="5832828"/>
              <a:chExt cx="827400" cy="413700"/>
            </a:xfrm>
          </p:grpSpPr>
          <p:pic>
            <p:nvPicPr>
              <p:cNvPr id="1116" name="Google Shape;1116;p50"/>
              <p:cNvPicPr preferRelativeResize="0"/>
              <p:nvPr/>
            </p:nvPicPr>
            <p:blipFill>
              <a:blip r:embed="rId12">
                <a:alphaModFix/>
              </a:blip>
              <a:stretch>
                <a:fillRect/>
              </a:stretch>
            </p:blipFill>
            <p:spPr>
              <a:xfrm>
                <a:off x="2221110" y="5832828"/>
                <a:ext cx="413700" cy="413700"/>
              </a:xfrm>
              <a:prstGeom prst="rect">
                <a:avLst/>
              </a:prstGeom>
              <a:noFill/>
              <a:ln>
                <a:noFill/>
              </a:ln>
            </p:spPr>
          </p:pic>
          <p:pic>
            <p:nvPicPr>
              <p:cNvPr id="1117" name="Google Shape;1117;p50"/>
              <p:cNvPicPr preferRelativeResize="0"/>
              <p:nvPr/>
            </p:nvPicPr>
            <p:blipFill>
              <a:blip r:embed="rId12">
                <a:alphaModFix/>
              </a:blip>
              <a:stretch>
                <a:fillRect/>
              </a:stretch>
            </p:blipFill>
            <p:spPr>
              <a:xfrm>
                <a:off x="2427960" y="5832828"/>
                <a:ext cx="413700" cy="413700"/>
              </a:xfrm>
              <a:prstGeom prst="rect">
                <a:avLst/>
              </a:prstGeom>
              <a:noFill/>
              <a:ln>
                <a:noFill/>
              </a:ln>
            </p:spPr>
          </p:pic>
          <p:pic>
            <p:nvPicPr>
              <p:cNvPr id="1118" name="Google Shape;1118;p50"/>
              <p:cNvPicPr preferRelativeResize="0"/>
              <p:nvPr/>
            </p:nvPicPr>
            <p:blipFill>
              <a:blip r:embed="rId12">
                <a:alphaModFix/>
              </a:blip>
              <a:stretch>
                <a:fillRect/>
              </a:stretch>
            </p:blipFill>
            <p:spPr>
              <a:xfrm>
                <a:off x="2634810" y="5832828"/>
                <a:ext cx="413700" cy="413700"/>
              </a:xfrm>
              <a:prstGeom prst="rect">
                <a:avLst/>
              </a:prstGeom>
              <a:noFill/>
              <a:ln>
                <a:noFill/>
              </a:ln>
            </p:spPr>
          </p:pic>
        </p:grpSp>
        <p:sp>
          <p:nvSpPr>
            <p:cNvPr id="1119" name="Google Shape;1119;p50"/>
            <p:cNvSpPr/>
            <p:nvPr/>
          </p:nvSpPr>
          <p:spPr>
            <a:xfrm>
              <a:off x="5148175" y="5836775"/>
              <a:ext cx="13344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Taxpayer pays taxes</a:t>
              </a:r>
              <a:endParaRPr sz="1200">
                <a:latin typeface="Lato Light"/>
                <a:ea typeface="Lato Light"/>
                <a:cs typeface="Lato Light"/>
                <a:sym typeface="Lato Light"/>
              </a:endParaRPr>
            </a:p>
          </p:txBody>
        </p:sp>
        <p:sp>
          <p:nvSpPr>
            <p:cNvPr id="1120" name="Google Shape;1120;p50"/>
            <p:cNvSpPr/>
            <p:nvPr/>
          </p:nvSpPr>
          <p:spPr>
            <a:xfrm>
              <a:off x="5037158" y="56322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1</a:t>
              </a:r>
              <a:endParaRPr b="1" sz="1100">
                <a:solidFill>
                  <a:schemeClr val="lt1"/>
                </a:solidFill>
                <a:latin typeface="Lato"/>
                <a:ea typeface="Lato"/>
                <a:cs typeface="Lato"/>
                <a:sym typeface="Lato"/>
              </a:endParaRPr>
            </a:p>
          </p:txBody>
        </p:sp>
        <p:pic>
          <p:nvPicPr>
            <p:cNvPr id="1121" name="Google Shape;1121;p50"/>
            <p:cNvPicPr preferRelativeResize="0"/>
            <p:nvPr/>
          </p:nvPicPr>
          <p:blipFill>
            <a:blip r:embed="rId7">
              <a:alphaModFix/>
            </a:blip>
            <a:stretch>
              <a:fillRect/>
            </a:stretch>
          </p:blipFill>
          <p:spPr>
            <a:xfrm>
              <a:off x="5928838" y="4377126"/>
              <a:ext cx="876675" cy="876650"/>
            </a:xfrm>
            <a:prstGeom prst="rect">
              <a:avLst/>
            </a:prstGeom>
            <a:noFill/>
            <a:ln>
              <a:noFill/>
            </a:ln>
          </p:spPr>
        </p:pic>
        <p:pic>
          <p:nvPicPr>
            <p:cNvPr id="1122" name="Google Shape;1122;p50"/>
            <p:cNvPicPr preferRelativeResize="0"/>
            <p:nvPr/>
          </p:nvPicPr>
          <p:blipFill>
            <a:blip r:embed="rId14">
              <a:alphaModFix/>
            </a:blip>
            <a:stretch>
              <a:fillRect/>
            </a:stretch>
          </p:blipFill>
          <p:spPr>
            <a:xfrm>
              <a:off x="6259625" y="4618200"/>
              <a:ext cx="413700" cy="413700"/>
            </a:xfrm>
            <a:prstGeom prst="rect">
              <a:avLst/>
            </a:prstGeom>
            <a:noFill/>
            <a:ln>
              <a:noFill/>
            </a:ln>
          </p:spPr>
        </p:pic>
        <p:sp>
          <p:nvSpPr>
            <p:cNvPr id="1123" name="Google Shape;1123;p50"/>
            <p:cNvSpPr txBox="1"/>
            <p:nvPr/>
          </p:nvSpPr>
          <p:spPr>
            <a:xfrm>
              <a:off x="6708700" y="4403725"/>
              <a:ext cx="8274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38761D"/>
                  </a:solidFill>
                  <a:latin typeface="Lato Light"/>
                  <a:ea typeface="Lato Light"/>
                  <a:cs typeface="Lato Light"/>
                  <a:sym typeface="Lato Light"/>
                </a:rPr>
                <a:t>arXiv</a:t>
              </a:r>
              <a:endParaRPr sz="1000">
                <a:solidFill>
                  <a:srgbClr val="38761D"/>
                </a:solidFill>
                <a:latin typeface="Lato Light"/>
                <a:ea typeface="Lato Light"/>
                <a:cs typeface="Lato Light"/>
                <a:sym typeface="Lato Light"/>
              </a:endParaRPr>
            </a:p>
            <a:p>
              <a:pPr indent="0" lvl="0" marL="0" rtl="0" algn="l">
                <a:spcBef>
                  <a:spcPts val="0"/>
                </a:spcBef>
                <a:spcAft>
                  <a:spcPts val="0"/>
                </a:spcAft>
                <a:buNone/>
              </a:pPr>
              <a:r>
                <a:rPr lang="en" sz="1000">
                  <a:solidFill>
                    <a:srgbClr val="38761D"/>
                  </a:solidFill>
                  <a:latin typeface="Lato Light"/>
                  <a:ea typeface="Lato Light"/>
                  <a:cs typeface="Lato Light"/>
                  <a:sym typeface="Lato Light"/>
                </a:rPr>
                <a:t>SSRN</a:t>
              </a:r>
              <a:endParaRPr sz="1000">
                <a:solidFill>
                  <a:srgbClr val="38761D"/>
                </a:solidFill>
                <a:latin typeface="Lato Light"/>
                <a:ea typeface="Lato Light"/>
                <a:cs typeface="Lato Light"/>
                <a:sym typeface="Lato Light"/>
              </a:endParaRPr>
            </a:p>
            <a:p>
              <a:pPr indent="0" lvl="0" marL="0" rtl="0" algn="l">
                <a:spcBef>
                  <a:spcPts val="0"/>
                </a:spcBef>
                <a:spcAft>
                  <a:spcPts val="0"/>
                </a:spcAft>
                <a:buNone/>
              </a:pPr>
              <a:r>
                <a:rPr lang="en" sz="1000">
                  <a:solidFill>
                    <a:srgbClr val="38761D"/>
                  </a:solidFill>
                  <a:latin typeface="Lato Light"/>
                  <a:ea typeface="Lato Light"/>
                  <a:cs typeface="Lato Light"/>
                  <a:sym typeface="Lato Light"/>
                </a:rPr>
                <a:t>DiVA</a:t>
              </a:r>
              <a:endParaRPr sz="1000">
                <a:solidFill>
                  <a:srgbClr val="38761D"/>
                </a:solidFill>
                <a:latin typeface="Lato Light"/>
                <a:ea typeface="Lato Light"/>
                <a:cs typeface="Lato Light"/>
                <a:sym typeface="Lato Light"/>
              </a:endParaRPr>
            </a:p>
            <a:p>
              <a:pPr indent="0" lvl="0" marL="0" rtl="0" algn="l">
                <a:spcBef>
                  <a:spcPts val="0"/>
                </a:spcBef>
                <a:spcAft>
                  <a:spcPts val="0"/>
                </a:spcAft>
                <a:buNone/>
              </a:pPr>
              <a:r>
                <a:rPr lang="en" sz="1000">
                  <a:solidFill>
                    <a:srgbClr val="38761D"/>
                  </a:solidFill>
                  <a:latin typeface="Lato Light"/>
                  <a:ea typeface="Lato Light"/>
                  <a:cs typeface="Lato Light"/>
                  <a:sym typeface="Lato Light"/>
                </a:rPr>
                <a:t>SwePub</a:t>
              </a:r>
              <a:endParaRPr sz="1000">
                <a:solidFill>
                  <a:srgbClr val="38761D"/>
                </a:solidFill>
                <a:latin typeface="Lato Light"/>
                <a:ea typeface="Lato Light"/>
                <a:cs typeface="Lato Light"/>
                <a:sym typeface="Lato Light"/>
              </a:endParaRPr>
            </a:p>
          </p:txBody>
        </p:sp>
      </p:grpSp>
      <p:sp>
        <p:nvSpPr>
          <p:cNvPr id="1124" name="Google Shape;1124;p50"/>
          <p:cNvSpPr txBox="1"/>
          <p:nvPr>
            <p:ph idx="4294967295" type="title"/>
          </p:nvPr>
        </p:nvSpPr>
        <p:spPr>
          <a:xfrm>
            <a:off x="3717675" y="93350"/>
            <a:ext cx="8335800" cy="1396200"/>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SzPct val="48649"/>
              <a:buNone/>
            </a:pPr>
            <a:r>
              <a:t/>
            </a:r>
            <a:endParaRPr>
              <a:latin typeface="Lora"/>
              <a:ea typeface="Lora"/>
              <a:cs typeface="Lora"/>
              <a:sym typeface="Lora"/>
            </a:endParaRPr>
          </a:p>
          <a:p>
            <a:pPr indent="0" lvl="0" marL="0" rtl="0" algn="r">
              <a:lnSpc>
                <a:spcPct val="90000"/>
              </a:lnSpc>
              <a:spcBef>
                <a:spcPts val="0"/>
              </a:spcBef>
              <a:spcAft>
                <a:spcPts val="0"/>
              </a:spcAft>
              <a:buSzPct val="37413"/>
              <a:buNone/>
            </a:pPr>
            <a:r>
              <a:rPr lang="en" sz="4811">
                <a:latin typeface="Lora"/>
                <a:ea typeface="Lora"/>
                <a:cs typeface="Lora"/>
                <a:sym typeface="Lora"/>
              </a:rPr>
              <a:t>Green Open Access</a:t>
            </a:r>
            <a:endParaRPr sz="4811">
              <a:latin typeface="Lora"/>
              <a:ea typeface="Lora"/>
              <a:cs typeface="Lora"/>
              <a:sym typeface="Lora"/>
            </a:endParaRPr>
          </a:p>
          <a:p>
            <a:pPr indent="0" lvl="0" marL="0" rtl="0" algn="r">
              <a:lnSpc>
                <a:spcPct val="90000"/>
              </a:lnSpc>
              <a:spcBef>
                <a:spcPts val="0"/>
              </a:spcBef>
              <a:spcAft>
                <a:spcPts val="0"/>
              </a:spcAft>
              <a:buSzPct val="48649"/>
              <a:buNone/>
            </a:pPr>
            <a:r>
              <a:t/>
            </a:r>
            <a:endParaRPr>
              <a:latin typeface="Lora"/>
              <a:ea typeface="Lora"/>
              <a:cs typeface="Lora"/>
              <a:sym typeface="Lora"/>
            </a:endParaRPr>
          </a:p>
        </p:txBody>
      </p:sp>
      <p:sp>
        <p:nvSpPr>
          <p:cNvPr id="1125" name="Google Shape;1125;p50"/>
          <p:cNvSpPr/>
          <p:nvPr/>
        </p:nvSpPr>
        <p:spPr>
          <a:xfrm>
            <a:off x="5114625" y="93350"/>
            <a:ext cx="1396200" cy="1396200"/>
          </a:xfrm>
          <a:prstGeom prst="ellipse">
            <a:avLst/>
          </a:prstGeom>
          <a:solidFill>
            <a:srgbClr val="38761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51"/>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1131" name="Google Shape;1131;p51"/>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1132" name="Google Shape;1132;p51"/>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cxnSp>
        <p:nvCxnSpPr>
          <p:cNvPr id="1133" name="Google Shape;1133;p51"/>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1134" name="Google Shape;1134;p51"/>
          <p:cNvSpPr txBox="1"/>
          <p:nvPr/>
        </p:nvSpPr>
        <p:spPr>
          <a:xfrm>
            <a:off x="1270750" y="6511800"/>
            <a:ext cx="109182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900">
                <a:solidFill>
                  <a:srgbClr val="202122"/>
                </a:solidFill>
                <a:highlight>
                  <a:srgbClr val="FFFFFF"/>
                </a:highlight>
                <a:latin typeface="Lato Light"/>
                <a:ea typeface="Lato Light"/>
                <a:cs typeface="Lato Light"/>
                <a:sym typeface="Lato Light"/>
              </a:rPr>
              <a:t>Adjusted from: Wikimedia Commons contributors, 'File:Scholarly Publishing - Gold Open Access chart.png', </a:t>
            </a:r>
            <a:r>
              <a:rPr i="1" lang="en" sz="900">
                <a:solidFill>
                  <a:srgbClr val="202122"/>
                </a:solidFill>
                <a:latin typeface="Lato Light"/>
                <a:ea typeface="Lato Light"/>
                <a:cs typeface="Lato Light"/>
                <a:sym typeface="Lato Light"/>
              </a:rPr>
              <a:t>Wikimedia Commons,</a:t>
            </a:r>
            <a:r>
              <a:rPr lang="en" sz="900">
                <a:solidFill>
                  <a:srgbClr val="202122"/>
                </a:solidFill>
                <a:highlight>
                  <a:srgbClr val="FFFFFF"/>
                </a:highlight>
                <a:latin typeface="Lato Light"/>
                <a:ea typeface="Lato Light"/>
                <a:cs typeface="Lato Light"/>
                <a:sym typeface="Lato Light"/>
              </a:rPr>
              <a:t> 6 April 2023. </a:t>
            </a:r>
            <a:r>
              <a:rPr lang="en" sz="900" u="sng">
                <a:solidFill>
                  <a:schemeClr val="hlink"/>
                </a:solidFill>
                <a:highlight>
                  <a:srgbClr val="FFFFFF"/>
                </a:highlight>
                <a:latin typeface="Lato Light"/>
                <a:ea typeface="Lato Light"/>
                <a:cs typeface="Lato Light"/>
                <a:sym typeface="Lato Light"/>
                <a:hlinkClick r:id="rId4"/>
              </a:rPr>
              <a:t>CC BY 4.0</a:t>
            </a:r>
            <a:r>
              <a:rPr lang="en" sz="900">
                <a:solidFill>
                  <a:srgbClr val="202122"/>
                </a:solidFill>
                <a:highlight>
                  <a:srgbClr val="FFFFFF"/>
                </a:highlight>
                <a:latin typeface="Lato Light"/>
                <a:ea typeface="Lato Light"/>
                <a:cs typeface="Lato Light"/>
                <a:sym typeface="Lato Light"/>
              </a:rPr>
              <a:t> </a:t>
            </a:r>
            <a:endParaRPr sz="900">
              <a:latin typeface="Lato Light"/>
              <a:ea typeface="Lato Light"/>
              <a:cs typeface="Lato Light"/>
              <a:sym typeface="Lato Light"/>
            </a:endParaRPr>
          </a:p>
        </p:txBody>
      </p:sp>
      <p:grpSp>
        <p:nvGrpSpPr>
          <p:cNvPr id="1135" name="Google Shape;1135;p51"/>
          <p:cNvGrpSpPr/>
          <p:nvPr/>
        </p:nvGrpSpPr>
        <p:grpSpPr>
          <a:xfrm>
            <a:off x="891046" y="1869413"/>
            <a:ext cx="10582704" cy="4532613"/>
            <a:chOff x="891046" y="1869413"/>
            <a:chExt cx="10582704" cy="4532613"/>
          </a:xfrm>
        </p:grpSpPr>
        <p:pic>
          <p:nvPicPr>
            <p:cNvPr id="1136" name="Google Shape;1136;p51"/>
            <p:cNvPicPr preferRelativeResize="0"/>
            <p:nvPr/>
          </p:nvPicPr>
          <p:blipFill>
            <a:blip r:embed="rId5">
              <a:alphaModFix/>
            </a:blip>
            <a:stretch>
              <a:fillRect/>
            </a:stretch>
          </p:blipFill>
          <p:spPr>
            <a:xfrm>
              <a:off x="3910962" y="2729312"/>
              <a:ext cx="935150" cy="935150"/>
            </a:xfrm>
            <a:prstGeom prst="rect">
              <a:avLst/>
            </a:prstGeom>
            <a:noFill/>
            <a:ln>
              <a:noFill/>
            </a:ln>
          </p:spPr>
        </p:pic>
        <p:pic>
          <p:nvPicPr>
            <p:cNvPr id="1137" name="Google Shape;1137;p51"/>
            <p:cNvPicPr preferRelativeResize="0"/>
            <p:nvPr/>
          </p:nvPicPr>
          <p:blipFill>
            <a:blip r:embed="rId6">
              <a:alphaModFix/>
            </a:blip>
            <a:stretch>
              <a:fillRect/>
            </a:stretch>
          </p:blipFill>
          <p:spPr>
            <a:xfrm>
              <a:off x="1208175" y="2707061"/>
              <a:ext cx="984900" cy="984900"/>
            </a:xfrm>
            <a:prstGeom prst="rect">
              <a:avLst/>
            </a:prstGeom>
            <a:noFill/>
            <a:ln>
              <a:noFill/>
            </a:ln>
          </p:spPr>
        </p:pic>
        <p:sp>
          <p:nvSpPr>
            <p:cNvPr id="1138" name="Google Shape;1138;p51"/>
            <p:cNvSpPr/>
            <p:nvPr/>
          </p:nvSpPr>
          <p:spPr>
            <a:xfrm>
              <a:off x="1031024" y="3588325"/>
              <a:ext cx="12663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Funder finances research</a:t>
              </a:r>
              <a:endParaRPr sz="1200">
                <a:latin typeface="Lato Light"/>
                <a:ea typeface="Lato Light"/>
                <a:cs typeface="Lato Light"/>
                <a:sym typeface="Lato Light"/>
              </a:endParaRPr>
            </a:p>
          </p:txBody>
        </p:sp>
        <p:sp>
          <p:nvSpPr>
            <p:cNvPr id="1139" name="Google Shape;1139;p51"/>
            <p:cNvSpPr/>
            <p:nvPr/>
          </p:nvSpPr>
          <p:spPr>
            <a:xfrm>
              <a:off x="4645288" y="2834950"/>
              <a:ext cx="11208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Scientist writes article</a:t>
              </a:r>
              <a:endParaRPr sz="1200">
                <a:latin typeface="Lato Light"/>
                <a:ea typeface="Lato Light"/>
                <a:cs typeface="Lato Light"/>
                <a:sym typeface="Lato Light"/>
              </a:endParaRPr>
            </a:p>
          </p:txBody>
        </p:sp>
        <p:pic>
          <p:nvPicPr>
            <p:cNvPr id="1140" name="Google Shape;1140;p51"/>
            <p:cNvPicPr preferRelativeResize="0"/>
            <p:nvPr/>
          </p:nvPicPr>
          <p:blipFill>
            <a:blip r:embed="rId7">
              <a:alphaModFix/>
            </a:blip>
            <a:stretch>
              <a:fillRect/>
            </a:stretch>
          </p:blipFill>
          <p:spPr>
            <a:xfrm>
              <a:off x="5696836" y="3087474"/>
              <a:ext cx="743953" cy="743925"/>
            </a:xfrm>
            <a:prstGeom prst="rect">
              <a:avLst/>
            </a:prstGeom>
            <a:noFill/>
            <a:ln>
              <a:noFill/>
            </a:ln>
          </p:spPr>
        </p:pic>
        <p:sp>
          <p:nvSpPr>
            <p:cNvPr id="1141" name="Google Shape;1141;p51"/>
            <p:cNvSpPr/>
            <p:nvPr/>
          </p:nvSpPr>
          <p:spPr>
            <a:xfrm>
              <a:off x="6376838" y="2182613"/>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Scientist sends article to publisher</a:t>
              </a:r>
              <a:endParaRPr sz="1200">
                <a:latin typeface="Lato Light"/>
                <a:ea typeface="Lato Light"/>
                <a:cs typeface="Lato Light"/>
                <a:sym typeface="Lato Light"/>
              </a:endParaRPr>
            </a:p>
          </p:txBody>
        </p:sp>
        <p:sp>
          <p:nvSpPr>
            <p:cNvPr id="1142" name="Google Shape;1142;p51"/>
            <p:cNvSpPr/>
            <p:nvPr/>
          </p:nvSpPr>
          <p:spPr>
            <a:xfrm>
              <a:off x="6482500" y="3426283"/>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Publisher may reject article </a:t>
              </a:r>
              <a:endParaRPr sz="1200">
                <a:latin typeface="Lato Light"/>
                <a:ea typeface="Lato Light"/>
                <a:cs typeface="Lato Light"/>
                <a:sym typeface="Lato Light"/>
              </a:endParaRPr>
            </a:p>
          </p:txBody>
        </p:sp>
        <p:pic>
          <p:nvPicPr>
            <p:cNvPr id="1143" name="Google Shape;1143;p51"/>
            <p:cNvPicPr preferRelativeResize="0"/>
            <p:nvPr/>
          </p:nvPicPr>
          <p:blipFill>
            <a:blip r:embed="rId8">
              <a:alphaModFix/>
            </a:blip>
            <a:stretch>
              <a:fillRect/>
            </a:stretch>
          </p:blipFill>
          <p:spPr>
            <a:xfrm>
              <a:off x="10805100" y="3145950"/>
              <a:ext cx="668650" cy="743925"/>
            </a:xfrm>
            <a:prstGeom prst="rect">
              <a:avLst/>
            </a:prstGeom>
            <a:noFill/>
            <a:ln>
              <a:noFill/>
            </a:ln>
          </p:spPr>
        </p:pic>
        <p:pic>
          <p:nvPicPr>
            <p:cNvPr id="1144" name="Google Shape;1144;p51"/>
            <p:cNvPicPr preferRelativeResize="0"/>
            <p:nvPr/>
          </p:nvPicPr>
          <p:blipFill>
            <a:blip r:embed="rId9">
              <a:alphaModFix/>
            </a:blip>
            <a:stretch>
              <a:fillRect/>
            </a:stretch>
          </p:blipFill>
          <p:spPr>
            <a:xfrm>
              <a:off x="7658925" y="2545340"/>
              <a:ext cx="1890937" cy="1890937"/>
            </a:xfrm>
            <a:prstGeom prst="rect">
              <a:avLst/>
            </a:prstGeom>
            <a:noFill/>
            <a:ln>
              <a:noFill/>
            </a:ln>
          </p:spPr>
        </p:pic>
        <p:grpSp>
          <p:nvGrpSpPr>
            <p:cNvPr id="1145" name="Google Shape;1145;p51"/>
            <p:cNvGrpSpPr/>
            <p:nvPr/>
          </p:nvGrpSpPr>
          <p:grpSpPr>
            <a:xfrm>
              <a:off x="8188888" y="5525376"/>
              <a:ext cx="876675" cy="876650"/>
              <a:chOff x="7579300" y="5361151"/>
              <a:chExt cx="876675" cy="876650"/>
            </a:xfrm>
          </p:grpSpPr>
          <p:pic>
            <p:nvPicPr>
              <p:cNvPr id="1146" name="Google Shape;1146;p51"/>
              <p:cNvPicPr preferRelativeResize="0"/>
              <p:nvPr/>
            </p:nvPicPr>
            <p:blipFill>
              <a:blip r:embed="rId7">
                <a:alphaModFix/>
              </a:blip>
              <a:stretch>
                <a:fillRect/>
              </a:stretch>
            </p:blipFill>
            <p:spPr>
              <a:xfrm>
                <a:off x="7579300" y="5361151"/>
                <a:ext cx="876675" cy="876650"/>
              </a:xfrm>
              <a:prstGeom prst="rect">
                <a:avLst/>
              </a:prstGeom>
              <a:noFill/>
              <a:ln>
                <a:noFill/>
              </a:ln>
            </p:spPr>
          </p:pic>
          <p:pic>
            <p:nvPicPr>
              <p:cNvPr id="1147" name="Google Shape;1147;p51"/>
              <p:cNvPicPr preferRelativeResize="0"/>
              <p:nvPr/>
            </p:nvPicPr>
            <p:blipFill>
              <a:blip r:embed="rId10">
                <a:alphaModFix/>
              </a:blip>
              <a:stretch>
                <a:fillRect/>
              </a:stretch>
            </p:blipFill>
            <p:spPr>
              <a:xfrm>
                <a:off x="7911773" y="5559003"/>
                <a:ext cx="413700" cy="413720"/>
              </a:xfrm>
              <a:prstGeom prst="rect">
                <a:avLst/>
              </a:prstGeom>
              <a:noFill/>
              <a:ln>
                <a:noFill/>
              </a:ln>
            </p:spPr>
          </p:pic>
        </p:grpSp>
        <p:sp>
          <p:nvSpPr>
            <p:cNvPr id="1148" name="Google Shape;1148;p51"/>
            <p:cNvSpPr/>
            <p:nvPr/>
          </p:nvSpPr>
          <p:spPr>
            <a:xfrm rot="5400000">
              <a:off x="8008775" y="4881650"/>
              <a:ext cx="1254000" cy="1494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49" name="Google Shape;1149;p51"/>
            <p:cNvPicPr preferRelativeResize="0"/>
            <p:nvPr/>
          </p:nvPicPr>
          <p:blipFill>
            <a:blip r:embed="rId11">
              <a:alphaModFix/>
            </a:blip>
            <a:stretch>
              <a:fillRect/>
            </a:stretch>
          </p:blipFill>
          <p:spPr>
            <a:xfrm>
              <a:off x="1814925" y="4172988"/>
              <a:ext cx="838200" cy="838200"/>
            </a:xfrm>
            <a:prstGeom prst="rect">
              <a:avLst/>
            </a:prstGeom>
            <a:noFill/>
            <a:ln>
              <a:noFill/>
            </a:ln>
          </p:spPr>
        </p:pic>
        <p:sp>
          <p:nvSpPr>
            <p:cNvPr id="1150" name="Google Shape;1150;p51"/>
            <p:cNvSpPr/>
            <p:nvPr/>
          </p:nvSpPr>
          <p:spPr>
            <a:xfrm>
              <a:off x="2157200" y="3267000"/>
              <a:ext cx="16584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51" name="Google Shape;1151;p51"/>
            <p:cNvPicPr preferRelativeResize="0"/>
            <p:nvPr/>
          </p:nvPicPr>
          <p:blipFill>
            <a:blip r:embed="rId12">
              <a:alphaModFix/>
            </a:blip>
            <a:stretch>
              <a:fillRect/>
            </a:stretch>
          </p:blipFill>
          <p:spPr>
            <a:xfrm>
              <a:off x="2221097" y="3145953"/>
              <a:ext cx="413700" cy="413700"/>
            </a:xfrm>
            <a:prstGeom prst="rect">
              <a:avLst/>
            </a:prstGeom>
            <a:noFill/>
            <a:ln>
              <a:noFill/>
            </a:ln>
          </p:spPr>
        </p:pic>
        <p:pic>
          <p:nvPicPr>
            <p:cNvPr id="1152" name="Google Shape;1152;p51"/>
            <p:cNvPicPr preferRelativeResize="0"/>
            <p:nvPr/>
          </p:nvPicPr>
          <p:blipFill>
            <a:blip r:embed="rId12">
              <a:alphaModFix/>
            </a:blip>
            <a:stretch>
              <a:fillRect/>
            </a:stretch>
          </p:blipFill>
          <p:spPr>
            <a:xfrm>
              <a:off x="2427947" y="3145953"/>
              <a:ext cx="413700" cy="413700"/>
            </a:xfrm>
            <a:prstGeom prst="rect">
              <a:avLst/>
            </a:prstGeom>
            <a:noFill/>
            <a:ln>
              <a:noFill/>
            </a:ln>
          </p:spPr>
        </p:pic>
        <p:pic>
          <p:nvPicPr>
            <p:cNvPr id="1153" name="Google Shape;1153;p51"/>
            <p:cNvPicPr preferRelativeResize="0"/>
            <p:nvPr/>
          </p:nvPicPr>
          <p:blipFill>
            <a:blip r:embed="rId12">
              <a:alphaModFix/>
            </a:blip>
            <a:stretch>
              <a:fillRect/>
            </a:stretch>
          </p:blipFill>
          <p:spPr>
            <a:xfrm>
              <a:off x="2634797" y="3145953"/>
              <a:ext cx="413700" cy="413700"/>
            </a:xfrm>
            <a:prstGeom prst="rect">
              <a:avLst/>
            </a:prstGeom>
            <a:noFill/>
            <a:ln>
              <a:noFill/>
            </a:ln>
          </p:spPr>
        </p:pic>
        <p:sp>
          <p:nvSpPr>
            <p:cNvPr id="1154" name="Google Shape;1154;p51"/>
            <p:cNvSpPr/>
            <p:nvPr/>
          </p:nvSpPr>
          <p:spPr>
            <a:xfrm>
              <a:off x="4771125" y="3266988"/>
              <a:ext cx="9849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5" name="Google Shape;1155;p51"/>
            <p:cNvSpPr/>
            <p:nvPr/>
          </p:nvSpPr>
          <p:spPr>
            <a:xfrm>
              <a:off x="6030600" y="2646138"/>
              <a:ext cx="2058300" cy="3363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6" name="Google Shape;1156;p51"/>
            <p:cNvSpPr/>
            <p:nvPr/>
          </p:nvSpPr>
          <p:spPr>
            <a:xfrm rot="10800000">
              <a:off x="6402400" y="3267000"/>
              <a:ext cx="16584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7" name="Google Shape;1157;p51"/>
            <p:cNvSpPr/>
            <p:nvPr/>
          </p:nvSpPr>
          <p:spPr>
            <a:xfrm rot="5400000">
              <a:off x="9971125" y="1759225"/>
              <a:ext cx="319500" cy="21306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8" name="Google Shape;1158;p51"/>
            <p:cNvSpPr/>
            <p:nvPr/>
          </p:nvSpPr>
          <p:spPr>
            <a:xfrm rot="-5400000">
              <a:off x="6970025" y="3081775"/>
              <a:ext cx="345000" cy="23055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9" name="Google Shape;1159;p51"/>
            <p:cNvSpPr/>
            <p:nvPr/>
          </p:nvSpPr>
          <p:spPr>
            <a:xfrm rot="10800000">
              <a:off x="9137875" y="4103088"/>
              <a:ext cx="2058300" cy="3363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60" name="Google Shape;1160;p51"/>
            <p:cNvSpPr/>
            <p:nvPr/>
          </p:nvSpPr>
          <p:spPr>
            <a:xfrm flipH="1" rot="10800000">
              <a:off x="4260550" y="4398625"/>
              <a:ext cx="4261200" cy="3363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61" name="Google Shape;1161;p51"/>
            <p:cNvPicPr preferRelativeResize="0"/>
            <p:nvPr/>
          </p:nvPicPr>
          <p:blipFill>
            <a:blip r:embed="rId13">
              <a:alphaModFix/>
            </a:blip>
            <a:stretch>
              <a:fillRect/>
            </a:stretch>
          </p:blipFill>
          <p:spPr>
            <a:xfrm>
              <a:off x="5346468" y="5113143"/>
              <a:ext cx="838200" cy="838200"/>
            </a:xfrm>
            <a:prstGeom prst="rect">
              <a:avLst/>
            </a:prstGeom>
            <a:noFill/>
            <a:ln>
              <a:noFill/>
            </a:ln>
          </p:spPr>
        </p:pic>
        <p:sp>
          <p:nvSpPr>
            <p:cNvPr id="1162" name="Google Shape;1162;p51"/>
            <p:cNvSpPr/>
            <p:nvPr/>
          </p:nvSpPr>
          <p:spPr>
            <a:xfrm>
              <a:off x="4260550" y="4103100"/>
              <a:ext cx="88800" cy="4704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63" name="Google Shape;1163;p51"/>
            <p:cNvSpPr/>
            <p:nvPr/>
          </p:nvSpPr>
          <p:spPr>
            <a:xfrm>
              <a:off x="2653125" y="4711313"/>
              <a:ext cx="5868600" cy="1641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64" name="Google Shape;1164;p51"/>
            <p:cNvSpPr/>
            <p:nvPr/>
          </p:nvSpPr>
          <p:spPr>
            <a:xfrm>
              <a:off x="891046" y="3362400"/>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2</a:t>
              </a:r>
              <a:endParaRPr b="1" sz="1100">
                <a:solidFill>
                  <a:schemeClr val="lt1"/>
                </a:solidFill>
                <a:latin typeface="Lato"/>
                <a:ea typeface="Lato"/>
                <a:cs typeface="Lato"/>
                <a:sym typeface="Lato"/>
              </a:endParaRPr>
            </a:p>
          </p:txBody>
        </p:sp>
        <p:sp>
          <p:nvSpPr>
            <p:cNvPr id="1165" name="Google Shape;1165;p51"/>
            <p:cNvSpPr/>
            <p:nvPr/>
          </p:nvSpPr>
          <p:spPr>
            <a:xfrm>
              <a:off x="4431871" y="2609025"/>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3</a:t>
              </a:r>
              <a:endParaRPr b="1" sz="1100">
                <a:solidFill>
                  <a:schemeClr val="lt1"/>
                </a:solidFill>
                <a:latin typeface="Lato"/>
                <a:ea typeface="Lato"/>
                <a:cs typeface="Lato"/>
                <a:sym typeface="Lato"/>
              </a:endParaRPr>
            </a:p>
          </p:txBody>
        </p:sp>
        <p:sp>
          <p:nvSpPr>
            <p:cNvPr id="1166" name="Google Shape;1166;p51"/>
            <p:cNvSpPr/>
            <p:nvPr/>
          </p:nvSpPr>
          <p:spPr>
            <a:xfrm>
              <a:off x="6283358" y="1956700"/>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4</a:t>
              </a:r>
              <a:endParaRPr b="1" sz="1100">
                <a:solidFill>
                  <a:schemeClr val="lt1"/>
                </a:solidFill>
                <a:latin typeface="Lato"/>
                <a:ea typeface="Lato"/>
                <a:cs typeface="Lato"/>
                <a:sym typeface="Lato"/>
              </a:endParaRPr>
            </a:p>
          </p:txBody>
        </p:sp>
        <p:sp>
          <p:nvSpPr>
            <p:cNvPr id="1167" name="Google Shape;1167;p51"/>
            <p:cNvSpPr/>
            <p:nvPr/>
          </p:nvSpPr>
          <p:spPr>
            <a:xfrm>
              <a:off x="6376858" y="3678175"/>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5</a:t>
              </a:r>
              <a:endParaRPr b="1" sz="1100">
                <a:solidFill>
                  <a:schemeClr val="lt1"/>
                </a:solidFill>
                <a:latin typeface="Lato"/>
                <a:ea typeface="Lato"/>
                <a:cs typeface="Lato"/>
                <a:sym typeface="Lato"/>
              </a:endParaRPr>
            </a:p>
          </p:txBody>
        </p:sp>
        <p:sp>
          <p:nvSpPr>
            <p:cNvPr id="1168" name="Google Shape;1168;p51"/>
            <p:cNvSpPr/>
            <p:nvPr/>
          </p:nvSpPr>
          <p:spPr>
            <a:xfrm>
              <a:off x="9306900" y="2052725"/>
              <a:ext cx="1498200" cy="5436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Publisher may forward article for peer review</a:t>
              </a:r>
              <a:endParaRPr sz="1200">
                <a:latin typeface="Lato Light"/>
                <a:ea typeface="Lato Light"/>
                <a:cs typeface="Lato Light"/>
                <a:sym typeface="Lato Light"/>
              </a:endParaRPr>
            </a:p>
          </p:txBody>
        </p:sp>
        <p:sp>
          <p:nvSpPr>
            <p:cNvPr id="1169" name="Google Shape;1169;p51"/>
            <p:cNvSpPr/>
            <p:nvPr/>
          </p:nvSpPr>
          <p:spPr>
            <a:xfrm>
              <a:off x="9159258" y="18694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5</a:t>
              </a:r>
              <a:endParaRPr b="1" sz="1100">
                <a:solidFill>
                  <a:schemeClr val="lt1"/>
                </a:solidFill>
                <a:latin typeface="Lato"/>
                <a:ea typeface="Lato"/>
                <a:cs typeface="Lato"/>
                <a:sym typeface="Lato"/>
              </a:endParaRPr>
            </a:p>
          </p:txBody>
        </p:sp>
        <p:sp>
          <p:nvSpPr>
            <p:cNvPr id="1170" name="Google Shape;1170;p51"/>
            <p:cNvSpPr/>
            <p:nvPr/>
          </p:nvSpPr>
          <p:spPr>
            <a:xfrm>
              <a:off x="9341725" y="3687575"/>
              <a:ext cx="1498200" cy="5436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Accepted/rejected/revision</a:t>
              </a:r>
              <a:endParaRPr sz="1200">
                <a:latin typeface="Lato Light"/>
                <a:ea typeface="Lato Light"/>
                <a:cs typeface="Lato Light"/>
                <a:sym typeface="Lato Light"/>
              </a:endParaRPr>
            </a:p>
          </p:txBody>
        </p:sp>
        <p:sp>
          <p:nvSpPr>
            <p:cNvPr id="1171" name="Google Shape;1171;p51"/>
            <p:cNvSpPr/>
            <p:nvPr/>
          </p:nvSpPr>
          <p:spPr>
            <a:xfrm>
              <a:off x="9230708" y="34830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6</a:t>
              </a:r>
              <a:endParaRPr b="1" sz="1100">
                <a:solidFill>
                  <a:schemeClr val="lt1"/>
                </a:solidFill>
                <a:latin typeface="Lato"/>
                <a:ea typeface="Lato"/>
                <a:cs typeface="Lato"/>
                <a:sym typeface="Lato"/>
              </a:endParaRPr>
            </a:p>
          </p:txBody>
        </p:sp>
        <p:sp>
          <p:nvSpPr>
            <p:cNvPr id="1172" name="Google Shape;1172;p51"/>
            <p:cNvSpPr/>
            <p:nvPr/>
          </p:nvSpPr>
          <p:spPr>
            <a:xfrm>
              <a:off x="9147175" y="5717975"/>
              <a:ext cx="2326500" cy="543600"/>
            </a:xfrm>
            <a:prstGeom prst="roundRect">
              <a:avLst>
                <a:gd fmla="val 16667" name="adj"/>
              </a:avLst>
            </a:prstGeom>
            <a:solidFill>
              <a:srgbClr val="F1C232"/>
            </a:solid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Article published. Author usually has copyright</a:t>
              </a:r>
              <a:endParaRPr sz="1200">
                <a:latin typeface="Lato Light"/>
                <a:ea typeface="Lato Light"/>
                <a:cs typeface="Lato Light"/>
                <a:sym typeface="Lato Light"/>
              </a:endParaRPr>
            </a:p>
          </p:txBody>
        </p:sp>
        <p:sp>
          <p:nvSpPr>
            <p:cNvPr id="1173" name="Google Shape;1173;p51"/>
            <p:cNvSpPr/>
            <p:nvPr/>
          </p:nvSpPr>
          <p:spPr>
            <a:xfrm>
              <a:off x="9036158" y="55134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8</a:t>
              </a:r>
              <a:endParaRPr b="1" sz="1100">
                <a:solidFill>
                  <a:schemeClr val="lt1"/>
                </a:solidFill>
                <a:latin typeface="Lato"/>
                <a:ea typeface="Lato"/>
                <a:cs typeface="Lato"/>
                <a:sym typeface="Lato"/>
              </a:endParaRPr>
            </a:p>
          </p:txBody>
        </p:sp>
        <p:sp>
          <p:nvSpPr>
            <p:cNvPr id="1174" name="Google Shape;1174;p51"/>
            <p:cNvSpPr/>
            <p:nvPr/>
          </p:nvSpPr>
          <p:spPr>
            <a:xfrm>
              <a:off x="3640450" y="3666275"/>
              <a:ext cx="1890900" cy="413700"/>
            </a:xfrm>
            <a:prstGeom prst="roundRect">
              <a:avLst>
                <a:gd fmla="val 16667" name="adj"/>
              </a:avLst>
            </a:prstGeom>
            <a:solidFill>
              <a:srgbClr val="F1C232"/>
            </a:solid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Scientist pays APCs for publication and OA </a:t>
              </a:r>
              <a:endParaRPr sz="1200">
                <a:latin typeface="Lato Light"/>
                <a:ea typeface="Lato Light"/>
                <a:cs typeface="Lato Light"/>
                <a:sym typeface="Lato Light"/>
              </a:endParaRPr>
            </a:p>
          </p:txBody>
        </p:sp>
        <p:sp>
          <p:nvSpPr>
            <p:cNvPr id="1175" name="Google Shape;1175;p51"/>
            <p:cNvSpPr/>
            <p:nvPr/>
          </p:nvSpPr>
          <p:spPr>
            <a:xfrm>
              <a:off x="3529433" y="34617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7</a:t>
              </a:r>
              <a:endParaRPr b="1" sz="1100">
                <a:solidFill>
                  <a:schemeClr val="lt1"/>
                </a:solidFill>
                <a:latin typeface="Lato"/>
                <a:ea typeface="Lato"/>
                <a:cs typeface="Lato"/>
                <a:sym typeface="Lato"/>
              </a:endParaRPr>
            </a:p>
          </p:txBody>
        </p:sp>
        <p:sp>
          <p:nvSpPr>
            <p:cNvPr id="1176" name="Google Shape;1176;p51"/>
            <p:cNvSpPr/>
            <p:nvPr/>
          </p:nvSpPr>
          <p:spPr>
            <a:xfrm>
              <a:off x="1540450" y="4898275"/>
              <a:ext cx="1266300" cy="413700"/>
            </a:xfrm>
            <a:prstGeom prst="roundRect">
              <a:avLst>
                <a:gd fmla="val 16667" name="adj"/>
              </a:avLst>
            </a:prstGeom>
            <a:solidFill>
              <a:srgbClr val="F1C232"/>
            </a:solid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Lato Light"/>
                  <a:ea typeface="Lato Light"/>
                  <a:cs typeface="Lato Light"/>
                  <a:sym typeface="Lato Light"/>
                </a:rPr>
                <a:t>Libraries free access </a:t>
              </a:r>
              <a:endParaRPr sz="1200">
                <a:latin typeface="Lato Light"/>
                <a:ea typeface="Lato Light"/>
                <a:cs typeface="Lato Light"/>
                <a:sym typeface="Lato Light"/>
              </a:endParaRPr>
            </a:p>
          </p:txBody>
        </p:sp>
        <p:sp>
          <p:nvSpPr>
            <p:cNvPr id="1177" name="Google Shape;1177;p51"/>
            <p:cNvSpPr/>
            <p:nvPr/>
          </p:nvSpPr>
          <p:spPr>
            <a:xfrm>
              <a:off x="1429421" y="46937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9</a:t>
              </a:r>
              <a:endParaRPr b="1" sz="1100">
                <a:solidFill>
                  <a:schemeClr val="lt1"/>
                </a:solidFill>
                <a:latin typeface="Lato"/>
                <a:ea typeface="Lato"/>
                <a:cs typeface="Lato"/>
                <a:sym typeface="Lato"/>
              </a:endParaRPr>
            </a:p>
          </p:txBody>
        </p:sp>
        <p:sp>
          <p:nvSpPr>
            <p:cNvPr id="1178" name="Google Shape;1178;p51"/>
            <p:cNvSpPr/>
            <p:nvPr/>
          </p:nvSpPr>
          <p:spPr>
            <a:xfrm>
              <a:off x="5735750" y="4851175"/>
              <a:ext cx="2780400" cy="3195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79" name="Google Shape;1179;p51"/>
            <p:cNvSpPr/>
            <p:nvPr/>
          </p:nvSpPr>
          <p:spPr>
            <a:xfrm>
              <a:off x="6216498" y="5194600"/>
              <a:ext cx="1225800" cy="413700"/>
            </a:xfrm>
            <a:prstGeom prst="roundRect">
              <a:avLst>
                <a:gd fmla="val 16667" name="adj"/>
              </a:avLst>
            </a:prstGeom>
            <a:solidFill>
              <a:srgbClr val="F1C232"/>
            </a:solid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Taxpayer free access</a:t>
              </a:r>
              <a:endParaRPr sz="1200">
                <a:latin typeface="Lato Light"/>
                <a:ea typeface="Lato Light"/>
                <a:cs typeface="Lato Light"/>
                <a:sym typeface="Lato Light"/>
              </a:endParaRPr>
            </a:p>
          </p:txBody>
        </p:sp>
        <p:sp>
          <p:nvSpPr>
            <p:cNvPr id="1180" name="Google Shape;1180;p51"/>
            <p:cNvSpPr/>
            <p:nvPr/>
          </p:nvSpPr>
          <p:spPr>
            <a:xfrm>
              <a:off x="6105471" y="4990038"/>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9</a:t>
              </a:r>
              <a:endParaRPr b="1" sz="1100">
                <a:solidFill>
                  <a:schemeClr val="lt1"/>
                </a:solidFill>
                <a:latin typeface="Lato"/>
                <a:ea typeface="Lato"/>
                <a:cs typeface="Lato"/>
                <a:sym typeface="Lato"/>
              </a:endParaRPr>
            </a:p>
          </p:txBody>
        </p:sp>
        <p:sp>
          <p:nvSpPr>
            <p:cNvPr id="1181" name="Google Shape;1181;p51"/>
            <p:cNvSpPr/>
            <p:nvPr/>
          </p:nvSpPr>
          <p:spPr>
            <a:xfrm rot="-5400000">
              <a:off x="329275" y="4893650"/>
              <a:ext cx="2095800" cy="3543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2" name="Google Shape;1182;p51"/>
            <p:cNvSpPr/>
            <p:nvPr/>
          </p:nvSpPr>
          <p:spPr>
            <a:xfrm>
              <a:off x="1499775" y="6027100"/>
              <a:ext cx="3626700" cy="91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183" name="Google Shape;1183;p51"/>
            <p:cNvGrpSpPr/>
            <p:nvPr/>
          </p:nvGrpSpPr>
          <p:grpSpPr>
            <a:xfrm>
              <a:off x="2830710" y="5832828"/>
              <a:ext cx="827400" cy="413700"/>
              <a:chOff x="2221110" y="5832828"/>
              <a:chExt cx="827400" cy="413700"/>
            </a:xfrm>
          </p:grpSpPr>
          <p:pic>
            <p:nvPicPr>
              <p:cNvPr id="1184" name="Google Shape;1184;p51"/>
              <p:cNvPicPr preferRelativeResize="0"/>
              <p:nvPr/>
            </p:nvPicPr>
            <p:blipFill>
              <a:blip r:embed="rId12">
                <a:alphaModFix/>
              </a:blip>
              <a:stretch>
                <a:fillRect/>
              </a:stretch>
            </p:blipFill>
            <p:spPr>
              <a:xfrm>
                <a:off x="2221110" y="5832828"/>
                <a:ext cx="413700" cy="413700"/>
              </a:xfrm>
              <a:prstGeom prst="rect">
                <a:avLst/>
              </a:prstGeom>
              <a:noFill/>
              <a:ln>
                <a:noFill/>
              </a:ln>
            </p:spPr>
          </p:pic>
          <p:pic>
            <p:nvPicPr>
              <p:cNvPr id="1185" name="Google Shape;1185;p51"/>
              <p:cNvPicPr preferRelativeResize="0"/>
              <p:nvPr/>
            </p:nvPicPr>
            <p:blipFill>
              <a:blip r:embed="rId12">
                <a:alphaModFix/>
              </a:blip>
              <a:stretch>
                <a:fillRect/>
              </a:stretch>
            </p:blipFill>
            <p:spPr>
              <a:xfrm>
                <a:off x="2427960" y="5832828"/>
                <a:ext cx="413700" cy="413700"/>
              </a:xfrm>
              <a:prstGeom prst="rect">
                <a:avLst/>
              </a:prstGeom>
              <a:noFill/>
              <a:ln>
                <a:noFill/>
              </a:ln>
            </p:spPr>
          </p:pic>
          <p:pic>
            <p:nvPicPr>
              <p:cNvPr id="1186" name="Google Shape;1186;p51"/>
              <p:cNvPicPr preferRelativeResize="0"/>
              <p:nvPr/>
            </p:nvPicPr>
            <p:blipFill>
              <a:blip r:embed="rId12">
                <a:alphaModFix/>
              </a:blip>
              <a:stretch>
                <a:fillRect/>
              </a:stretch>
            </p:blipFill>
            <p:spPr>
              <a:xfrm>
                <a:off x="2634810" y="5832828"/>
                <a:ext cx="413700" cy="413700"/>
              </a:xfrm>
              <a:prstGeom prst="rect">
                <a:avLst/>
              </a:prstGeom>
              <a:noFill/>
              <a:ln>
                <a:noFill/>
              </a:ln>
            </p:spPr>
          </p:pic>
        </p:grpSp>
        <p:sp>
          <p:nvSpPr>
            <p:cNvPr id="1187" name="Google Shape;1187;p51"/>
            <p:cNvSpPr/>
            <p:nvPr/>
          </p:nvSpPr>
          <p:spPr>
            <a:xfrm>
              <a:off x="5148175" y="5836775"/>
              <a:ext cx="131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Lato Light"/>
                  <a:ea typeface="Lato Light"/>
                  <a:cs typeface="Lato Light"/>
                  <a:sym typeface="Lato Light"/>
                </a:rPr>
                <a:t>Taxpayer pays taxes </a:t>
              </a:r>
              <a:endParaRPr sz="1200">
                <a:latin typeface="Lato Light"/>
                <a:ea typeface="Lato Light"/>
                <a:cs typeface="Lato Light"/>
                <a:sym typeface="Lato Light"/>
              </a:endParaRPr>
            </a:p>
          </p:txBody>
        </p:sp>
        <p:sp>
          <p:nvSpPr>
            <p:cNvPr id="1188" name="Google Shape;1188;p51"/>
            <p:cNvSpPr/>
            <p:nvPr/>
          </p:nvSpPr>
          <p:spPr>
            <a:xfrm>
              <a:off x="5037158" y="56322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1</a:t>
              </a:r>
              <a:endParaRPr b="1" sz="1100">
                <a:solidFill>
                  <a:schemeClr val="lt1"/>
                </a:solidFill>
                <a:latin typeface="Lato"/>
                <a:ea typeface="Lato"/>
                <a:cs typeface="Lato"/>
                <a:sym typeface="Lato"/>
              </a:endParaRPr>
            </a:p>
          </p:txBody>
        </p:sp>
        <p:grpSp>
          <p:nvGrpSpPr>
            <p:cNvPr id="1189" name="Google Shape;1189;p51"/>
            <p:cNvGrpSpPr/>
            <p:nvPr/>
          </p:nvGrpSpPr>
          <p:grpSpPr>
            <a:xfrm>
              <a:off x="3907747" y="4081765"/>
              <a:ext cx="827400" cy="413700"/>
              <a:chOff x="2373497" y="3374553"/>
              <a:chExt cx="827400" cy="413700"/>
            </a:xfrm>
          </p:grpSpPr>
          <p:pic>
            <p:nvPicPr>
              <p:cNvPr id="1190" name="Google Shape;1190;p51"/>
              <p:cNvPicPr preferRelativeResize="0"/>
              <p:nvPr/>
            </p:nvPicPr>
            <p:blipFill>
              <a:blip r:embed="rId12">
                <a:alphaModFix/>
              </a:blip>
              <a:stretch>
                <a:fillRect/>
              </a:stretch>
            </p:blipFill>
            <p:spPr>
              <a:xfrm>
                <a:off x="2373497" y="3374553"/>
                <a:ext cx="413700" cy="413700"/>
              </a:xfrm>
              <a:prstGeom prst="rect">
                <a:avLst/>
              </a:prstGeom>
              <a:noFill/>
              <a:ln>
                <a:noFill/>
              </a:ln>
            </p:spPr>
          </p:pic>
          <p:pic>
            <p:nvPicPr>
              <p:cNvPr id="1191" name="Google Shape;1191;p51"/>
              <p:cNvPicPr preferRelativeResize="0"/>
              <p:nvPr/>
            </p:nvPicPr>
            <p:blipFill>
              <a:blip r:embed="rId12">
                <a:alphaModFix/>
              </a:blip>
              <a:stretch>
                <a:fillRect/>
              </a:stretch>
            </p:blipFill>
            <p:spPr>
              <a:xfrm>
                <a:off x="2580347" y="3374553"/>
                <a:ext cx="413700" cy="413700"/>
              </a:xfrm>
              <a:prstGeom prst="rect">
                <a:avLst/>
              </a:prstGeom>
              <a:noFill/>
              <a:ln>
                <a:noFill/>
              </a:ln>
            </p:spPr>
          </p:pic>
          <p:pic>
            <p:nvPicPr>
              <p:cNvPr id="1192" name="Google Shape;1192;p51"/>
              <p:cNvPicPr preferRelativeResize="0"/>
              <p:nvPr/>
            </p:nvPicPr>
            <p:blipFill>
              <a:blip r:embed="rId12">
                <a:alphaModFix/>
              </a:blip>
              <a:stretch>
                <a:fillRect/>
              </a:stretch>
            </p:blipFill>
            <p:spPr>
              <a:xfrm>
                <a:off x="2787197" y="3374553"/>
                <a:ext cx="413700" cy="413700"/>
              </a:xfrm>
              <a:prstGeom prst="rect">
                <a:avLst/>
              </a:prstGeom>
              <a:noFill/>
              <a:ln>
                <a:noFill/>
              </a:ln>
            </p:spPr>
          </p:pic>
        </p:grpSp>
      </p:grpSp>
      <p:sp>
        <p:nvSpPr>
          <p:cNvPr id="1193" name="Google Shape;1193;p51"/>
          <p:cNvSpPr txBox="1"/>
          <p:nvPr>
            <p:ph idx="4294967295" type="title"/>
          </p:nvPr>
        </p:nvSpPr>
        <p:spPr>
          <a:xfrm>
            <a:off x="3717675" y="93350"/>
            <a:ext cx="8335800" cy="1396200"/>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SzPct val="48649"/>
              <a:buNone/>
            </a:pPr>
            <a:r>
              <a:t/>
            </a:r>
            <a:endParaRPr>
              <a:latin typeface="Lora"/>
              <a:ea typeface="Lora"/>
              <a:cs typeface="Lora"/>
              <a:sym typeface="Lora"/>
            </a:endParaRPr>
          </a:p>
          <a:p>
            <a:pPr indent="0" lvl="0" marL="0" rtl="0" algn="r">
              <a:lnSpc>
                <a:spcPct val="90000"/>
              </a:lnSpc>
              <a:spcBef>
                <a:spcPts val="0"/>
              </a:spcBef>
              <a:spcAft>
                <a:spcPts val="0"/>
              </a:spcAft>
              <a:buSzPct val="37413"/>
              <a:buNone/>
            </a:pPr>
            <a:r>
              <a:rPr lang="en" sz="4811">
                <a:latin typeface="Lora"/>
                <a:ea typeface="Lora"/>
                <a:cs typeface="Lora"/>
                <a:sym typeface="Lora"/>
              </a:rPr>
              <a:t>Publishers respond: </a:t>
            </a:r>
            <a:endParaRPr sz="4811">
              <a:latin typeface="Lora"/>
              <a:ea typeface="Lora"/>
              <a:cs typeface="Lora"/>
              <a:sym typeface="Lora"/>
            </a:endParaRPr>
          </a:p>
          <a:p>
            <a:pPr indent="0" lvl="0" marL="0" rtl="0" algn="r">
              <a:lnSpc>
                <a:spcPct val="90000"/>
              </a:lnSpc>
              <a:spcBef>
                <a:spcPts val="0"/>
              </a:spcBef>
              <a:spcAft>
                <a:spcPts val="0"/>
              </a:spcAft>
              <a:buSzPct val="37413"/>
              <a:buNone/>
            </a:pPr>
            <a:r>
              <a:rPr lang="en" sz="4811">
                <a:latin typeface="Lora"/>
                <a:ea typeface="Lora"/>
                <a:cs typeface="Lora"/>
                <a:sym typeface="Lora"/>
              </a:rPr>
              <a:t>Gold open access</a:t>
            </a:r>
            <a:endParaRPr sz="4811">
              <a:latin typeface="Lora"/>
              <a:ea typeface="Lora"/>
              <a:cs typeface="Lora"/>
              <a:sym typeface="Lora"/>
            </a:endParaRPr>
          </a:p>
          <a:p>
            <a:pPr indent="0" lvl="0" marL="0" rtl="0" algn="r">
              <a:lnSpc>
                <a:spcPct val="90000"/>
              </a:lnSpc>
              <a:spcBef>
                <a:spcPts val="0"/>
              </a:spcBef>
              <a:spcAft>
                <a:spcPts val="0"/>
              </a:spcAft>
              <a:buSzPct val="48649"/>
              <a:buNone/>
            </a:pPr>
            <a:r>
              <a:t/>
            </a:r>
            <a:endParaRPr>
              <a:latin typeface="Lora"/>
              <a:ea typeface="Lora"/>
              <a:cs typeface="Lora"/>
              <a:sym typeface="Lora"/>
            </a:endParaRPr>
          </a:p>
        </p:txBody>
      </p:sp>
      <p:sp>
        <p:nvSpPr>
          <p:cNvPr id="1194" name="Google Shape;1194;p51"/>
          <p:cNvSpPr/>
          <p:nvPr/>
        </p:nvSpPr>
        <p:spPr>
          <a:xfrm>
            <a:off x="5114625" y="93350"/>
            <a:ext cx="1396200" cy="1396200"/>
          </a:xfrm>
          <a:prstGeom prst="ellipse">
            <a:avLst/>
          </a:prstGeom>
          <a:solidFill>
            <a:srgbClr val="F1C2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sp>
        <p:nvSpPr>
          <p:cNvPr id="1199" name="Google Shape;1199;p52"/>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1200" name="Google Shape;1200;p52"/>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sp>
        <p:nvSpPr>
          <p:cNvPr id="1201" name="Google Shape;1201;p52"/>
          <p:cNvSpPr txBox="1"/>
          <p:nvPr/>
        </p:nvSpPr>
        <p:spPr>
          <a:xfrm>
            <a:off x="5947800" y="4759525"/>
            <a:ext cx="469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B45F06"/>
                </a:solidFill>
              </a:rPr>
              <a:t>)</a:t>
            </a:r>
            <a:endParaRPr sz="2400">
              <a:solidFill>
                <a:srgbClr val="B45F06"/>
              </a:solidFill>
            </a:endParaRPr>
          </a:p>
        </p:txBody>
      </p:sp>
      <p:pic>
        <p:nvPicPr>
          <p:cNvPr descr="Connections with solid fill" id="1202" name="Google Shape;1202;p52"/>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cxnSp>
        <p:nvCxnSpPr>
          <p:cNvPr id="1203" name="Google Shape;1203;p52"/>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grpSp>
        <p:nvGrpSpPr>
          <p:cNvPr id="1204" name="Google Shape;1204;p52"/>
          <p:cNvGrpSpPr/>
          <p:nvPr/>
        </p:nvGrpSpPr>
        <p:grpSpPr>
          <a:xfrm>
            <a:off x="891046" y="1869413"/>
            <a:ext cx="10582704" cy="4532613"/>
            <a:chOff x="281446" y="1945613"/>
            <a:chExt cx="10582704" cy="4532613"/>
          </a:xfrm>
        </p:grpSpPr>
        <p:pic>
          <p:nvPicPr>
            <p:cNvPr id="1205" name="Google Shape;1205;p52"/>
            <p:cNvPicPr preferRelativeResize="0"/>
            <p:nvPr/>
          </p:nvPicPr>
          <p:blipFill>
            <a:blip r:embed="rId4">
              <a:alphaModFix/>
            </a:blip>
            <a:stretch>
              <a:fillRect/>
            </a:stretch>
          </p:blipFill>
          <p:spPr>
            <a:xfrm>
              <a:off x="3301362" y="2805512"/>
              <a:ext cx="935150" cy="935150"/>
            </a:xfrm>
            <a:prstGeom prst="rect">
              <a:avLst/>
            </a:prstGeom>
            <a:noFill/>
            <a:ln>
              <a:noFill/>
            </a:ln>
          </p:spPr>
        </p:pic>
        <p:pic>
          <p:nvPicPr>
            <p:cNvPr id="1206" name="Google Shape;1206;p52"/>
            <p:cNvPicPr preferRelativeResize="0"/>
            <p:nvPr/>
          </p:nvPicPr>
          <p:blipFill>
            <a:blip r:embed="rId5">
              <a:alphaModFix/>
            </a:blip>
            <a:stretch>
              <a:fillRect/>
            </a:stretch>
          </p:blipFill>
          <p:spPr>
            <a:xfrm>
              <a:off x="598575" y="2783261"/>
              <a:ext cx="984900" cy="984900"/>
            </a:xfrm>
            <a:prstGeom prst="rect">
              <a:avLst/>
            </a:prstGeom>
            <a:noFill/>
            <a:ln>
              <a:noFill/>
            </a:ln>
          </p:spPr>
        </p:pic>
        <p:sp>
          <p:nvSpPr>
            <p:cNvPr id="1207" name="Google Shape;1207;p52"/>
            <p:cNvSpPr/>
            <p:nvPr/>
          </p:nvSpPr>
          <p:spPr>
            <a:xfrm>
              <a:off x="421424" y="3664525"/>
              <a:ext cx="12663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Funder finances research</a:t>
              </a:r>
              <a:endParaRPr sz="1200">
                <a:latin typeface="Lato Light"/>
                <a:ea typeface="Lato Light"/>
                <a:cs typeface="Lato Light"/>
                <a:sym typeface="Lato Light"/>
              </a:endParaRPr>
            </a:p>
          </p:txBody>
        </p:sp>
        <p:sp>
          <p:nvSpPr>
            <p:cNvPr id="1208" name="Google Shape;1208;p52"/>
            <p:cNvSpPr/>
            <p:nvPr/>
          </p:nvSpPr>
          <p:spPr>
            <a:xfrm>
              <a:off x="4035688" y="2911150"/>
              <a:ext cx="11208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Scientist writes article</a:t>
              </a:r>
              <a:endParaRPr sz="1200">
                <a:latin typeface="Lato Light"/>
                <a:ea typeface="Lato Light"/>
                <a:cs typeface="Lato Light"/>
                <a:sym typeface="Lato Light"/>
              </a:endParaRPr>
            </a:p>
          </p:txBody>
        </p:sp>
        <p:pic>
          <p:nvPicPr>
            <p:cNvPr id="1209" name="Google Shape;1209;p52"/>
            <p:cNvPicPr preferRelativeResize="0"/>
            <p:nvPr/>
          </p:nvPicPr>
          <p:blipFill>
            <a:blip r:embed="rId6">
              <a:alphaModFix/>
            </a:blip>
            <a:stretch>
              <a:fillRect/>
            </a:stretch>
          </p:blipFill>
          <p:spPr>
            <a:xfrm>
              <a:off x="5087236" y="3163674"/>
              <a:ext cx="743953" cy="743925"/>
            </a:xfrm>
            <a:prstGeom prst="rect">
              <a:avLst/>
            </a:prstGeom>
            <a:noFill/>
            <a:ln>
              <a:noFill/>
            </a:ln>
          </p:spPr>
        </p:pic>
        <p:sp>
          <p:nvSpPr>
            <p:cNvPr id="1210" name="Google Shape;1210;p52"/>
            <p:cNvSpPr/>
            <p:nvPr/>
          </p:nvSpPr>
          <p:spPr>
            <a:xfrm>
              <a:off x="5767238" y="2258813"/>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Scientist sends article to publisher</a:t>
              </a:r>
              <a:endParaRPr sz="1200">
                <a:latin typeface="Lato Light"/>
                <a:ea typeface="Lato Light"/>
                <a:cs typeface="Lato Light"/>
                <a:sym typeface="Lato Light"/>
              </a:endParaRPr>
            </a:p>
          </p:txBody>
        </p:sp>
        <p:sp>
          <p:nvSpPr>
            <p:cNvPr id="1211" name="Google Shape;1211;p52"/>
            <p:cNvSpPr/>
            <p:nvPr/>
          </p:nvSpPr>
          <p:spPr>
            <a:xfrm>
              <a:off x="5872900" y="3502483"/>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Publisher may reject article </a:t>
              </a:r>
              <a:endParaRPr sz="1200">
                <a:latin typeface="Lato Light"/>
                <a:ea typeface="Lato Light"/>
                <a:cs typeface="Lato Light"/>
                <a:sym typeface="Lato Light"/>
              </a:endParaRPr>
            </a:p>
          </p:txBody>
        </p:sp>
        <p:pic>
          <p:nvPicPr>
            <p:cNvPr id="1212" name="Google Shape;1212;p52"/>
            <p:cNvPicPr preferRelativeResize="0"/>
            <p:nvPr/>
          </p:nvPicPr>
          <p:blipFill>
            <a:blip r:embed="rId7">
              <a:alphaModFix/>
            </a:blip>
            <a:stretch>
              <a:fillRect/>
            </a:stretch>
          </p:blipFill>
          <p:spPr>
            <a:xfrm>
              <a:off x="10195500" y="3222150"/>
              <a:ext cx="668650" cy="743925"/>
            </a:xfrm>
            <a:prstGeom prst="rect">
              <a:avLst/>
            </a:prstGeom>
            <a:noFill/>
            <a:ln>
              <a:noFill/>
            </a:ln>
          </p:spPr>
        </p:pic>
        <p:pic>
          <p:nvPicPr>
            <p:cNvPr id="1213" name="Google Shape;1213;p52"/>
            <p:cNvPicPr preferRelativeResize="0"/>
            <p:nvPr/>
          </p:nvPicPr>
          <p:blipFill>
            <a:blip r:embed="rId8">
              <a:alphaModFix/>
            </a:blip>
            <a:stretch>
              <a:fillRect/>
            </a:stretch>
          </p:blipFill>
          <p:spPr>
            <a:xfrm>
              <a:off x="7049325" y="2621540"/>
              <a:ext cx="1890937" cy="1890937"/>
            </a:xfrm>
            <a:prstGeom prst="rect">
              <a:avLst/>
            </a:prstGeom>
            <a:noFill/>
            <a:ln>
              <a:noFill/>
            </a:ln>
          </p:spPr>
        </p:pic>
        <p:grpSp>
          <p:nvGrpSpPr>
            <p:cNvPr id="1214" name="Google Shape;1214;p52"/>
            <p:cNvGrpSpPr/>
            <p:nvPr/>
          </p:nvGrpSpPr>
          <p:grpSpPr>
            <a:xfrm>
              <a:off x="7579288" y="5601576"/>
              <a:ext cx="876675" cy="876650"/>
              <a:chOff x="7579300" y="5361151"/>
              <a:chExt cx="876675" cy="876650"/>
            </a:xfrm>
          </p:grpSpPr>
          <p:pic>
            <p:nvPicPr>
              <p:cNvPr id="1215" name="Google Shape;1215;p52"/>
              <p:cNvPicPr preferRelativeResize="0"/>
              <p:nvPr/>
            </p:nvPicPr>
            <p:blipFill>
              <a:blip r:embed="rId6">
                <a:alphaModFix/>
              </a:blip>
              <a:stretch>
                <a:fillRect/>
              </a:stretch>
            </p:blipFill>
            <p:spPr>
              <a:xfrm>
                <a:off x="7579300" y="5361151"/>
                <a:ext cx="876675" cy="876650"/>
              </a:xfrm>
              <a:prstGeom prst="rect">
                <a:avLst/>
              </a:prstGeom>
              <a:noFill/>
              <a:ln>
                <a:noFill/>
              </a:ln>
            </p:spPr>
          </p:pic>
          <p:pic>
            <p:nvPicPr>
              <p:cNvPr id="1216" name="Google Shape;1216;p52"/>
              <p:cNvPicPr preferRelativeResize="0"/>
              <p:nvPr/>
            </p:nvPicPr>
            <p:blipFill>
              <a:blip r:embed="rId9">
                <a:alphaModFix/>
              </a:blip>
              <a:stretch>
                <a:fillRect/>
              </a:stretch>
            </p:blipFill>
            <p:spPr>
              <a:xfrm>
                <a:off x="7911773" y="5559003"/>
                <a:ext cx="413700" cy="413720"/>
              </a:xfrm>
              <a:prstGeom prst="rect">
                <a:avLst/>
              </a:prstGeom>
              <a:noFill/>
              <a:ln>
                <a:noFill/>
              </a:ln>
            </p:spPr>
          </p:pic>
        </p:grpSp>
        <p:sp>
          <p:nvSpPr>
            <p:cNvPr id="1217" name="Google Shape;1217;p52"/>
            <p:cNvSpPr/>
            <p:nvPr/>
          </p:nvSpPr>
          <p:spPr>
            <a:xfrm rot="5400000">
              <a:off x="7399175" y="4957850"/>
              <a:ext cx="1254000" cy="1494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18" name="Google Shape;1218;p52"/>
            <p:cNvPicPr preferRelativeResize="0"/>
            <p:nvPr/>
          </p:nvPicPr>
          <p:blipFill>
            <a:blip r:embed="rId10">
              <a:alphaModFix/>
            </a:blip>
            <a:stretch>
              <a:fillRect/>
            </a:stretch>
          </p:blipFill>
          <p:spPr>
            <a:xfrm>
              <a:off x="1205325" y="4249188"/>
              <a:ext cx="838200" cy="838200"/>
            </a:xfrm>
            <a:prstGeom prst="rect">
              <a:avLst/>
            </a:prstGeom>
            <a:noFill/>
            <a:ln>
              <a:noFill/>
            </a:ln>
          </p:spPr>
        </p:pic>
        <p:sp>
          <p:nvSpPr>
            <p:cNvPr id="1219" name="Google Shape;1219;p52"/>
            <p:cNvSpPr/>
            <p:nvPr/>
          </p:nvSpPr>
          <p:spPr>
            <a:xfrm>
              <a:off x="1547600" y="3343200"/>
              <a:ext cx="16584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20" name="Google Shape;1220;p52"/>
            <p:cNvPicPr preferRelativeResize="0"/>
            <p:nvPr/>
          </p:nvPicPr>
          <p:blipFill>
            <a:blip r:embed="rId11">
              <a:alphaModFix/>
            </a:blip>
            <a:stretch>
              <a:fillRect/>
            </a:stretch>
          </p:blipFill>
          <p:spPr>
            <a:xfrm>
              <a:off x="1611497" y="3222153"/>
              <a:ext cx="413700" cy="413700"/>
            </a:xfrm>
            <a:prstGeom prst="rect">
              <a:avLst/>
            </a:prstGeom>
            <a:noFill/>
            <a:ln>
              <a:noFill/>
            </a:ln>
          </p:spPr>
        </p:pic>
        <p:pic>
          <p:nvPicPr>
            <p:cNvPr id="1221" name="Google Shape;1221;p52"/>
            <p:cNvPicPr preferRelativeResize="0"/>
            <p:nvPr/>
          </p:nvPicPr>
          <p:blipFill>
            <a:blip r:embed="rId11">
              <a:alphaModFix/>
            </a:blip>
            <a:stretch>
              <a:fillRect/>
            </a:stretch>
          </p:blipFill>
          <p:spPr>
            <a:xfrm>
              <a:off x="1818347" y="3222153"/>
              <a:ext cx="413700" cy="413700"/>
            </a:xfrm>
            <a:prstGeom prst="rect">
              <a:avLst/>
            </a:prstGeom>
            <a:noFill/>
            <a:ln>
              <a:noFill/>
            </a:ln>
          </p:spPr>
        </p:pic>
        <p:pic>
          <p:nvPicPr>
            <p:cNvPr id="1222" name="Google Shape;1222;p52"/>
            <p:cNvPicPr preferRelativeResize="0"/>
            <p:nvPr/>
          </p:nvPicPr>
          <p:blipFill>
            <a:blip r:embed="rId11">
              <a:alphaModFix/>
            </a:blip>
            <a:stretch>
              <a:fillRect/>
            </a:stretch>
          </p:blipFill>
          <p:spPr>
            <a:xfrm>
              <a:off x="2025197" y="3222153"/>
              <a:ext cx="413700" cy="413700"/>
            </a:xfrm>
            <a:prstGeom prst="rect">
              <a:avLst/>
            </a:prstGeom>
            <a:noFill/>
            <a:ln>
              <a:noFill/>
            </a:ln>
          </p:spPr>
        </p:pic>
        <p:sp>
          <p:nvSpPr>
            <p:cNvPr id="1223" name="Google Shape;1223;p52"/>
            <p:cNvSpPr/>
            <p:nvPr/>
          </p:nvSpPr>
          <p:spPr>
            <a:xfrm>
              <a:off x="4161525" y="3343188"/>
              <a:ext cx="9849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4" name="Google Shape;1224;p52"/>
            <p:cNvSpPr/>
            <p:nvPr/>
          </p:nvSpPr>
          <p:spPr>
            <a:xfrm>
              <a:off x="5421000" y="2722338"/>
              <a:ext cx="2058300" cy="3363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5" name="Google Shape;1225;p52"/>
            <p:cNvSpPr/>
            <p:nvPr/>
          </p:nvSpPr>
          <p:spPr>
            <a:xfrm rot="10800000">
              <a:off x="5792800" y="3343200"/>
              <a:ext cx="16584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6" name="Google Shape;1226;p52"/>
            <p:cNvSpPr/>
            <p:nvPr/>
          </p:nvSpPr>
          <p:spPr>
            <a:xfrm rot="5400000">
              <a:off x="9361525" y="1835425"/>
              <a:ext cx="319500" cy="21306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7" name="Google Shape;1227;p52"/>
            <p:cNvSpPr/>
            <p:nvPr/>
          </p:nvSpPr>
          <p:spPr>
            <a:xfrm rot="-5400000">
              <a:off x="6360425" y="3157975"/>
              <a:ext cx="345000" cy="23055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8" name="Google Shape;1228;p52"/>
            <p:cNvSpPr/>
            <p:nvPr/>
          </p:nvSpPr>
          <p:spPr>
            <a:xfrm rot="10800000">
              <a:off x="8528275" y="4179288"/>
              <a:ext cx="2058300" cy="3363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9" name="Google Shape;1229;p52"/>
            <p:cNvSpPr/>
            <p:nvPr/>
          </p:nvSpPr>
          <p:spPr>
            <a:xfrm flipH="1" rot="10800000">
              <a:off x="3650950" y="4474825"/>
              <a:ext cx="4261200" cy="3363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30" name="Google Shape;1230;p52"/>
            <p:cNvPicPr preferRelativeResize="0"/>
            <p:nvPr/>
          </p:nvPicPr>
          <p:blipFill>
            <a:blip r:embed="rId12">
              <a:alphaModFix/>
            </a:blip>
            <a:stretch>
              <a:fillRect/>
            </a:stretch>
          </p:blipFill>
          <p:spPr>
            <a:xfrm>
              <a:off x="4736868" y="5189343"/>
              <a:ext cx="838200" cy="838200"/>
            </a:xfrm>
            <a:prstGeom prst="rect">
              <a:avLst/>
            </a:prstGeom>
            <a:noFill/>
            <a:ln>
              <a:noFill/>
            </a:ln>
          </p:spPr>
        </p:pic>
        <p:sp>
          <p:nvSpPr>
            <p:cNvPr id="1231" name="Google Shape;1231;p52"/>
            <p:cNvSpPr/>
            <p:nvPr/>
          </p:nvSpPr>
          <p:spPr>
            <a:xfrm>
              <a:off x="3650950" y="4179300"/>
              <a:ext cx="88800" cy="4704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2" name="Google Shape;1232;p52"/>
            <p:cNvSpPr/>
            <p:nvPr/>
          </p:nvSpPr>
          <p:spPr>
            <a:xfrm>
              <a:off x="2043525" y="4787513"/>
              <a:ext cx="5868600" cy="1641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233" name="Google Shape;1233;p52"/>
            <p:cNvGrpSpPr/>
            <p:nvPr/>
          </p:nvGrpSpPr>
          <p:grpSpPr>
            <a:xfrm>
              <a:off x="3281660" y="4159328"/>
              <a:ext cx="827400" cy="413700"/>
              <a:chOff x="2373497" y="3145953"/>
              <a:chExt cx="827400" cy="413700"/>
            </a:xfrm>
          </p:grpSpPr>
          <p:pic>
            <p:nvPicPr>
              <p:cNvPr id="1234" name="Google Shape;1234;p52"/>
              <p:cNvPicPr preferRelativeResize="0"/>
              <p:nvPr/>
            </p:nvPicPr>
            <p:blipFill>
              <a:blip r:embed="rId11">
                <a:alphaModFix/>
              </a:blip>
              <a:stretch>
                <a:fillRect/>
              </a:stretch>
            </p:blipFill>
            <p:spPr>
              <a:xfrm>
                <a:off x="2373497" y="3145953"/>
                <a:ext cx="413700" cy="413700"/>
              </a:xfrm>
              <a:prstGeom prst="rect">
                <a:avLst/>
              </a:prstGeom>
              <a:noFill/>
              <a:ln>
                <a:noFill/>
              </a:ln>
            </p:spPr>
          </p:pic>
          <p:pic>
            <p:nvPicPr>
              <p:cNvPr id="1235" name="Google Shape;1235;p52"/>
              <p:cNvPicPr preferRelativeResize="0"/>
              <p:nvPr/>
            </p:nvPicPr>
            <p:blipFill>
              <a:blip r:embed="rId11">
                <a:alphaModFix/>
              </a:blip>
              <a:stretch>
                <a:fillRect/>
              </a:stretch>
            </p:blipFill>
            <p:spPr>
              <a:xfrm>
                <a:off x="2580347" y="3145953"/>
                <a:ext cx="413700" cy="413700"/>
              </a:xfrm>
              <a:prstGeom prst="rect">
                <a:avLst/>
              </a:prstGeom>
              <a:noFill/>
              <a:ln>
                <a:noFill/>
              </a:ln>
            </p:spPr>
          </p:pic>
          <p:pic>
            <p:nvPicPr>
              <p:cNvPr id="1236" name="Google Shape;1236;p52"/>
              <p:cNvPicPr preferRelativeResize="0"/>
              <p:nvPr/>
            </p:nvPicPr>
            <p:blipFill>
              <a:blip r:embed="rId11">
                <a:alphaModFix/>
              </a:blip>
              <a:stretch>
                <a:fillRect/>
              </a:stretch>
            </p:blipFill>
            <p:spPr>
              <a:xfrm>
                <a:off x="2787197" y="3145953"/>
                <a:ext cx="413700" cy="413700"/>
              </a:xfrm>
              <a:prstGeom prst="rect">
                <a:avLst/>
              </a:prstGeom>
              <a:noFill/>
              <a:ln>
                <a:noFill/>
              </a:ln>
            </p:spPr>
          </p:pic>
        </p:grpSp>
        <p:sp>
          <p:nvSpPr>
            <p:cNvPr id="1237" name="Google Shape;1237;p52"/>
            <p:cNvSpPr/>
            <p:nvPr/>
          </p:nvSpPr>
          <p:spPr>
            <a:xfrm>
              <a:off x="281446" y="3438600"/>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2</a:t>
              </a:r>
              <a:endParaRPr b="1" sz="1100">
                <a:solidFill>
                  <a:schemeClr val="lt1"/>
                </a:solidFill>
                <a:latin typeface="Lato"/>
                <a:ea typeface="Lato"/>
                <a:cs typeface="Lato"/>
                <a:sym typeface="Lato"/>
              </a:endParaRPr>
            </a:p>
          </p:txBody>
        </p:sp>
        <p:sp>
          <p:nvSpPr>
            <p:cNvPr id="1238" name="Google Shape;1238;p52"/>
            <p:cNvSpPr/>
            <p:nvPr/>
          </p:nvSpPr>
          <p:spPr>
            <a:xfrm>
              <a:off x="3822271" y="2685225"/>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3</a:t>
              </a:r>
              <a:endParaRPr b="1" sz="1100">
                <a:solidFill>
                  <a:schemeClr val="lt1"/>
                </a:solidFill>
                <a:latin typeface="Lato"/>
                <a:ea typeface="Lato"/>
                <a:cs typeface="Lato"/>
                <a:sym typeface="Lato"/>
              </a:endParaRPr>
            </a:p>
          </p:txBody>
        </p:sp>
        <p:sp>
          <p:nvSpPr>
            <p:cNvPr id="1239" name="Google Shape;1239;p52"/>
            <p:cNvSpPr/>
            <p:nvPr/>
          </p:nvSpPr>
          <p:spPr>
            <a:xfrm>
              <a:off x="5673758" y="2032900"/>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4</a:t>
              </a:r>
              <a:endParaRPr b="1" sz="1100">
                <a:solidFill>
                  <a:schemeClr val="lt1"/>
                </a:solidFill>
                <a:latin typeface="Lato"/>
                <a:ea typeface="Lato"/>
                <a:cs typeface="Lato"/>
                <a:sym typeface="Lato"/>
              </a:endParaRPr>
            </a:p>
          </p:txBody>
        </p:sp>
        <p:sp>
          <p:nvSpPr>
            <p:cNvPr id="1240" name="Google Shape;1240;p52"/>
            <p:cNvSpPr/>
            <p:nvPr/>
          </p:nvSpPr>
          <p:spPr>
            <a:xfrm>
              <a:off x="5767258" y="3754375"/>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5</a:t>
              </a:r>
              <a:endParaRPr b="1" sz="1100">
                <a:solidFill>
                  <a:schemeClr val="lt1"/>
                </a:solidFill>
                <a:latin typeface="Lato"/>
                <a:ea typeface="Lato"/>
                <a:cs typeface="Lato"/>
                <a:sym typeface="Lato"/>
              </a:endParaRPr>
            </a:p>
          </p:txBody>
        </p:sp>
        <p:sp>
          <p:nvSpPr>
            <p:cNvPr id="1241" name="Google Shape;1241;p52"/>
            <p:cNvSpPr/>
            <p:nvPr/>
          </p:nvSpPr>
          <p:spPr>
            <a:xfrm>
              <a:off x="8697300" y="2128925"/>
              <a:ext cx="1498200" cy="5436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Publisher may forward article for peer review</a:t>
              </a:r>
              <a:endParaRPr sz="1200">
                <a:latin typeface="Lato Light"/>
                <a:ea typeface="Lato Light"/>
                <a:cs typeface="Lato Light"/>
                <a:sym typeface="Lato Light"/>
              </a:endParaRPr>
            </a:p>
          </p:txBody>
        </p:sp>
        <p:sp>
          <p:nvSpPr>
            <p:cNvPr id="1242" name="Google Shape;1242;p52"/>
            <p:cNvSpPr/>
            <p:nvPr/>
          </p:nvSpPr>
          <p:spPr>
            <a:xfrm>
              <a:off x="8549658" y="19456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5</a:t>
              </a:r>
              <a:endParaRPr b="1" sz="1100">
                <a:solidFill>
                  <a:schemeClr val="lt1"/>
                </a:solidFill>
                <a:latin typeface="Lato"/>
                <a:ea typeface="Lato"/>
                <a:cs typeface="Lato"/>
                <a:sym typeface="Lato"/>
              </a:endParaRPr>
            </a:p>
          </p:txBody>
        </p:sp>
        <p:sp>
          <p:nvSpPr>
            <p:cNvPr id="1243" name="Google Shape;1243;p52"/>
            <p:cNvSpPr/>
            <p:nvPr/>
          </p:nvSpPr>
          <p:spPr>
            <a:xfrm>
              <a:off x="8732125" y="3763775"/>
              <a:ext cx="1498200" cy="5436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Accepted/rejected/revision</a:t>
              </a:r>
              <a:endParaRPr sz="1200">
                <a:latin typeface="Lato Light"/>
                <a:ea typeface="Lato Light"/>
                <a:cs typeface="Lato Light"/>
                <a:sym typeface="Lato Light"/>
              </a:endParaRPr>
            </a:p>
          </p:txBody>
        </p:sp>
        <p:sp>
          <p:nvSpPr>
            <p:cNvPr id="1244" name="Google Shape;1244;p52"/>
            <p:cNvSpPr/>
            <p:nvPr/>
          </p:nvSpPr>
          <p:spPr>
            <a:xfrm>
              <a:off x="8621108" y="35592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6</a:t>
              </a:r>
              <a:endParaRPr b="1" sz="1100">
                <a:solidFill>
                  <a:schemeClr val="lt1"/>
                </a:solidFill>
                <a:latin typeface="Lato"/>
                <a:ea typeface="Lato"/>
                <a:cs typeface="Lato"/>
                <a:sym typeface="Lato"/>
              </a:endParaRPr>
            </a:p>
          </p:txBody>
        </p:sp>
        <p:sp>
          <p:nvSpPr>
            <p:cNvPr id="1245" name="Google Shape;1245;p52"/>
            <p:cNvSpPr/>
            <p:nvPr/>
          </p:nvSpPr>
          <p:spPr>
            <a:xfrm>
              <a:off x="8537575" y="5794175"/>
              <a:ext cx="2326500" cy="5436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Article published. Publisher has copyright</a:t>
              </a:r>
              <a:endParaRPr sz="1200">
                <a:latin typeface="Lato Light"/>
                <a:ea typeface="Lato Light"/>
                <a:cs typeface="Lato Light"/>
                <a:sym typeface="Lato Light"/>
              </a:endParaRPr>
            </a:p>
          </p:txBody>
        </p:sp>
        <p:sp>
          <p:nvSpPr>
            <p:cNvPr id="1246" name="Google Shape;1246;p52"/>
            <p:cNvSpPr/>
            <p:nvPr/>
          </p:nvSpPr>
          <p:spPr>
            <a:xfrm>
              <a:off x="8426558" y="55896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8</a:t>
              </a:r>
              <a:endParaRPr b="1" sz="1100">
                <a:solidFill>
                  <a:schemeClr val="lt1"/>
                </a:solidFill>
                <a:latin typeface="Lato"/>
                <a:ea typeface="Lato"/>
                <a:cs typeface="Lato"/>
                <a:sym typeface="Lato"/>
              </a:endParaRPr>
            </a:p>
          </p:txBody>
        </p:sp>
        <p:sp>
          <p:nvSpPr>
            <p:cNvPr id="1247" name="Google Shape;1247;p52"/>
            <p:cNvSpPr/>
            <p:nvPr/>
          </p:nvSpPr>
          <p:spPr>
            <a:xfrm>
              <a:off x="3030850" y="3742475"/>
              <a:ext cx="1768800" cy="413700"/>
            </a:xfrm>
            <a:prstGeom prst="roundRect">
              <a:avLst>
                <a:gd fmla="val 16667" name="adj"/>
              </a:avLst>
            </a:prstGeom>
            <a:solidFill>
              <a:srgbClr val="4A86E8"/>
            </a:solid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Scientist pays for access </a:t>
              </a:r>
              <a:r>
                <a:rPr b="1" lang="en" sz="1200">
                  <a:latin typeface="Lato"/>
                  <a:ea typeface="Lato"/>
                  <a:cs typeface="Lato"/>
                  <a:sym typeface="Lato"/>
                </a:rPr>
                <a:t>OR</a:t>
              </a:r>
              <a:r>
                <a:rPr lang="en" sz="1200">
                  <a:latin typeface="Lato Light"/>
                  <a:ea typeface="Lato Light"/>
                  <a:cs typeface="Lato Light"/>
                  <a:sym typeface="Lato Light"/>
                </a:rPr>
                <a:t> APCs for OA</a:t>
              </a:r>
              <a:endParaRPr sz="1200">
                <a:latin typeface="Lato Light"/>
                <a:ea typeface="Lato Light"/>
                <a:cs typeface="Lato Light"/>
                <a:sym typeface="Lato Light"/>
              </a:endParaRPr>
            </a:p>
          </p:txBody>
        </p:sp>
        <p:sp>
          <p:nvSpPr>
            <p:cNvPr id="1248" name="Google Shape;1248;p52"/>
            <p:cNvSpPr/>
            <p:nvPr/>
          </p:nvSpPr>
          <p:spPr>
            <a:xfrm>
              <a:off x="2919833" y="35379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7</a:t>
              </a:r>
              <a:endParaRPr b="1" sz="1100">
                <a:solidFill>
                  <a:schemeClr val="lt1"/>
                </a:solidFill>
                <a:latin typeface="Lato"/>
                <a:ea typeface="Lato"/>
                <a:cs typeface="Lato"/>
                <a:sym typeface="Lato"/>
              </a:endParaRPr>
            </a:p>
          </p:txBody>
        </p:sp>
        <p:sp>
          <p:nvSpPr>
            <p:cNvPr id="1249" name="Google Shape;1249;p52"/>
            <p:cNvSpPr/>
            <p:nvPr/>
          </p:nvSpPr>
          <p:spPr>
            <a:xfrm>
              <a:off x="930850" y="4974475"/>
              <a:ext cx="1396200" cy="413700"/>
            </a:xfrm>
            <a:prstGeom prst="roundRect">
              <a:avLst>
                <a:gd fmla="val 16667" name="adj"/>
              </a:avLst>
            </a:prstGeom>
            <a:solidFill>
              <a:srgbClr val="4A86E8"/>
            </a:solid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Libraries pay for access if no OA</a:t>
              </a:r>
              <a:endParaRPr sz="1200">
                <a:latin typeface="Lato Light"/>
                <a:ea typeface="Lato Light"/>
                <a:cs typeface="Lato Light"/>
                <a:sym typeface="Lato Light"/>
              </a:endParaRPr>
            </a:p>
          </p:txBody>
        </p:sp>
        <p:sp>
          <p:nvSpPr>
            <p:cNvPr id="1250" name="Google Shape;1250;p52"/>
            <p:cNvSpPr/>
            <p:nvPr/>
          </p:nvSpPr>
          <p:spPr>
            <a:xfrm>
              <a:off x="819821" y="47699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9</a:t>
              </a:r>
              <a:endParaRPr b="1" sz="1100">
                <a:solidFill>
                  <a:schemeClr val="lt1"/>
                </a:solidFill>
                <a:latin typeface="Lato"/>
                <a:ea typeface="Lato"/>
                <a:cs typeface="Lato"/>
                <a:sym typeface="Lato"/>
              </a:endParaRPr>
            </a:p>
          </p:txBody>
        </p:sp>
        <p:grpSp>
          <p:nvGrpSpPr>
            <p:cNvPr id="1251" name="Google Shape;1251;p52"/>
            <p:cNvGrpSpPr/>
            <p:nvPr/>
          </p:nvGrpSpPr>
          <p:grpSpPr>
            <a:xfrm>
              <a:off x="2248897" y="4620128"/>
              <a:ext cx="827400" cy="413700"/>
              <a:chOff x="2373497" y="3374553"/>
              <a:chExt cx="827400" cy="413700"/>
            </a:xfrm>
          </p:grpSpPr>
          <p:pic>
            <p:nvPicPr>
              <p:cNvPr id="1252" name="Google Shape;1252;p52"/>
              <p:cNvPicPr preferRelativeResize="0"/>
              <p:nvPr/>
            </p:nvPicPr>
            <p:blipFill>
              <a:blip r:embed="rId11">
                <a:alphaModFix/>
              </a:blip>
              <a:stretch>
                <a:fillRect/>
              </a:stretch>
            </p:blipFill>
            <p:spPr>
              <a:xfrm>
                <a:off x="2373497" y="3374553"/>
                <a:ext cx="413700" cy="413700"/>
              </a:xfrm>
              <a:prstGeom prst="rect">
                <a:avLst/>
              </a:prstGeom>
              <a:noFill/>
              <a:ln>
                <a:noFill/>
              </a:ln>
            </p:spPr>
          </p:pic>
          <p:pic>
            <p:nvPicPr>
              <p:cNvPr id="1253" name="Google Shape;1253;p52"/>
              <p:cNvPicPr preferRelativeResize="0"/>
              <p:nvPr/>
            </p:nvPicPr>
            <p:blipFill>
              <a:blip r:embed="rId11">
                <a:alphaModFix/>
              </a:blip>
              <a:stretch>
                <a:fillRect/>
              </a:stretch>
            </p:blipFill>
            <p:spPr>
              <a:xfrm>
                <a:off x="2580347" y="3374553"/>
                <a:ext cx="413700" cy="413700"/>
              </a:xfrm>
              <a:prstGeom prst="rect">
                <a:avLst/>
              </a:prstGeom>
              <a:noFill/>
              <a:ln>
                <a:noFill/>
              </a:ln>
            </p:spPr>
          </p:pic>
          <p:pic>
            <p:nvPicPr>
              <p:cNvPr id="1254" name="Google Shape;1254;p52"/>
              <p:cNvPicPr preferRelativeResize="0"/>
              <p:nvPr/>
            </p:nvPicPr>
            <p:blipFill>
              <a:blip r:embed="rId11">
                <a:alphaModFix/>
              </a:blip>
              <a:stretch>
                <a:fillRect/>
              </a:stretch>
            </p:blipFill>
            <p:spPr>
              <a:xfrm>
                <a:off x="2787197" y="3374553"/>
                <a:ext cx="413700" cy="413700"/>
              </a:xfrm>
              <a:prstGeom prst="rect">
                <a:avLst/>
              </a:prstGeom>
              <a:noFill/>
              <a:ln>
                <a:noFill/>
              </a:ln>
            </p:spPr>
          </p:pic>
        </p:grpSp>
        <p:sp>
          <p:nvSpPr>
            <p:cNvPr id="1255" name="Google Shape;1255;p52"/>
            <p:cNvSpPr/>
            <p:nvPr/>
          </p:nvSpPr>
          <p:spPr>
            <a:xfrm>
              <a:off x="5126150" y="4927375"/>
              <a:ext cx="2780400" cy="3195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6" name="Google Shape;1256;p52"/>
            <p:cNvSpPr/>
            <p:nvPr/>
          </p:nvSpPr>
          <p:spPr>
            <a:xfrm>
              <a:off x="5606888" y="5270800"/>
              <a:ext cx="1498200" cy="413700"/>
            </a:xfrm>
            <a:prstGeom prst="roundRect">
              <a:avLst>
                <a:gd fmla="val 16667" name="adj"/>
              </a:avLst>
            </a:prstGeom>
            <a:solidFill>
              <a:srgbClr val="4A86E8"/>
            </a:solid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Taxpayer pays for access if no OA</a:t>
              </a:r>
              <a:endParaRPr sz="1200">
                <a:latin typeface="Lato Light"/>
                <a:ea typeface="Lato Light"/>
                <a:cs typeface="Lato Light"/>
                <a:sym typeface="Lato Light"/>
              </a:endParaRPr>
            </a:p>
          </p:txBody>
        </p:sp>
        <p:sp>
          <p:nvSpPr>
            <p:cNvPr id="1257" name="Google Shape;1257;p52"/>
            <p:cNvSpPr/>
            <p:nvPr/>
          </p:nvSpPr>
          <p:spPr>
            <a:xfrm>
              <a:off x="5495871" y="5066238"/>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9</a:t>
              </a:r>
              <a:endParaRPr b="1" sz="1100">
                <a:solidFill>
                  <a:schemeClr val="lt1"/>
                </a:solidFill>
                <a:latin typeface="Lato"/>
                <a:ea typeface="Lato"/>
                <a:cs typeface="Lato"/>
                <a:sym typeface="Lato"/>
              </a:endParaRPr>
            </a:p>
          </p:txBody>
        </p:sp>
        <p:grpSp>
          <p:nvGrpSpPr>
            <p:cNvPr id="1258" name="Google Shape;1258;p52"/>
            <p:cNvGrpSpPr/>
            <p:nvPr/>
          </p:nvGrpSpPr>
          <p:grpSpPr>
            <a:xfrm>
              <a:off x="4742272" y="4927378"/>
              <a:ext cx="827400" cy="413700"/>
              <a:chOff x="2373497" y="3374553"/>
              <a:chExt cx="827400" cy="413700"/>
            </a:xfrm>
          </p:grpSpPr>
          <p:pic>
            <p:nvPicPr>
              <p:cNvPr id="1259" name="Google Shape;1259;p52"/>
              <p:cNvPicPr preferRelativeResize="0"/>
              <p:nvPr/>
            </p:nvPicPr>
            <p:blipFill>
              <a:blip r:embed="rId11">
                <a:alphaModFix/>
              </a:blip>
              <a:stretch>
                <a:fillRect/>
              </a:stretch>
            </p:blipFill>
            <p:spPr>
              <a:xfrm>
                <a:off x="2373497" y="3374553"/>
                <a:ext cx="413700" cy="413700"/>
              </a:xfrm>
              <a:prstGeom prst="rect">
                <a:avLst/>
              </a:prstGeom>
              <a:noFill/>
              <a:ln>
                <a:noFill/>
              </a:ln>
            </p:spPr>
          </p:pic>
          <p:pic>
            <p:nvPicPr>
              <p:cNvPr id="1260" name="Google Shape;1260;p52"/>
              <p:cNvPicPr preferRelativeResize="0"/>
              <p:nvPr/>
            </p:nvPicPr>
            <p:blipFill>
              <a:blip r:embed="rId11">
                <a:alphaModFix/>
              </a:blip>
              <a:stretch>
                <a:fillRect/>
              </a:stretch>
            </p:blipFill>
            <p:spPr>
              <a:xfrm>
                <a:off x="2580347" y="3374553"/>
                <a:ext cx="413700" cy="413700"/>
              </a:xfrm>
              <a:prstGeom prst="rect">
                <a:avLst/>
              </a:prstGeom>
              <a:noFill/>
              <a:ln>
                <a:noFill/>
              </a:ln>
            </p:spPr>
          </p:pic>
          <p:pic>
            <p:nvPicPr>
              <p:cNvPr id="1261" name="Google Shape;1261;p52"/>
              <p:cNvPicPr preferRelativeResize="0"/>
              <p:nvPr/>
            </p:nvPicPr>
            <p:blipFill>
              <a:blip r:embed="rId11">
                <a:alphaModFix/>
              </a:blip>
              <a:stretch>
                <a:fillRect/>
              </a:stretch>
            </p:blipFill>
            <p:spPr>
              <a:xfrm>
                <a:off x="2787197" y="3374553"/>
                <a:ext cx="413700" cy="413700"/>
              </a:xfrm>
              <a:prstGeom prst="rect">
                <a:avLst/>
              </a:prstGeom>
              <a:noFill/>
              <a:ln>
                <a:noFill/>
              </a:ln>
            </p:spPr>
          </p:pic>
        </p:grpSp>
        <p:sp>
          <p:nvSpPr>
            <p:cNvPr id="1262" name="Google Shape;1262;p52"/>
            <p:cNvSpPr/>
            <p:nvPr/>
          </p:nvSpPr>
          <p:spPr>
            <a:xfrm rot="-5400000">
              <a:off x="-280325" y="4969850"/>
              <a:ext cx="2095800" cy="3543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63" name="Google Shape;1263;p52"/>
            <p:cNvSpPr/>
            <p:nvPr/>
          </p:nvSpPr>
          <p:spPr>
            <a:xfrm>
              <a:off x="890175" y="6103300"/>
              <a:ext cx="3626700" cy="91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264" name="Google Shape;1264;p52"/>
            <p:cNvGrpSpPr/>
            <p:nvPr/>
          </p:nvGrpSpPr>
          <p:grpSpPr>
            <a:xfrm>
              <a:off x="2221110" y="5909028"/>
              <a:ext cx="827400" cy="413700"/>
              <a:chOff x="2221110" y="5832828"/>
              <a:chExt cx="827400" cy="413700"/>
            </a:xfrm>
          </p:grpSpPr>
          <p:pic>
            <p:nvPicPr>
              <p:cNvPr id="1265" name="Google Shape;1265;p52"/>
              <p:cNvPicPr preferRelativeResize="0"/>
              <p:nvPr/>
            </p:nvPicPr>
            <p:blipFill>
              <a:blip r:embed="rId11">
                <a:alphaModFix/>
              </a:blip>
              <a:stretch>
                <a:fillRect/>
              </a:stretch>
            </p:blipFill>
            <p:spPr>
              <a:xfrm>
                <a:off x="2221110" y="5832828"/>
                <a:ext cx="413700" cy="413700"/>
              </a:xfrm>
              <a:prstGeom prst="rect">
                <a:avLst/>
              </a:prstGeom>
              <a:noFill/>
              <a:ln>
                <a:noFill/>
              </a:ln>
            </p:spPr>
          </p:pic>
          <p:pic>
            <p:nvPicPr>
              <p:cNvPr id="1266" name="Google Shape;1266;p52"/>
              <p:cNvPicPr preferRelativeResize="0"/>
              <p:nvPr/>
            </p:nvPicPr>
            <p:blipFill>
              <a:blip r:embed="rId11">
                <a:alphaModFix/>
              </a:blip>
              <a:stretch>
                <a:fillRect/>
              </a:stretch>
            </p:blipFill>
            <p:spPr>
              <a:xfrm>
                <a:off x="2427960" y="5832828"/>
                <a:ext cx="413700" cy="413700"/>
              </a:xfrm>
              <a:prstGeom prst="rect">
                <a:avLst/>
              </a:prstGeom>
              <a:noFill/>
              <a:ln>
                <a:noFill/>
              </a:ln>
            </p:spPr>
          </p:pic>
          <p:pic>
            <p:nvPicPr>
              <p:cNvPr id="1267" name="Google Shape;1267;p52"/>
              <p:cNvPicPr preferRelativeResize="0"/>
              <p:nvPr/>
            </p:nvPicPr>
            <p:blipFill>
              <a:blip r:embed="rId11">
                <a:alphaModFix/>
              </a:blip>
              <a:stretch>
                <a:fillRect/>
              </a:stretch>
            </p:blipFill>
            <p:spPr>
              <a:xfrm>
                <a:off x="2634810" y="5832828"/>
                <a:ext cx="413700" cy="413700"/>
              </a:xfrm>
              <a:prstGeom prst="rect">
                <a:avLst/>
              </a:prstGeom>
              <a:noFill/>
              <a:ln>
                <a:noFill/>
              </a:ln>
            </p:spPr>
          </p:pic>
        </p:grpSp>
        <p:sp>
          <p:nvSpPr>
            <p:cNvPr id="1268" name="Google Shape;1268;p52"/>
            <p:cNvSpPr/>
            <p:nvPr/>
          </p:nvSpPr>
          <p:spPr>
            <a:xfrm>
              <a:off x="4538575" y="5912975"/>
              <a:ext cx="13344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Taxpayer pays taxes</a:t>
              </a:r>
              <a:endParaRPr sz="1200">
                <a:latin typeface="Lato Light"/>
                <a:ea typeface="Lato Light"/>
                <a:cs typeface="Lato Light"/>
                <a:sym typeface="Lato Light"/>
              </a:endParaRPr>
            </a:p>
          </p:txBody>
        </p:sp>
        <p:sp>
          <p:nvSpPr>
            <p:cNvPr id="1269" name="Google Shape;1269;p52"/>
            <p:cNvSpPr/>
            <p:nvPr/>
          </p:nvSpPr>
          <p:spPr>
            <a:xfrm>
              <a:off x="4427558" y="57084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1</a:t>
              </a:r>
              <a:endParaRPr b="1" sz="1100">
                <a:solidFill>
                  <a:schemeClr val="lt1"/>
                </a:solidFill>
                <a:latin typeface="Lato"/>
                <a:ea typeface="Lato"/>
                <a:cs typeface="Lato"/>
                <a:sym typeface="Lato"/>
              </a:endParaRPr>
            </a:p>
          </p:txBody>
        </p:sp>
      </p:grpSp>
      <p:sp>
        <p:nvSpPr>
          <p:cNvPr id="1270" name="Google Shape;1270;p52"/>
          <p:cNvSpPr txBox="1"/>
          <p:nvPr/>
        </p:nvSpPr>
        <p:spPr>
          <a:xfrm>
            <a:off x="1270750" y="6511800"/>
            <a:ext cx="109182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900">
                <a:solidFill>
                  <a:srgbClr val="202122"/>
                </a:solidFill>
                <a:highlight>
                  <a:srgbClr val="FFFFFF"/>
                </a:highlight>
                <a:latin typeface="Lato Light"/>
                <a:ea typeface="Lato Light"/>
                <a:cs typeface="Lato Light"/>
                <a:sym typeface="Lato Light"/>
              </a:rPr>
              <a:t>Adjusted from: Wikimedia Commons contributors, 'File:Scholarly Publishing - Gold Open Access chart.png', </a:t>
            </a:r>
            <a:r>
              <a:rPr i="1" lang="en" sz="900">
                <a:solidFill>
                  <a:srgbClr val="202122"/>
                </a:solidFill>
                <a:latin typeface="Lato Light"/>
                <a:ea typeface="Lato Light"/>
                <a:cs typeface="Lato Light"/>
                <a:sym typeface="Lato Light"/>
              </a:rPr>
              <a:t>Wikimedia Commons,</a:t>
            </a:r>
            <a:r>
              <a:rPr lang="en" sz="900">
                <a:solidFill>
                  <a:srgbClr val="202122"/>
                </a:solidFill>
                <a:highlight>
                  <a:srgbClr val="FFFFFF"/>
                </a:highlight>
                <a:latin typeface="Lato Light"/>
                <a:ea typeface="Lato Light"/>
                <a:cs typeface="Lato Light"/>
                <a:sym typeface="Lato Light"/>
              </a:rPr>
              <a:t> 6 April 2023. </a:t>
            </a:r>
            <a:r>
              <a:rPr lang="en" sz="900" u="sng">
                <a:solidFill>
                  <a:schemeClr val="hlink"/>
                </a:solidFill>
                <a:highlight>
                  <a:srgbClr val="FFFFFF"/>
                </a:highlight>
                <a:latin typeface="Lato Light"/>
                <a:ea typeface="Lato Light"/>
                <a:cs typeface="Lato Light"/>
                <a:sym typeface="Lato Light"/>
                <a:hlinkClick r:id="rId13"/>
              </a:rPr>
              <a:t>CC BY 4.0</a:t>
            </a:r>
            <a:r>
              <a:rPr lang="en" sz="900">
                <a:solidFill>
                  <a:srgbClr val="202122"/>
                </a:solidFill>
                <a:highlight>
                  <a:srgbClr val="FFFFFF"/>
                </a:highlight>
                <a:latin typeface="Lato Light"/>
                <a:ea typeface="Lato Light"/>
                <a:cs typeface="Lato Light"/>
                <a:sym typeface="Lato Light"/>
              </a:rPr>
              <a:t> </a:t>
            </a:r>
            <a:endParaRPr sz="900">
              <a:latin typeface="Lato Light"/>
              <a:ea typeface="Lato Light"/>
              <a:cs typeface="Lato Light"/>
              <a:sym typeface="Lato Light"/>
            </a:endParaRPr>
          </a:p>
        </p:txBody>
      </p:sp>
      <p:sp>
        <p:nvSpPr>
          <p:cNvPr id="1271" name="Google Shape;1271;p52"/>
          <p:cNvSpPr txBox="1"/>
          <p:nvPr>
            <p:ph idx="4294967295" type="title"/>
          </p:nvPr>
        </p:nvSpPr>
        <p:spPr>
          <a:xfrm>
            <a:off x="3717675" y="93350"/>
            <a:ext cx="8335800" cy="1396200"/>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SzPct val="48649"/>
              <a:buNone/>
            </a:pPr>
            <a:r>
              <a:t/>
            </a:r>
            <a:endParaRPr>
              <a:latin typeface="Lora"/>
              <a:ea typeface="Lora"/>
              <a:cs typeface="Lora"/>
              <a:sym typeface="Lora"/>
            </a:endParaRPr>
          </a:p>
          <a:p>
            <a:pPr indent="0" lvl="0" marL="0" rtl="0" algn="r">
              <a:lnSpc>
                <a:spcPct val="90000"/>
              </a:lnSpc>
              <a:spcBef>
                <a:spcPts val="0"/>
              </a:spcBef>
              <a:spcAft>
                <a:spcPts val="0"/>
              </a:spcAft>
              <a:buSzPct val="37413"/>
              <a:buNone/>
            </a:pPr>
            <a:r>
              <a:rPr lang="en" sz="4811">
                <a:latin typeface="Lora"/>
                <a:ea typeface="Lora"/>
                <a:cs typeface="Lora"/>
                <a:sym typeface="Lora"/>
              </a:rPr>
              <a:t>Publishers respond: </a:t>
            </a:r>
            <a:endParaRPr sz="4811">
              <a:latin typeface="Lora"/>
              <a:ea typeface="Lora"/>
              <a:cs typeface="Lora"/>
              <a:sym typeface="Lora"/>
            </a:endParaRPr>
          </a:p>
          <a:p>
            <a:pPr indent="0" lvl="0" marL="0" rtl="0" algn="r">
              <a:lnSpc>
                <a:spcPct val="90000"/>
              </a:lnSpc>
              <a:spcBef>
                <a:spcPts val="0"/>
              </a:spcBef>
              <a:spcAft>
                <a:spcPts val="0"/>
              </a:spcAft>
              <a:buSzPct val="37413"/>
              <a:buNone/>
            </a:pPr>
            <a:r>
              <a:rPr lang="en" sz="4811">
                <a:latin typeface="Lora"/>
                <a:ea typeface="Lora"/>
                <a:cs typeface="Lora"/>
                <a:sym typeface="Lora"/>
              </a:rPr>
              <a:t>Hybrid ‘open access’</a:t>
            </a:r>
            <a:endParaRPr sz="4811">
              <a:latin typeface="Lora"/>
              <a:ea typeface="Lora"/>
              <a:cs typeface="Lora"/>
              <a:sym typeface="Lora"/>
            </a:endParaRPr>
          </a:p>
          <a:p>
            <a:pPr indent="0" lvl="0" marL="0" rtl="0" algn="r">
              <a:lnSpc>
                <a:spcPct val="90000"/>
              </a:lnSpc>
              <a:spcBef>
                <a:spcPts val="0"/>
              </a:spcBef>
              <a:spcAft>
                <a:spcPts val="0"/>
              </a:spcAft>
              <a:buSzPct val="48649"/>
              <a:buNone/>
            </a:pPr>
            <a:r>
              <a:t/>
            </a:r>
            <a:endParaRPr>
              <a:latin typeface="Lora"/>
              <a:ea typeface="Lora"/>
              <a:cs typeface="Lora"/>
              <a:sym typeface="Lora"/>
            </a:endParaRPr>
          </a:p>
        </p:txBody>
      </p:sp>
      <p:sp>
        <p:nvSpPr>
          <p:cNvPr id="1272" name="Google Shape;1272;p52"/>
          <p:cNvSpPr/>
          <p:nvPr/>
        </p:nvSpPr>
        <p:spPr>
          <a:xfrm>
            <a:off x="5114625" y="93350"/>
            <a:ext cx="1396200" cy="1396200"/>
          </a:xfrm>
          <a:prstGeom prst="ellipse">
            <a:avLst/>
          </a:prstGeom>
          <a:solidFill>
            <a:srgbClr val="4A86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73" name="Google Shape;1273;p52"/>
          <p:cNvSpPr txBox="1"/>
          <p:nvPr/>
        </p:nvSpPr>
        <p:spPr>
          <a:xfrm>
            <a:off x="2780400" y="4463450"/>
            <a:ext cx="469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B45F06"/>
                </a:solidFill>
              </a:rPr>
              <a:t>(</a:t>
            </a:r>
            <a:endParaRPr sz="2400">
              <a:solidFill>
                <a:srgbClr val="B45F06"/>
              </a:solidFill>
            </a:endParaRPr>
          </a:p>
        </p:txBody>
      </p:sp>
      <p:sp>
        <p:nvSpPr>
          <p:cNvPr id="1274" name="Google Shape;1274;p52"/>
          <p:cNvSpPr txBox="1"/>
          <p:nvPr/>
        </p:nvSpPr>
        <p:spPr>
          <a:xfrm>
            <a:off x="5279450" y="4759525"/>
            <a:ext cx="469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B45F06"/>
                </a:solidFill>
              </a:rPr>
              <a:t>(</a:t>
            </a:r>
            <a:endParaRPr sz="2400">
              <a:solidFill>
                <a:srgbClr val="B45F06"/>
              </a:solidFill>
            </a:endParaRPr>
          </a:p>
        </p:txBody>
      </p:sp>
      <p:sp>
        <p:nvSpPr>
          <p:cNvPr id="1275" name="Google Shape;1275;p52"/>
          <p:cNvSpPr txBox="1"/>
          <p:nvPr/>
        </p:nvSpPr>
        <p:spPr>
          <a:xfrm>
            <a:off x="3471725" y="4463450"/>
            <a:ext cx="469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B45F06"/>
                </a:solidFill>
              </a:rPr>
              <a:t>)</a:t>
            </a:r>
            <a:endParaRPr sz="2400">
              <a:solidFill>
                <a:srgbClr val="B45F06"/>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9" name="Shape 1279"/>
        <p:cNvGrpSpPr/>
        <p:nvPr/>
      </p:nvGrpSpPr>
      <p:grpSpPr>
        <a:xfrm>
          <a:off x="0" y="0"/>
          <a:ext cx="0" cy="0"/>
          <a:chOff x="0" y="0"/>
          <a:chExt cx="0" cy="0"/>
        </a:xfrm>
      </p:grpSpPr>
      <p:sp>
        <p:nvSpPr>
          <p:cNvPr id="1280" name="Google Shape;1280;p53"/>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1281" name="Google Shape;1281;p53"/>
          <p:cNvSpPr/>
          <p:nvPr/>
        </p:nvSpPr>
        <p:spPr>
          <a:xfrm>
            <a:off x="5735750" y="4851175"/>
            <a:ext cx="2780400" cy="3195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82" name="Google Shape;1282;p53"/>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sp>
        <p:nvSpPr>
          <p:cNvPr id="1283" name="Google Shape;1283;p53"/>
          <p:cNvSpPr txBox="1"/>
          <p:nvPr/>
        </p:nvSpPr>
        <p:spPr>
          <a:xfrm>
            <a:off x="5947800" y="4759525"/>
            <a:ext cx="469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B45F06"/>
                </a:solidFill>
              </a:rPr>
              <a:t>)</a:t>
            </a:r>
            <a:endParaRPr sz="2400">
              <a:solidFill>
                <a:srgbClr val="B45F06"/>
              </a:solidFill>
            </a:endParaRPr>
          </a:p>
        </p:txBody>
      </p:sp>
      <p:pic>
        <p:nvPicPr>
          <p:cNvPr descr="Connections with solid fill" id="1284" name="Google Shape;1284;p53"/>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cxnSp>
        <p:nvCxnSpPr>
          <p:cNvPr id="1285" name="Google Shape;1285;p53"/>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1286" name="Google Shape;1286;p53"/>
          <p:cNvSpPr txBox="1"/>
          <p:nvPr/>
        </p:nvSpPr>
        <p:spPr>
          <a:xfrm>
            <a:off x="1270750" y="6511800"/>
            <a:ext cx="109182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900">
                <a:solidFill>
                  <a:srgbClr val="202122"/>
                </a:solidFill>
                <a:highlight>
                  <a:srgbClr val="FFFFFF"/>
                </a:highlight>
                <a:latin typeface="Lato Light"/>
                <a:ea typeface="Lato Light"/>
                <a:cs typeface="Lato Light"/>
                <a:sym typeface="Lato Light"/>
              </a:rPr>
              <a:t>Adjusted from: Wikimedia Commons contributors, 'File:Scholarly Publishing - Gold Open Access chart.png', </a:t>
            </a:r>
            <a:r>
              <a:rPr i="1" lang="en" sz="900">
                <a:solidFill>
                  <a:srgbClr val="202122"/>
                </a:solidFill>
                <a:latin typeface="Lato Light"/>
                <a:ea typeface="Lato Light"/>
                <a:cs typeface="Lato Light"/>
                <a:sym typeface="Lato Light"/>
              </a:rPr>
              <a:t>Wikimedia Commons,</a:t>
            </a:r>
            <a:r>
              <a:rPr lang="en" sz="900">
                <a:solidFill>
                  <a:srgbClr val="202122"/>
                </a:solidFill>
                <a:highlight>
                  <a:srgbClr val="FFFFFF"/>
                </a:highlight>
                <a:latin typeface="Lato Light"/>
                <a:ea typeface="Lato Light"/>
                <a:cs typeface="Lato Light"/>
                <a:sym typeface="Lato Light"/>
              </a:rPr>
              <a:t> 6 April 2023. </a:t>
            </a:r>
            <a:r>
              <a:rPr lang="en" sz="900" u="sng">
                <a:solidFill>
                  <a:schemeClr val="hlink"/>
                </a:solidFill>
                <a:highlight>
                  <a:srgbClr val="FFFFFF"/>
                </a:highlight>
                <a:latin typeface="Lato Light"/>
                <a:ea typeface="Lato Light"/>
                <a:cs typeface="Lato Light"/>
                <a:sym typeface="Lato Light"/>
                <a:hlinkClick r:id="rId4"/>
              </a:rPr>
              <a:t>CC BY 4.0</a:t>
            </a:r>
            <a:r>
              <a:rPr lang="en" sz="900">
                <a:solidFill>
                  <a:srgbClr val="202122"/>
                </a:solidFill>
                <a:highlight>
                  <a:srgbClr val="FFFFFF"/>
                </a:highlight>
                <a:latin typeface="Lato Light"/>
                <a:ea typeface="Lato Light"/>
                <a:cs typeface="Lato Light"/>
                <a:sym typeface="Lato Light"/>
              </a:rPr>
              <a:t> </a:t>
            </a:r>
            <a:endParaRPr sz="900">
              <a:latin typeface="Lato Light"/>
              <a:ea typeface="Lato Light"/>
              <a:cs typeface="Lato Light"/>
              <a:sym typeface="Lato Light"/>
            </a:endParaRPr>
          </a:p>
        </p:txBody>
      </p:sp>
      <p:sp>
        <p:nvSpPr>
          <p:cNvPr id="1287" name="Google Shape;1287;p53"/>
          <p:cNvSpPr txBox="1"/>
          <p:nvPr>
            <p:ph idx="4294967295" type="title"/>
          </p:nvPr>
        </p:nvSpPr>
        <p:spPr>
          <a:xfrm>
            <a:off x="3717675" y="93350"/>
            <a:ext cx="8335800" cy="1396200"/>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SzPct val="48649"/>
              <a:buNone/>
            </a:pPr>
            <a:r>
              <a:t/>
            </a:r>
            <a:endParaRPr>
              <a:latin typeface="Lora"/>
              <a:ea typeface="Lora"/>
              <a:cs typeface="Lora"/>
              <a:sym typeface="Lora"/>
            </a:endParaRPr>
          </a:p>
          <a:p>
            <a:pPr indent="0" lvl="0" marL="0" rtl="0" algn="r">
              <a:lnSpc>
                <a:spcPct val="90000"/>
              </a:lnSpc>
              <a:spcBef>
                <a:spcPts val="0"/>
              </a:spcBef>
              <a:spcAft>
                <a:spcPts val="0"/>
              </a:spcAft>
              <a:buSzPct val="37413"/>
              <a:buNone/>
            </a:pPr>
            <a:r>
              <a:rPr lang="en" sz="4811">
                <a:latin typeface="Lora"/>
                <a:ea typeface="Lora"/>
                <a:cs typeface="Lora"/>
                <a:sym typeface="Lora"/>
              </a:rPr>
              <a:t>Publishers respond: </a:t>
            </a:r>
            <a:endParaRPr sz="4811">
              <a:latin typeface="Lora"/>
              <a:ea typeface="Lora"/>
              <a:cs typeface="Lora"/>
              <a:sym typeface="Lora"/>
            </a:endParaRPr>
          </a:p>
          <a:p>
            <a:pPr indent="0" lvl="0" marL="0" rtl="0" algn="r">
              <a:lnSpc>
                <a:spcPct val="90000"/>
              </a:lnSpc>
              <a:spcBef>
                <a:spcPts val="0"/>
              </a:spcBef>
              <a:spcAft>
                <a:spcPts val="0"/>
              </a:spcAft>
              <a:buSzPct val="37413"/>
              <a:buNone/>
            </a:pPr>
            <a:r>
              <a:rPr lang="en" sz="4811">
                <a:latin typeface="Lora"/>
                <a:ea typeface="Lora"/>
                <a:cs typeface="Lora"/>
                <a:sym typeface="Lora"/>
              </a:rPr>
              <a:t>Bronze ‘open access’</a:t>
            </a:r>
            <a:endParaRPr sz="4811">
              <a:latin typeface="Lora"/>
              <a:ea typeface="Lora"/>
              <a:cs typeface="Lora"/>
              <a:sym typeface="Lora"/>
            </a:endParaRPr>
          </a:p>
          <a:p>
            <a:pPr indent="0" lvl="0" marL="0" rtl="0" algn="r">
              <a:lnSpc>
                <a:spcPct val="90000"/>
              </a:lnSpc>
              <a:spcBef>
                <a:spcPts val="0"/>
              </a:spcBef>
              <a:spcAft>
                <a:spcPts val="0"/>
              </a:spcAft>
              <a:buSzPct val="48649"/>
              <a:buNone/>
            </a:pPr>
            <a:r>
              <a:t/>
            </a:r>
            <a:endParaRPr>
              <a:latin typeface="Lora"/>
              <a:ea typeface="Lora"/>
              <a:cs typeface="Lora"/>
              <a:sym typeface="Lora"/>
            </a:endParaRPr>
          </a:p>
        </p:txBody>
      </p:sp>
      <p:sp>
        <p:nvSpPr>
          <p:cNvPr id="1288" name="Google Shape;1288;p53"/>
          <p:cNvSpPr/>
          <p:nvPr/>
        </p:nvSpPr>
        <p:spPr>
          <a:xfrm>
            <a:off x="2653125" y="4711313"/>
            <a:ext cx="5868600" cy="1641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89" name="Google Shape;1289;p53"/>
          <p:cNvSpPr/>
          <p:nvPr/>
        </p:nvSpPr>
        <p:spPr>
          <a:xfrm>
            <a:off x="5114625" y="93350"/>
            <a:ext cx="1396200" cy="1396200"/>
          </a:xfrm>
          <a:prstGeom prst="ellipse">
            <a:avLst/>
          </a:prstGeom>
          <a:solidFill>
            <a:srgbClr val="783F0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90" name="Google Shape;1290;p53"/>
          <p:cNvSpPr txBox="1"/>
          <p:nvPr/>
        </p:nvSpPr>
        <p:spPr>
          <a:xfrm>
            <a:off x="2780400" y="4463450"/>
            <a:ext cx="469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B45F06"/>
                </a:solidFill>
              </a:rPr>
              <a:t>(</a:t>
            </a:r>
            <a:endParaRPr sz="2400">
              <a:solidFill>
                <a:srgbClr val="B45F06"/>
              </a:solidFill>
            </a:endParaRPr>
          </a:p>
        </p:txBody>
      </p:sp>
      <p:sp>
        <p:nvSpPr>
          <p:cNvPr id="1291" name="Google Shape;1291;p53"/>
          <p:cNvSpPr txBox="1"/>
          <p:nvPr/>
        </p:nvSpPr>
        <p:spPr>
          <a:xfrm>
            <a:off x="5279450" y="4759525"/>
            <a:ext cx="469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B45F06"/>
                </a:solidFill>
              </a:rPr>
              <a:t>(</a:t>
            </a:r>
            <a:endParaRPr sz="2400">
              <a:solidFill>
                <a:srgbClr val="B45F06"/>
              </a:solidFill>
            </a:endParaRPr>
          </a:p>
        </p:txBody>
      </p:sp>
      <p:sp>
        <p:nvSpPr>
          <p:cNvPr id="1292" name="Google Shape;1292;p53"/>
          <p:cNvSpPr txBox="1"/>
          <p:nvPr/>
        </p:nvSpPr>
        <p:spPr>
          <a:xfrm>
            <a:off x="3471725" y="4463450"/>
            <a:ext cx="469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B45F06"/>
                </a:solidFill>
              </a:rPr>
              <a:t>)</a:t>
            </a:r>
            <a:endParaRPr sz="2400">
              <a:solidFill>
                <a:srgbClr val="B45F06"/>
              </a:solidFill>
            </a:endParaRPr>
          </a:p>
        </p:txBody>
      </p:sp>
      <p:pic>
        <p:nvPicPr>
          <p:cNvPr id="1293" name="Google Shape;1293;p53"/>
          <p:cNvPicPr preferRelativeResize="0"/>
          <p:nvPr/>
        </p:nvPicPr>
        <p:blipFill>
          <a:blip r:embed="rId5">
            <a:alphaModFix/>
          </a:blip>
          <a:stretch>
            <a:fillRect/>
          </a:stretch>
        </p:blipFill>
        <p:spPr>
          <a:xfrm>
            <a:off x="3910962" y="2729312"/>
            <a:ext cx="935150" cy="935150"/>
          </a:xfrm>
          <a:prstGeom prst="rect">
            <a:avLst/>
          </a:prstGeom>
          <a:noFill/>
          <a:ln>
            <a:noFill/>
          </a:ln>
        </p:spPr>
      </p:pic>
      <p:pic>
        <p:nvPicPr>
          <p:cNvPr id="1294" name="Google Shape;1294;p53"/>
          <p:cNvPicPr preferRelativeResize="0"/>
          <p:nvPr/>
        </p:nvPicPr>
        <p:blipFill>
          <a:blip r:embed="rId6">
            <a:alphaModFix/>
          </a:blip>
          <a:stretch>
            <a:fillRect/>
          </a:stretch>
        </p:blipFill>
        <p:spPr>
          <a:xfrm>
            <a:off x="1208175" y="2707061"/>
            <a:ext cx="984900" cy="984900"/>
          </a:xfrm>
          <a:prstGeom prst="rect">
            <a:avLst/>
          </a:prstGeom>
          <a:noFill/>
          <a:ln>
            <a:noFill/>
          </a:ln>
        </p:spPr>
      </p:pic>
      <p:sp>
        <p:nvSpPr>
          <p:cNvPr id="1295" name="Google Shape;1295;p53"/>
          <p:cNvSpPr/>
          <p:nvPr/>
        </p:nvSpPr>
        <p:spPr>
          <a:xfrm>
            <a:off x="1031024" y="3588325"/>
            <a:ext cx="12663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Funder finances research</a:t>
            </a:r>
            <a:endParaRPr sz="1200">
              <a:latin typeface="Lato Light"/>
              <a:ea typeface="Lato Light"/>
              <a:cs typeface="Lato Light"/>
              <a:sym typeface="Lato Light"/>
            </a:endParaRPr>
          </a:p>
        </p:txBody>
      </p:sp>
      <p:sp>
        <p:nvSpPr>
          <p:cNvPr id="1296" name="Google Shape;1296;p53"/>
          <p:cNvSpPr/>
          <p:nvPr/>
        </p:nvSpPr>
        <p:spPr>
          <a:xfrm>
            <a:off x="4645288" y="2834950"/>
            <a:ext cx="11208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Scientist writes article</a:t>
            </a:r>
            <a:endParaRPr sz="1200">
              <a:latin typeface="Lato Light"/>
              <a:ea typeface="Lato Light"/>
              <a:cs typeface="Lato Light"/>
              <a:sym typeface="Lato Light"/>
            </a:endParaRPr>
          </a:p>
        </p:txBody>
      </p:sp>
      <p:pic>
        <p:nvPicPr>
          <p:cNvPr id="1297" name="Google Shape;1297;p53"/>
          <p:cNvPicPr preferRelativeResize="0"/>
          <p:nvPr/>
        </p:nvPicPr>
        <p:blipFill>
          <a:blip r:embed="rId7">
            <a:alphaModFix/>
          </a:blip>
          <a:stretch>
            <a:fillRect/>
          </a:stretch>
        </p:blipFill>
        <p:spPr>
          <a:xfrm>
            <a:off x="5696836" y="3087474"/>
            <a:ext cx="743953" cy="743925"/>
          </a:xfrm>
          <a:prstGeom prst="rect">
            <a:avLst/>
          </a:prstGeom>
          <a:noFill/>
          <a:ln>
            <a:noFill/>
          </a:ln>
        </p:spPr>
      </p:pic>
      <p:sp>
        <p:nvSpPr>
          <p:cNvPr id="1298" name="Google Shape;1298;p53"/>
          <p:cNvSpPr/>
          <p:nvPr/>
        </p:nvSpPr>
        <p:spPr>
          <a:xfrm>
            <a:off x="6376838" y="2182613"/>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Scientist sends article to publisher</a:t>
            </a:r>
            <a:endParaRPr sz="1200">
              <a:latin typeface="Lato Light"/>
              <a:ea typeface="Lato Light"/>
              <a:cs typeface="Lato Light"/>
              <a:sym typeface="Lato Light"/>
            </a:endParaRPr>
          </a:p>
        </p:txBody>
      </p:sp>
      <p:sp>
        <p:nvSpPr>
          <p:cNvPr id="1299" name="Google Shape;1299;p53"/>
          <p:cNvSpPr/>
          <p:nvPr/>
        </p:nvSpPr>
        <p:spPr>
          <a:xfrm>
            <a:off x="6482500" y="3426283"/>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Publisher may reject article </a:t>
            </a:r>
            <a:endParaRPr sz="1200">
              <a:latin typeface="Lato Light"/>
              <a:ea typeface="Lato Light"/>
              <a:cs typeface="Lato Light"/>
              <a:sym typeface="Lato Light"/>
            </a:endParaRPr>
          </a:p>
        </p:txBody>
      </p:sp>
      <p:pic>
        <p:nvPicPr>
          <p:cNvPr id="1300" name="Google Shape;1300;p53"/>
          <p:cNvPicPr preferRelativeResize="0"/>
          <p:nvPr/>
        </p:nvPicPr>
        <p:blipFill>
          <a:blip r:embed="rId8">
            <a:alphaModFix/>
          </a:blip>
          <a:stretch>
            <a:fillRect/>
          </a:stretch>
        </p:blipFill>
        <p:spPr>
          <a:xfrm>
            <a:off x="10805100" y="3145950"/>
            <a:ext cx="668650" cy="743925"/>
          </a:xfrm>
          <a:prstGeom prst="rect">
            <a:avLst/>
          </a:prstGeom>
          <a:noFill/>
          <a:ln>
            <a:noFill/>
          </a:ln>
        </p:spPr>
      </p:pic>
      <p:pic>
        <p:nvPicPr>
          <p:cNvPr id="1301" name="Google Shape;1301;p53"/>
          <p:cNvPicPr preferRelativeResize="0"/>
          <p:nvPr/>
        </p:nvPicPr>
        <p:blipFill>
          <a:blip r:embed="rId9">
            <a:alphaModFix/>
          </a:blip>
          <a:stretch>
            <a:fillRect/>
          </a:stretch>
        </p:blipFill>
        <p:spPr>
          <a:xfrm>
            <a:off x="7658925" y="2545340"/>
            <a:ext cx="1890937" cy="1890937"/>
          </a:xfrm>
          <a:prstGeom prst="rect">
            <a:avLst/>
          </a:prstGeom>
          <a:noFill/>
          <a:ln>
            <a:noFill/>
          </a:ln>
        </p:spPr>
      </p:pic>
      <p:grpSp>
        <p:nvGrpSpPr>
          <p:cNvPr id="1302" name="Google Shape;1302;p53"/>
          <p:cNvGrpSpPr/>
          <p:nvPr/>
        </p:nvGrpSpPr>
        <p:grpSpPr>
          <a:xfrm>
            <a:off x="8188888" y="5525376"/>
            <a:ext cx="876675" cy="876650"/>
            <a:chOff x="7579300" y="5361151"/>
            <a:chExt cx="876675" cy="876650"/>
          </a:xfrm>
        </p:grpSpPr>
        <p:pic>
          <p:nvPicPr>
            <p:cNvPr id="1303" name="Google Shape;1303;p53"/>
            <p:cNvPicPr preferRelativeResize="0"/>
            <p:nvPr/>
          </p:nvPicPr>
          <p:blipFill>
            <a:blip r:embed="rId7">
              <a:alphaModFix/>
            </a:blip>
            <a:stretch>
              <a:fillRect/>
            </a:stretch>
          </p:blipFill>
          <p:spPr>
            <a:xfrm>
              <a:off x="7579300" y="5361151"/>
              <a:ext cx="876675" cy="876650"/>
            </a:xfrm>
            <a:prstGeom prst="rect">
              <a:avLst/>
            </a:prstGeom>
            <a:noFill/>
            <a:ln>
              <a:noFill/>
            </a:ln>
          </p:spPr>
        </p:pic>
        <p:pic>
          <p:nvPicPr>
            <p:cNvPr id="1304" name="Google Shape;1304;p53"/>
            <p:cNvPicPr preferRelativeResize="0"/>
            <p:nvPr/>
          </p:nvPicPr>
          <p:blipFill>
            <a:blip r:embed="rId10">
              <a:alphaModFix/>
            </a:blip>
            <a:stretch>
              <a:fillRect/>
            </a:stretch>
          </p:blipFill>
          <p:spPr>
            <a:xfrm>
              <a:off x="7911773" y="5559003"/>
              <a:ext cx="413700" cy="413720"/>
            </a:xfrm>
            <a:prstGeom prst="rect">
              <a:avLst/>
            </a:prstGeom>
            <a:noFill/>
            <a:ln>
              <a:noFill/>
            </a:ln>
          </p:spPr>
        </p:pic>
      </p:grpSp>
      <p:sp>
        <p:nvSpPr>
          <p:cNvPr id="1305" name="Google Shape;1305;p53"/>
          <p:cNvSpPr/>
          <p:nvPr/>
        </p:nvSpPr>
        <p:spPr>
          <a:xfrm rot="5400000">
            <a:off x="8008775" y="4881650"/>
            <a:ext cx="1254000" cy="1494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06" name="Google Shape;1306;p53"/>
          <p:cNvPicPr preferRelativeResize="0"/>
          <p:nvPr/>
        </p:nvPicPr>
        <p:blipFill>
          <a:blip r:embed="rId11">
            <a:alphaModFix/>
          </a:blip>
          <a:stretch>
            <a:fillRect/>
          </a:stretch>
        </p:blipFill>
        <p:spPr>
          <a:xfrm>
            <a:off x="1814925" y="4172988"/>
            <a:ext cx="838200" cy="838200"/>
          </a:xfrm>
          <a:prstGeom prst="rect">
            <a:avLst/>
          </a:prstGeom>
          <a:noFill/>
          <a:ln>
            <a:noFill/>
          </a:ln>
        </p:spPr>
      </p:pic>
      <p:sp>
        <p:nvSpPr>
          <p:cNvPr id="1307" name="Google Shape;1307;p53"/>
          <p:cNvSpPr/>
          <p:nvPr/>
        </p:nvSpPr>
        <p:spPr>
          <a:xfrm>
            <a:off x="2157200" y="3267000"/>
            <a:ext cx="16584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08" name="Google Shape;1308;p53"/>
          <p:cNvPicPr preferRelativeResize="0"/>
          <p:nvPr/>
        </p:nvPicPr>
        <p:blipFill>
          <a:blip r:embed="rId12">
            <a:alphaModFix/>
          </a:blip>
          <a:stretch>
            <a:fillRect/>
          </a:stretch>
        </p:blipFill>
        <p:spPr>
          <a:xfrm>
            <a:off x="2221097" y="3145953"/>
            <a:ext cx="413700" cy="413700"/>
          </a:xfrm>
          <a:prstGeom prst="rect">
            <a:avLst/>
          </a:prstGeom>
          <a:noFill/>
          <a:ln>
            <a:noFill/>
          </a:ln>
        </p:spPr>
      </p:pic>
      <p:pic>
        <p:nvPicPr>
          <p:cNvPr id="1309" name="Google Shape;1309;p53"/>
          <p:cNvPicPr preferRelativeResize="0"/>
          <p:nvPr/>
        </p:nvPicPr>
        <p:blipFill>
          <a:blip r:embed="rId12">
            <a:alphaModFix/>
          </a:blip>
          <a:stretch>
            <a:fillRect/>
          </a:stretch>
        </p:blipFill>
        <p:spPr>
          <a:xfrm>
            <a:off x="2427947" y="3145953"/>
            <a:ext cx="413700" cy="413700"/>
          </a:xfrm>
          <a:prstGeom prst="rect">
            <a:avLst/>
          </a:prstGeom>
          <a:noFill/>
          <a:ln>
            <a:noFill/>
          </a:ln>
        </p:spPr>
      </p:pic>
      <p:pic>
        <p:nvPicPr>
          <p:cNvPr id="1310" name="Google Shape;1310;p53"/>
          <p:cNvPicPr preferRelativeResize="0"/>
          <p:nvPr/>
        </p:nvPicPr>
        <p:blipFill>
          <a:blip r:embed="rId12">
            <a:alphaModFix/>
          </a:blip>
          <a:stretch>
            <a:fillRect/>
          </a:stretch>
        </p:blipFill>
        <p:spPr>
          <a:xfrm>
            <a:off x="2634797" y="3145953"/>
            <a:ext cx="413700" cy="413700"/>
          </a:xfrm>
          <a:prstGeom prst="rect">
            <a:avLst/>
          </a:prstGeom>
          <a:noFill/>
          <a:ln>
            <a:noFill/>
          </a:ln>
        </p:spPr>
      </p:pic>
      <p:sp>
        <p:nvSpPr>
          <p:cNvPr id="1311" name="Google Shape;1311;p53"/>
          <p:cNvSpPr/>
          <p:nvPr/>
        </p:nvSpPr>
        <p:spPr>
          <a:xfrm>
            <a:off x="4771125" y="3266988"/>
            <a:ext cx="9849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2" name="Google Shape;1312;p53"/>
          <p:cNvSpPr/>
          <p:nvPr/>
        </p:nvSpPr>
        <p:spPr>
          <a:xfrm>
            <a:off x="6030600" y="2646138"/>
            <a:ext cx="2058300" cy="3363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3" name="Google Shape;1313;p53"/>
          <p:cNvSpPr/>
          <p:nvPr/>
        </p:nvSpPr>
        <p:spPr>
          <a:xfrm rot="10800000">
            <a:off x="6402400" y="3267000"/>
            <a:ext cx="16584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4" name="Google Shape;1314;p53"/>
          <p:cNvSpPr/>
          <p:nvPr/>
        </p:nvSpPr>
        <p:spPr>
          <a:xfrm rot="5400000">
            <a:off x="9971125" y="1759225"/>
            <a:ext cx="319500" cy="21306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5" name="Google Shape;1315;p53"/>
          <p:cNvSpPr/>
          <p:nvPr/>
        </p:nvSpPr>
        <p:spPr>
          <a:xfrm rot="-5400000">
            <a:off x="6970025" y="3081775"/>
            <a:ext cx="345000" cy="23055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6" name="Google Shape;1316;p53"/>
          <p:cNvSpPr/>
          <p:nvPr/>
        </p:nvSpPr>
        <p:spPr>
          <a:xfrm rot="10800000">
            <a:off x="9137875" y="4103088"/>
            <a:ext cx="2058300" cy="3363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7" name="Google Shape;1317;p53"/>
          <p:cNvSpPr/>
          <p:nvPr/>
        </p:nvSpPr>
        <p:spPr>
          <a:xfrm flipH="1" rot="10800000">
            <a:off x="4260550" y="4398625"/>
            <a:ext cx="4261200" cy="3363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18" name="Google Shape;1318;p53"/>
          <p:cNvPicPr preferRelativeResize="0"/>
          <p:nvPr/>
        </p:nvPicPr>
        <p:blipFill>
          <a:blip r:embed="rId13">
            <a:alphaModFix/>
          </a:blip>
          <a:stretch>
            <a:fillRect/>
          </a:stretch>
        </p:blipFill>
        <p:spPr>
          <a:xfrm>
            <a:off x="5346468" y="5113143"/>
            <a:ext cx="838200" cy="838200"/>
          </a:xfrm>
          <a:prstGeom prst="rect">
            <a:avLst/>
          </a:prstGeom>
          <a:noFill/>
          <a:ln>
            <a:noFill/>
          </a:ln>
        </p:spPr>
      </p:pic>
      <p:sp>
        <p:nvSpPr>
          <p:cNvPr id="1319" name="Google Shape;1319;p53"/>
          <p:cNvSpPr/>
          <p:nvPr/>
        </p:nvSpPr>
        <p:spPr>
          <a:xfrm>
            <a:off x="4260550" y="4103100"/>
            <a:ext cx="88800" cy="4704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320" name="Google Shape;1320;p53"/>
          <p:cNvGrpSpPr/>
          <p:nvPr/>
        </p:nvGrpSpPr>
        <p:grpSpPr>
          <a:xfrm>
            <a:off x="3891260" y="4083128"/>
            <a:ext cx="827400" cy="413700"/>
            <a:chOff x="2373497" y="3374553"/>
            <a:chExt cx="827400" cy="413700"/>
          </a:xfrm>
        </p:grpSpPr>
        <p:pic>
          <p:nvPicPr>
            <p:cNvPr id="1321" name="Google Shape;1321;p53"/>
            <p:cNvPicPr preferRelativeResize="0"/>
            <p:nvPr/>
          </p:nvPicPr>
          <p:blipFill>
            <a:blip r:embed="rId12">
              <a:alphaModFix/>
            </a:blip>
            <a:stretch>
              <a:fillRect/>
            </a:stretch>
          </p:blipFill>
          <p:spPr>
            <a:xfrm>
              <a:off x="2373497" y="3374553"/>
              <a:ext cx="413700" cy="413700"/>
            </a:xfrm>
            <a:prstGeom prst="rect">
              <a:avLst/>
            </a:prstGeom>
            <a:noFill/>
            <a:ln>
              <a:noFill/>
            </a:ln>
          </p:spPr>
        </p:pic>
        <p:pic>
          <p:nvPicPr>
            <p:cNvPr id="1322" name="Google Shape;1322;p53"/>
            <p:cNvPicPr preferRelativeResize="0"/>
            <p:nvPr/>
          </p:nvPicPr>
          <p:blipFill>
            <a:blip r:embed="rId12">
              <a:alphaModFix/>
            </a:blip>
            <a:stretch>
              <a:fillRect/>
            </a:stretch>
          </p:blipFill>
          <p:spPr>
            <a:xfrm>
              <a:off x="2580347" y="3374553"/>
              <a:ext cx="413700" cy="413700"/>
            </a:xfrm>
            <a:prstGeom prst="rect">
              <a:avLst/>
            </a:prstGeom>
            <a:noFill/>
            <a:ln>
              <a:noFill/>
            </a:ln>
          </p:spPr>
        </p:pic>
        <p:pic>
          <p:nvPicPr>
            <p:cNvPr id="1323" name="Google Shape;1323;p53"/>
            <p:cNvPicPr preferRelativeResize="0"/>
            <p:nvPr/>
          </p:nvPicPr>
          <p:blipFill>
            <a:blip r:embed="rId12">
              <a:alphaModFix/>
            </a:blip>
            <a:stretch>
              <a:fillRect/>
            </a:stretch>
          </p:blipFill>
          <p:spPr>
            <a:xfrm>
              <a:off x="2787197" y="3374553"/>
              <a:ext cx="413700" cy="413700"/>
            </a:xfrm>
            <a:prstGeom prst="rect">
              <a:avLst/>
            </a:prstGeom>
            <a:noFill/>
            <a:ln>
              <a:noFill/>
            </a:ln>
          </p:spPr>
        </p:pic>
      </p:grpSp>
      <p:sp>
        <p:nvSpPr>
          <p:cNvPr id="1324" name="Google Shape;1324;p53"/>
          <p:cNvSpPr/>
          <p:nvPr/>
        </p:nvSpPr>
        <p:spPr>
          <a:xfrm>
            <a:off x="891046" y="3362400"/>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2</a:t>
            </a:r>
            <a:endParaRPr b="1" sz="1100">
              <a:solidFill>
                <a:schemeClr val="lt1"/>
              </a:solidFill>
              <a:latin typeface="Lato"/>
              <a:ea typeface="Lato"/>
              <a:cs typeface="Lato"/>
              <a:sym typeface="Lato"/>
            </a:endParaRPr>
          </a:p>
        </p:txBody>
      </p:sp>
      <p:sp>
        <p:nvSpPr>
          <p:cNvPr id="1325" name="Google Shape;1325;p53"/>
          <p:cNvSpPr/>
          <p:nvPr/>
        </p:nvSpPr>
        <p:spPr>
          <a:xfrm>
            <a:off x="4431871" y="2609025"/>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3</a:t>
            </a:r>
            <a:endParaRPr b="1" sz="1100">
              <a:solidFill>
                <a:schemeClr val="lt1"/>
              </a:solidFill>
              <a:latin typeface="Lato"/>
              <a:ea typeface="Lato"/>
              <a:cs typeface="Lato"/>
              <a:sym typeface="Lato"/>
            </a:endParaRPr>
          </a:p>
        </p:txBody>
      </p:sp>
      <p:sp>
        <p:nvSpPr>
          <p:cNvPr id="1326" name="Google Shape;1326;p53"/>
          <p:cNvSpPr/>
          <p:nvPr/>
        </p:nvSpPr>
        <p:spPr>
          <a:xfrm>
            <a:off x="6283358" y="1956700"/>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4</a:t>
            </a:r>
            <a:endParaRPr b="1" sz="1100">
              <a:solidFill>
                <a:schemeClr val="lt1"/>
              </a:solidFill>
              <a:latin typeface="Lato"/>
              <a:ea typeface="Lato"/>
              <a:cs typeface="Lato"/>
              <a:sym typeface="Lato"/>
            </a:endParaRPr>
          </a:p>
        </p:txBody>
      </p:sp>
      <p:sp>
        <p:nvSpPr>
          <p:cNvPr id="1327" name="Google Shape;1327;p53"/>
          <p:cNvSpPr/>
          <p:nvPr/>
        </p:nvSpPr>
        <p:spPr>
          <a:xfrm>
            <a:off x="6376858" y="3678175"/>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5</a:t>
            </a:r>
            <a:endParaRPr b="1" sz="1100">
              <a:solidFill>
                <a:schemeClr val="lt1"/>
              </a:solidFill>
              <a:latin typeface="Lato"/>
              <a:ea typeface="Lato"/>
              <a:cs typeface="Lato"/>
              <a:sym typeface="Lato"/>
            </a:endParaRPr>
          </a:p>
        </p:txBody>
      </p:sp>
      <p:sp>
        <p:nvSpPr>
          <p:cNvPr id="1328" name="Google Shape;1328;p53"/>
          <p:cNvSpPr/>
          <p:nvPr/>
        </p:nvSpPr>
        <p:spPr>
          <a:xfrm>
            <a:off x="9306900" y="2052725"/>
            <a:ext cx="1498200" cy="5436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Publisher may forward article for peer review</a:t>
            </a:r>
            <a:endParaRPr sz="1200">
              <a:latin typeface="Lato Light"/>
              <a:ea typeface="Lato Light"/>
              <a:cs typeface="Lato Light"/>
              <a:sym typeface="Lato Light"/>
            </a:endParaRPr>
          </a:p>
        </p:txBody>
      </p:sp>
      <p:sp>
        <p:nvSpPr>
          <p:cNvPr id="1329" name="Google Shape;1329;p53"/>
          <p:cNvSpPr/>
          <p:nvPr/>
        </p:nvSpPr>
        <p:spPr>
          <a:xfrm>
            <a:off x="9159258" y="18694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5</a:t>
            </a:r>
            <a:endParaRPr b="1" sz="1100">
              <a:solidFill>
                <a:schemeClr val="lt1"/>
              </a:solidFill>
              <a:latin typeface="Lato"/>
              <a:ea typeface="Lato"/>
              <a:cs typeface="Lato"/>
              <a:sym typeface="Lato"/>
            </a:endParaRPr>
          </a:p>
        </p:txBody>
      </p:sp>
      <p:sp>
        <p:nvSpPr>
          <p:cNvPr id="1330" name="Google Shape;1330;p53"/>
          <p:cNvSpPr/>
          <p:nvPr/>
        </p:nvSpPr>
        <p:spPr>
          <a:xfrm>
            <a:off x="9341725" y="3687575"/>
            <a:ext cx="1498200" cy="5436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Accepted/rejected/revision</a:t>
            </a:r>
            <a:endParaRPr sz="1200">
              <a:latin typeface="Lato Light"/>
              <a:ea typeface="Lato Light"/>
              <a:cs typeface="Lato Light"/>
              <a:sym typeface="Lato Light"/>
            </a:endParaRPr>
          </a:p>
        </p:txBody>
      </p:sp>
      <p:sp>
        <p:nvSpPr>
          <p:cNvPr id="1331" name="Google Shape;1331;p53"/>
          <p:cNvSpPr/>
          <p:nvPr/>
        </p:nvSpPr>
        <p:spPr>
          <a:xfrm>
            <a:off x="9230708" y="34830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6</a:t>
            </a:r>
            <a:endParaRPr b="1" sz="1100">
              <a:solidFill>
                <a:schemeClr val="lt1"/>
              </a:solidFill>
              <a:latin typeface="Lato"/>
              <a:ea typeface="Lato"/>
              <a:cs typeface="Lato"/>
              <a:sym typeface="Lato"/>
            </a:endParaRPr>
          </a:p>
        </p:txBody>
      </p:sp>
      <p:sp>
        <p:nvSpPr>
          <p:cNvPr id="1332" name="Google Shape;1332;p53"/>
          <p:cNvSpPr/>
          <p:nvPr/>
        </p:nvSpPr>
        <p:spPr>
          <a:xfrm>
            <a:off x="9147175" y="5717975"/>
            <a:ext cx="2326500" cy="543600"/>
          </a:xfrm>
          <a:prstGeom prst="roundRect">
            <a:avLst>
              <a:gd fmla="val 16667" name="adj"/>
            </a:avLst>
          </a:prstGeom>
          <a:solidFill>
            <a:srgbClr val="783F04"/>
          </a:solid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Lato Light"/>
                <a:ea typeface="Lato Light"/>
                <a:cs typeface="Lato Light"/>
                <a:sym typeface="Lato Light"/>
              </a:rPr>
              <a:t>Article published, temporarily free on publishers’ website. No clear open license attached </a:t>
            </a:r>
            <a:endParaRPr sz="1200">
              <a:solidFill>
                <a:schemeClr val="lt1"/>
              </a:solidFill>
              <a:latin typeface="Lato Light"/>
              <a:ea typeface="Lato Light"/>
              <a:cs typeface="Lato Light"/>
              <a:sym typeface="Lato Light"/>
            </a:endParaRPr>
          </a:p>
        </p:txBody>
      </p:sp>
      <p:sp>
        <p:nvSpPr>
          <p:cNvPr id="1333" name="Google Shape;1333;p53"/>
          <p:cNvSpPr/>
          <p:nvPr/>
        </p:nvSpPr>
        <p:spPr>
          <a:xfrm>
            <a:off x="9036158" y="55134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7</a:t>
            </a:r>
            <a:endParaRPr b="1" sz="1100">
              <a:solidFill>
                <a:schemeClr val="lt1"/>
              </a:solidFill>
              <a:latin typeface="Lato"/>
              <a:ea typeface="Lato"/>
              <a:cs typeface="Lato"/>
              <a:sym typeface="Lato"/>
            </a:endParaRPr>
          </a:p>
        </p:txBody>
      </p:sp>
      <p:sp>
        <p:nvSpPr>
          <p:cNvPr id="1334" name="Google Shape;1334;p53"/>
          <p:cNvSpPr/>
          <p:nvPr/>
        </p:nvSpPr>
        <p:spPr>
          <a:xfrm>
            <a:off x="3640450" y="3666275"/>
            <a:ext cx="1498200" cy="413700"/>
          </a:xfrm>
          <a:prstGeom prst="roundRect">
            <a:avLst>
              <a:gd fmla="val 16667" name="adj"/>
            </a:avLst>
          </a:prstGeom>
          <a:solidFill>
            <a:srgbClr val="783F04"/>
          </a:solid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Lato Light"/>
                <a:ea typeface="Lato Light"/>
                <a:cs typeface="Lato Light"/>
                <a:sym typeface="Lato Light"/>
              </a:rPr>
              <a:t>Scientist may pay for access </a:t>
            </a:r>
            <a:endParaRPr sz="1200">
              <a:solidFill>
                <a:schemeClr val="lt1"/>
              </a:solidFill>
              <a:latin typeface="Lato Light"/>
              <a:ea typeface="Lato Light"/>
              <a:cs typeface="Lato Light"/>
              <a:sym typeface="Lato Light"/>
            </a:endParaRPr>
          </a:p>
        </p:txBody>
      </p:sp>
      <p:sp>
        <p:nvSpPr>
          <p:cNvPr id="1335" name="Google Shape;1335;p53"/>
          <p:cNvSpPr/>
          <p:nvPr/>
        </p:nvSpPr>
        <p:spPr>
          <a:xfrm>
            <a:off x="3529433" y="34617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8</a:t>
            </a:r>
            <a:endParaRPr b="1" sz="1100">
              <a:solidFill>
                <a:schemeClr val="lt1"/>
              </a:solidFill>
              <a:latin typeface="Lato"/>
              <a:ea typeface="Lato"/>
              <a:cs typeface="Lato"/>
              <a:sym typeface="Lato"/>
            </a:endParaRPr>
          </a:p>
        </p:txBody>
      </p:sp>
      <p:sp>
        <p:nvSpPr>
          <p:cNvPr id="1336" name="Google Shape;1336;p53"/>
          <p:cNvSpPr/>
          <p:nvPr/>
        </p:nvSpPr>
        <p:spPr>
          <a:xfrm>
            <a:off x="1540450" y="4898275"/>
            <a:ext cx="1266300" cy="413700"/>
          </a:xfrm>
          <a:prstGeom prst="roundRect">
            <a:avLst>
              <a:gd fmla="val 16667" name="adj"/>
            </a:avLst>
          </a:prstGeom>
          <a:solidFill>
            <a:srgbClr val="783F04"/>
          </a:solid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Lato Light"/>
                <a:ea typeface="Lato Light"/>
                <a:cs typeface="Lato Light"/>
                <a:sym typeface="Lato Light"/>
              </a:rPr>
              <a:t>Libraries may pay for access</a:t>
            </a:r>
            <a:endParaRPr sz="1200">
              <a:solidFill>
                <a:schemeClr val="lt1"/>
              </a:solidFill>
              <a:latin typeface="Lato Light"/>
              <a:ea typeface="Lato Light"/>
              <a:cs typeface="Lato Light"/>
              <a:sym typeface="Lato Light"/>
            </a:endParaRPr>
          </a:p>
        </p:txBody>
      </p:sp>
      <p:sp>
        <p:nvSpPr>
          <p:cNvPr id="1337" name="Google Shape;1337;p53"/>
          <p:cNvSpPr/>
          <p:nvPr/>
        </p:nvSpPr>
        <p:spPr>
          <a:xfrm>
            <a:off x="1429421" y="46937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8</a:t>
            </a:r>
            <a:endParaRPr b="1" sz="1100">
              <a:solidFill>
                <a:schemeClr val="lt1"/>
              </a:solidFill>
              <a:latin typeface="Lato"/>
              <a:ea typeface="Lato"/>
              <a:cs typeface="Lato"/>
              <a:sym typeface="Lato"/>
            </a:endParaRPr>
          </a:p>
        </p:txBody>
      </p:sp>
      <p:grpSp>
        <p:nvGrpSpPr>
          <p:cNvPr id="1338" name="Google Shape;1338;p53"/>
          <p:cNvGrpSpPr/>
          <p:nvPr/>
        </p:nvGrpSpPr>
        <p:grpSpPr>
          <a:xfrm>
            <a:off x="2858497" y="4543928"/>
            <a:ext cx="827400" cy="413700"/>
            <a:chOff x="2373497" y="3374553"/>
            <a:chExt cx="827400" cy="413700"/>
          </a:xfrm>
        </p:grpSpPr>
        <p:pic>
          <p:nvPicPr>
            <p:cNvPr id="1339" name="Google Shape;1339;p53"/>
            <p:cNvPicPr preferRelativeResize="0"/>
            <p:nvPr/>
          </p:nvPicPr>
          <p:blipFill>
            <a:blip r:embed="rId12">
              <a:alphaModFix/>
            </a:blip>
            <a:stretch>
              <a:fillRect/>
            </a:stretch>
          </p:blipFill>
          <p:spPr>
            <a:xfrm>
              <a:off x="2373497" y="3374553"/>
              <a:ext cx="413700" cy="413700"/>
            </a:xfrm>
            <a:prstGeom prst="rect">
              <a:avLst/>
            </a:prstGeom>
            <a:noFill/>
            <a:ln>
              <a:noFill/>
            </a:ln>
          </p:spPr>
        </p:pic>
        <p:pic>
          <p:nvPicPr>
            <p:cNvPr id="1340" name="Google Shape;1340;p53"/>
            <p:cNvPicPr preferRelativeResize="0"/>
            <p:nvPr/>
          </p:nvPicPr>
          <p:blipFill>
            <a:blip r:embed="rId12">
              <a:alphaModFix/>
            </a:blip>
            <a:stretch>
              <a:fillRect/>
            </a:stretch>
          </p:blipFill>
          <p:spPr>
            <a:xfrm>
              <a:off x="2580347" y="3374553"/>
              <a:ext cx="413700" cy="413700"/>
            </a:xfrm>
            <a:prstGeom prst="rect">
              <a:avLst/>
            </a:prstGeom>
            <a:noFill/>
            <a:ln>
              <a:noFill/>
            </a:ln>
          </p:spPr>
        </p:pic>
        <p:pic>
          <p:nvPicPr>
            <p:cNvPr id="1341" name="Google Shape;1341;p53"/>
            <p:cNvPicPr preferRelativeResize="0"/>
            <p:nvPr/>
          </p:nvPicPr>
          <p:blipFill>
            <a:blip r:embed="rId12">
              <a:alphaModFix/>
            </a:blip>
            <a:stretch>
              <a:fillRect/>
            </a:stretch>
          </p:blipFill>
          <p:spPr>
            <a:xfrm>
              <a:off x="2787197" y="3374553"/>
              <a:ext cx="413700" cy="413700"/>
            </a:xfrm>
            <a:prstGeom prst="rect">
              <a:avLst/>
            </a:prstGeom>
            <a:noFill/>
            <a:ln>
              <a:noFill/>
            </a:ln>
          </p:spPr>
        </p:pic>
      </p:grpSp>
      <p:sp>
        <p:nvSpPr>
          <p:cNvPr id="1342" name="Google Shape;1342;p53"/>
          <p:cNvSpPr/>
          <p:nvPr/>
        </p:nvSpPr>
        <p:spPr>
          <a:xfrm>
            <a:off x="6216488" y="5194600"/>
            <a:ext cx="1498200" cy="413700"/>
          </a:xfrm>
          <a:prstGeom prst="roundRect">
            <a:avLst>
              <a:gd fmla="val 16667" name="adj"/>
            </a:avLst>
          </a:prstGeom>
          <a:solidFill>
            <a:srgbClr val="783F04"/>
          </a:solid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Lato Light"/>
                <a:ea typeface="Lato Light"/>
                <a:cs typeface="Lato Light"/>
                <a:sym typeface="Lato Light"/>
              </a:rPr>
              <a:t>Taxpayer may pay for access</a:t>
            </a:r>
            <a:endParaRPr sz="1200">
              <a:solidFill>
                <a:schemeClr val="lt1"/>
              </a:solidFill>
              <a:latin typeface="Lato Light"/>
              <a:ea typeface="Lato Light"/>
              <a:cs typeface="Lato Light"/>
              <a:sym typeface="Lato Light"/>
            </a:endParaRPr>
          </a:p>
        </p:txBody>
      </p:sp>
      <p:sp>
        <p:nvSpPr>
          <p:cNvPr id="1343" name="Google Shape;1343;p53"/>
          <p:cNvSpPr/>
          <p:nvPr/>
        </p:nvSpPr>
        <p:spPr>
          <a:xfrm>
            <a:off x="6105471" y="4990038"/>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8</a:t>
            </a:r>
            <a:endParaRPr b="1" sz="1100">
              <a:solidFill>
                <a:schemeClr val="lt1"/>
              </a:solidFill>
              <a:latin typeface="Lato"/>
              <a:ea typeface="Lato"/>
              <a:cs typeface="Lato"/>
              <a:sym typeface="Lato"/>
            </a:endParaRPr>
          </a:p>
        </p:txBody>
      </p:sp>
      <p:grpSp>
        <p:nvGrpSpPr>
          <p:cNvPr id="1344" name="Google Shape;1344;p53"/>
          <p:cNvGrpSpPr/>
          <p:nvPr/>
        </p:nvGrpSpPr>
        <p:grpSpPr>
          <a:xfrm>
            <a:off x="5351872" y="4851178"/>
            <a:ext cx="827400" cy="413700"/>
            <a:chOff x="2373497" y="3374553"/>
            <a:chExt cx="827400" cy="413700"/>
          </a:xfrm>
        </p:grpSpPr>
        <p:pic>
          <p:nvPicPr>
            <p:cNvPr id="1345" name="Google Shape;1345;p53"/>
            <p:cNvPicPr preferRelativeResize="0"/>
            <p:nvPr/>
          </p:nvPicPr>
          <p:blipFill>
            <a:blip r:embed="rId12">
              <a:alphaModFix/>
            </a:blip>
            <a:stretch>
              <a:fillRect/>
            </a:stretch>
          </p:blipFill>
          <p:spPr>
            <a:xfrm>
              <a:off x="2373497" y="3374553"/>
              <a:ext cx="413700" cy="413700"/>
            </a:xfrm>
            <a:prstGeom prst="rect">
              <a:avLst/>
            </a:prstGeom>
            <a:noFill/>
            <a:ln>
              <a:noFill/>
            </a:ln>
          </p:spPr>
        </p:pic>
        <p:pic>
          <p:nvPicPr>
            <p:cNvPr id="1346" name="Google Shape;1346;p53"/>
            <p:cNvPicPr preferRelativeResize="0"/>
            <p:nvPr/>
          </p:nvPicPr>
          <p:blipFill>
            <a:blip r:embed="rId12">
              <a:alphaModFix/>
            </a:blip>
            <a:stretch>
              <a:fillRect/>
            </a:stretch>
          </p:blipFill>
          <p:spPr>
            <a:xfrm>
              <a:off x="2580347" y="3374553"/>
              <a:ext cx="413700" cy="413700"/>
            </a:xfrm>
            <a:prstGeom prst="rect">
              <a:avLst/>
            </a:prstGeom>
            <a:noFill/>
            <a:ln>
              <a:noFill/>
            </a:ln>
          </p:spPr>
        </p:pic>
        <p:pic>
          <p:nvPicPr>
            <p:cNvPr id="1347" name="Google Shape;1347;p53"/>
            <p:cNvPicPr preferRelativeResize="0"/>
            <p:nvPr/>
          </p:nvPicPr>
          <p:blipFill>
            <a:blip r:embed="rId12">
              <a:alphaModFix/>
            </a:blip>
            <a:stretch>
              <a:fillRect/>
            </a:stretch>
          </p:blipFill>
          <p:spPr>
            <a:xfrm>
              <a:off x="2787197" y="3374553"/>
              <a:ext cx="413700" cy="413700"/>
            </a:xfrm>
            <a:prstGeom prst="rect">
              <a:avLst/>
            </a:prstGeom>
            <a:noFill/>
            <a:ln>
              <a:noFill/>
            </a:ln>
          </p:spPr>
        </p:pic>
      </p:grpSp>
      <p:sp>
        <p:nvSpPr>
          <p:cNvPr id="1348" name="Google Shape;1348;p53"/>
          <p:cNvSpPr/>
          <p:nvPr/>
        </p:nvSpPr>
        <p:spPr>
          <a:xfrm rot="-5400000">
            <a:off x="329275" y="4893650"/>
            <a:ext cx="2095800" cy="3543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9" name="Google Shape;1349;p53"/>
          <p:cNvSpPr/>
          <p:nvPr/>
        </p:nvSpPr>
        <p:spPr>
          <a:xfrm>
            <a:off x="1499775" y="6027100"/>
            <a:ext cx="3626700" cy="91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350" name="Google Shape;1350;p53"/>
          <p:cNvGrpSpPr/>
          <p:nvPr/>
        </p:nvGrpSpPr>
        <p:grpSpPr>
          <a:xfrm>
            <a:off x="2830710" y="5832828"/>
            <a:ext cx="827400" cy="413700"/>
            <a:chOff x="2221110" y="5832828"/>
            <a:chExt cx="827400" cy="413700"/>
          </a:xfrm>
        </p:grpSpPr>
        <p:pic>
          <p:nvPicPr>
            <p:cNvPr id="1351" name="Google Shape;1351;p53"/>
            <p:cNvPicPr preferRelativeResize="0"/>
            <p:nvPr/>
          </p:nvPicPr>
          <p:blipFill>
            <a:blip r:embed="rId12">
              <a:alphaModFix/>
            </a:blip>
            <a:stretch>
              <a:fillRect/>
            </a:stretch>
          </p:blipFill>
          <p:spPr>
            <a:xfrm>
              <a:off x="2221110" y="5832828"/>
              <a:ext cx="413700" cy="413700"/>
            </a:xfrm>
            <a:prstGeom prst="rect">
              <a:avLst/>
            </a:prstGeom>
            <a:noFill/>
            <a:ln>
              <a:noFill/>
            </a:ln>
          </p:spPr>
        </p:pic>
        <p:pic>
          <p:nvPicPr>
            <p:cNvPr id="1352" name="Google Shape;1352;p53"/>
            <p:cNvPicPr preferRelativeResize="0"/>
            <p:nvPr/>
          </p:nvPicPr>
          <p:blipFill>
            <a:blip r:embed="rId12">
              <a:alphaModFix/>
            </a:blip>
            <a:stretch>
              <a:fillRect/>
            </a:stretch>
          </p:blipFill>
          <p:spPr>
            <a:xfrm>
              <a:off x="2427960" y="5832828"/>
              <a:ext cx="413700" cy="413700"/>
            </a:xfrm>
            <a:prstGeom prst="rect">
              <a:avLst/>
            </a:prstGeom>
            <a:noFill/>
            <a:ln>
              <a:noFill/>
            </a:ln>
          </p:spPr>
        </p:pic>
        <p:pic>
          <p:nvPicPr>
            <p:cNvPr id="1353" name="Google Shape;1353;p53"/>
            <p:cNvPicPr preferRelativeResize="0"/>
            <p:nvPr/>
          </p:nvPicPr>
          <p:blipFill>
            <a:blip r:embed="rId12">
              <a:alphaModFix/>
            </a:blip>
            <a:stretch>
              <a:fillRect/>
            </a:stretch>
          </p:blipFill>
          <p:spPr>
            <a:xfrm>
              <a:off x="2634810" y="5832828"/>
              <a:ext cx="413700" cy="413700"/>
            </a:xfrm>
            <a:prstGeom prst="rect">
              <a:avLst/>
            </a:prstGeom>
            <a:noFill/>
            <a:ln>
              <a:noFill/>
            </a:ln>
          </p:spPr>
        </p:pic>
      </p:grpSp>
      <p:sp>
        <p:nvSpPr>
          <p:cNvPr id="1354" name="Google Shape;1354;p53"/>
          <p:cNvSpPr/>
          <p:nvPr/>
        </p:nvSpPr>
        <p:spPr>
          <a:xfrm>
            <a:off x="5148175" y="5836775"/>
            <a:ext cx="12663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Taxpayer pays taxes</a:t>
            </a:r>
            <a:endParaRPr sz="1200">
              <a:latin typeface="Lato Light"/>
              <a:ea typeface="Lato Light"/>
              <a:cs typeface="Lato Light"/>
              <a:sym typeface="Lato Light"/>
            </a:endParaRPr>
          </a:p>
        </p:txBody>
      </p:sp>
      <p:sp>
        <p:nvSpPr>
          <p:cNvPr id="1355" name="Google Shape;1355;p53"/>
          <p:cNvSpPr/>
          <p:nvPr/>
        </p:nvSpPr>
        <p:spPr>
          <a:xfrm>
            <a:off x="5037158" y="56322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1</a:t>
            </a:r>
            <a:endParaRPr b="1" sz="1100">
              <a:solidFill>
                <a:schemeClr val="lt1"/>
              </a:solidFill>
              <a:latin typeface="Lato"/>
              <a:ea typeface="Lato"/>
              <a:cs typeface="Lato"/>
              <a:sym typeface="Lato"/>
            </a:endParaRPr>
          </a:p>
        </p:txBody>
      </p:sp>
      <p:sp>
        <p:nvSpPr>
          <p:cNvPr id="1356" name="Google Shape;1356;p53"/>
          <p:cNvSpPr txBox="1"/>
          <p:nvPr/>
        </p:nvSpPr>
        <p:spPr>
          <a:xfrm>
            <a:off x="3815588" y="3984225"/>
            <a:ext cx="469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B45F06"/>
                </a:solidFill>
              </a:rPr>
              <a:t>(</a:t>
            </a:r>
            <a:endParaRPr sz="2400">
              <a:solidFill>
                <a:srgbClr val="B45F06"/>
              </a:solidFill>
            </a:endParaRPr>
          </a:p>
        </p:txBody>
      </p:sp>
      <p:sp>
        <p:nvSpPr>
          <p:cNvPr id="1357" name="Google Shape;1357;p53"/>
          <p:cNvSpPr txBox="1"/>
          <p:nvPr/>
        </p:nvSpPr>
        <p:spPr>
          <a:xfrm>
            <a:off x="4522588" y="3991288"/>
            <a:ext cx="469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B45F06"/>
                </a:solidFill>
              </a:rPr>
              <a:t>)</a:t>
            </a:r>
            <a:endParaRPr sz="2400">
              <a:solidFill>
                <a:srgbClr val="B45F06"/>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1" name="Shape 1361"/>
        <p:cNvGrpSpPr/>
        <p:nvPr/>
      </p:nvGrpSpPr>
      <p:grpSpPr>
        <a:xfrm>
          <a:off x="0" y="0"/>
          <a:ext cx="0" cy="0"/>
          <a:chOff x="0" y="0"/>
          <a:chExt cx="0" cy="0"/>
        </a:xfrm>
      </p:grpSpPr>
      <p:sp>
        <p:nvSpPr>
          <p:cNvPr id="1362" name="Google Shape;1362;p54"/>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1363" name="Google Shape;1363;p54"/>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pic>
        <p:nvPicPr>
          <p:cNvPr id="1364" name="Google Shape;1364;p54"/>
          <p:cNvPicPr preferRelativeResize="0"/>
          <p:nvPr/>
        </p:nvPicPr>
        <p:blipFill>
          <a:blip r:embed="rId4">
            <a:alphaModFix/>
          </a:blip>
          <a:stretch>
            <a:fillRect/>
          </a:stretch>
        </p:blipFill>
        <p:spPr>
          <a:xfrm>
            <a:off x="10878377" y="5657853"/>
            <a:ext cx="1120118" cy="1066533"/>
          </a:xfrm>
          <a:prstGeom prst="rect">
            <a:avLst/>
          </a:prstGeom>
          <a:noFill/>
          <a:ln>
            <a:noFill/>
          </a:ln>
        </p:spPr>
      </p:pic>
      <p:cxnSp>
        <p:nvCxnSpPr>
          <p:cNvPr id="1365" name="Google Shape;1365;p54"/>
          <p:cNvCxnSpPr/>
          <p:nvPr/>
        </p:nvCxnSpPr>
        <p:spPr>
          <a:xfrm>
            <a:off x="285679" y="6648450"/>
            <a:ext cx="10903800" cy="0"/>
          </a:xfrm>
          <a:prstGeom prst="straightConnector1">
            <a:avLst/>
          </a:prstGeom>
          <a:noFill/>
          <a:ln cap="flat" cmpd="sng" w="28575">
            <a:solidFill>
              <a:srgbClr val="A7C947"/>
            </a:solidFill>
            <a:prstDash val="solid"/>
            <a:round/>
            <a:headEnd len="med" w="med" type="none"/>
            <a:tailEnd len="med" w="med" type="none"/>
          </a:ln>
        </p:spPr>
      </p:cxnSp>
      <p:sp>
        <p:nvSpPr>
          <p:cNvPr id="1366" name="Google Shape;1366;p54"/>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cxnSp>
        <p:nvCxnSpPr>
          <p:cNvPr id="1367" name="Google Shape;1367;p54"/>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1368" name="Google Shape;1368;p54"/>
          <p:cNvSpPr txBox="1"/>
          <p:nvPr>
            <p:ph idx="4294967295" type="title"/>
          </p:nvPr>
        </p:nvSpPr>
        <p:spPr>
          <a:xfrm>
            <a:off x="3486050" y="93350"/>
            <a:ext cx="8643600" cy="1396200"/>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SzPct val="50155"/>
              <a:buNone/>
            </a:pPr>
            <a:r>
              <a:t/>
            </a:r>
            <a:endParaRPr sz="3589">
              <a:latin typeface="Lora"/>
              <a:ea typeface="Lora"/>
              <a:cs typeface="Lora"/>
              <a:sym typeface="Lora"/>
            </a:endParaRPr>
          </a:p>
          <a:p>
            <a:pPr indent="0" lvl="0" marL="0" rtl="0" algn="r">
              <a:lnSpc>
                <a:spcPct val="90000"/>
              </a:lnSpc>
              <a:spcBef>
                <a:spcPts val="0"/>
              </a:spcBef>
              <a:spcAft>
                <a:spcPts val="0"/>
              </a:spcAft>
              <a:buSzPct val="38298"/>
              <a:buNone/>
            </a:pPr>
            <a:r>
              <a:rPr lang="en" sz="4700">
                <a:latin typeface="Lora"/>
                <a:ea typeface="Lora"/>
                <a:cs typeface="Lora"/>
                <a:sym typeface="Lora"/>
              </a:rPr>
              <a:t>University and funder mandates</a:t>
            </a:r>
            <a:endParaRPr sz="4700">
              <a:latin typeface="Lora"/>
              <a:ea typeface="Lora"/>
              <a:cs typeface="Lora"/>
              <a:sym typeface="Lora"/>
            </a:endParaRPr>
          </a:p>
          <a:p>
            <a:pPr indent="0" lvl="0" marL="0" rtl="0" algn="r">
              <a:lnSpc>
                <a:spcPct val="90000"/>
              </a:lnSpc>
              <a:spcBef>
                <a:spcPts val="0"/>
              </a:spcBef>
              <a:spcAft>
                <a:spcPts val="0"/>
              </a:spcAft>
              <a:buSzPct val="48649"/>
              <a:buNone/>
            </a:pPr>
            <a:r>
              <a:t/>
            </a:r>
            <a:endParaRPr>
              <a:latin typeface="Lora"/>
              <a:ea typeface="Lora"/>
              <a:cs typeface="Lora"/>
              <a:sym typeface="Lora"/>
            </a:endParaRPr>
          </a:p>
        </p:txBody>
      </p:sp>
      <p:sp>
        <p:nvSpPr>
          <p:cNvPr id="1369" name="Google Shape;1369;p54"/>
          <p:cNvSpPr txBox="1"/>
          <p:nvPr/>
        </p:nvSpPr>
        <p:spPr>
          <a:xfrm>
            <a:off x="1728575" y="1946100"/>
            <a:ext cx="10355100" cy="431100"/>
          </a:xfrm>
          <a:prstGeom prst="rect">
            <a:avLst/>
          </a:prstGeom>
          <a:noFill/>
          <a:ln>
            <a:noFill/>
          </a:ln>
        </p:spPr>
        <p:txBody>
          <a:bodyPr anchorCtr="0" anchor="t" bIns="91425" lIns="91425" spcFirstLastPara="1" rIns="91425" wrap="square" tIns="91425">
            <a:spAutoFit/>
          </a:bodyPr>
          <a:lstStyle/>
          <a:p>
            <a:pPr indent="0" lvl="0" marL="457200" rtl="0" algn="r">
              <a:spcBef>
                <a:spcPts val="0"/>
              </a:spcBef>
              <a:spcAft>
                <a:spcPts val="0"/>
              </a:spcAft>
              <a:buNone/>
            </a:pPr>
            <a:r>
              <a:t/>
            </a:r>
            <a:endParaRPr b="1" sz="1600">
              <a:solidFill>
                <a:srgbClr val="491F53"/>
              </a:solidFill>
              <a:latin typeface="Lato"/>
              <a:ea typeface="Lato"/>
              <a:cs typeface="Lato"/>
              <a:sym typeface="Lato"/>
            </a:endParaRPr>
          </a:p>
        </p:txBody>
      </p:sp>
      <p:sp>
        <p:nvSpPr>
          <p:cNvPr id="1370" name="Google Shape;1370;p54"/>
          <p:cNvSpPr txBox="1"/>
          <p:nvPr/>
        </p:nvSpPr>
        <p:spPr>
          <a:xfrm>
            <a:off x="3256475" y="2111500"/>
            <a:ext cx="8827200" cy="4294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500">
                <a:solidFill>
                  <a:srgbClr val="491F53"/>
                </a:solidFill>
                <a:latin typeface="Lato"/>
                <a:ea typeface="Lato"/>
                <a:cs typeface="Lato"/>
                <a:sym typeface="Lato"/>
              </a:rPr>
              <a:t>2008: </a:t>
            </a:r>
            <a:r>
              <a:rPr b="1" lang="en" sz="2500">
                <a:solidFill>
                  <a:srgbClr val="491F53"/>
                </a:solidFill>
                <a:latin typeface="Lato"/>
                <a:ea typeface="Lato"/>
                <a:cs typeface="Lato"/>
                <a:sym typeface="Lato"/>
              </a:rPr>
              <a:t>Harvard</a:t>
            </a:r>
            <a:r>
              <a:rPr b="1" lang="en" sz="2500">
                <a:solidFill>
                  <a:srgbClr val="491F53"/>
                </a:solidFill>
                <a:latin typeface="Lato"/>
                <a:ea typeface="Lato"/>
                <a:cs typeface="Lato"/>
                <a:sym typeface="Lato"/>
              </a:rPr>
              <a:t>’s Open Access mandate</a:t>
            </a:r>
            <a:endParaRPr sz="2500">
              <a:solidFill>
                <a:schemeClr val="dk1"/>
              </a:solidFill>
              <a:latin typeface="Lato Light"/>
              <a:ea typeface="Lato Light"/>
              <a:cs typeface="Lato Light"/>
              <a:sym typeface="Lato Light"/>
            </a:endParaRPr>
          </a:p>
          <a:p>
            <a:pPr indent="0" lvl="0" marL="0" rtl="0" algn="r">
              <a:spcBef>
                <a:spcPts val="0"/>
              </a:spcBef>
              <a:spcAft>
                <a:spcPts val="0"/>
              </a:spcAft>
              <a:buNone/>
            </a:pPr>
            <a:r>
              <a:rPr lang="en" sz="1600">
                <a:solidFill>
                  <a:srgbClr val="222222"/>
                </a:solidFill>
                <a:latin typeface="Lato Light"/>
                <a:ea typeface="Lato Light"/>
                <a:cs typeface="Lato Light"/>
                <a:sym typeface="Lato Light"/>
              </a:rPr>
              <a:t>post-peer-review, pre-publication scholarly articles written by Harvard researchers will automatically be licensed to the university and published on the university’s institutional repository, unless researchers opt out.</a:t>
            </a:r>
            <a:r>
              <a:rPr lang="en" sz="1600">
                <a:solidFill>
                  <a:schemeClr val="dk1"/>
                </a:solidFill>
                <a:latin typeface="Lato Light"/>
                <a:ea typeface="Lato Light"/>
                <a:cs typeface="Lato Light"/>
                <a:sym typeface="Lato Light"/>
              </a:rPr>
              <a:t> </a:t>
            </a:r>
            <a:br>
              <a:rPr lang="en" sz="1600">
                <a:solidFill>
                  <a:schemeClr val="dk1"/>
                </a:solidFill>
                <a:latin typeface="Lato Light"/>
                <a:ea typeface="Lato Light"/>
                <a:cs typeface="Lato Light"/>
                <a:sym typeface="Lato Light"/>
              </a:rPr>
            </a:br>
            <a:endParaRPr sz="1600">
              <a:solidFill>
                <a:schemeClr val="dk1"/>
              </a:solidFill>
              <a:latin typeface="Lato Light"/>
              <a:ea typeface="Lato Light"/>
              <a:cs typeface="Lato Light"/>
              <a:sym typeface="Lato Light"/>
            </a:endParaRPr>
          </a:p>
          <a:p>
            <a:pPr indent="0" lvl="0" marL="0" rtl="0" algn="r">
              <a:spcBef>
                <a:spcPts val="0"/>
              </a:spcBef>
              <a:spcAft>
                <a:spcPts val="0"/>
              </a:spcAft>
              <a:buNone/>
            </a:pPr>
            <a:r>
              <a:rPr b="1" lang="en" sz="2500">
                <a:solidFill>
                  <a:srgbClr val="491F53"/>
                </a:solidFill>
                <a:latin typeface="Lato"/>
                <a:ea typeface="Lato"/>
                <a:cs typeface="Lato"/>
                <a:sym typeface="Lato"/>
              </a:rPr>
              <a:t>2012: Governments and funders begin to require OA</a:t>
            </a:r>
            <a:br>
              <a:rPr lang="en" sz="2500">
                <a:solidFill>
                  <a:schemeClr val="dk1"/>
                </a:solidFill>
                <a:latin typeface="Lato Light"/>
                <a:ea typeface="Lato Light"/>
                <a:cs typeface="Lato Light"/>
                <a:sym typeface="Lato Light"/>
              </a:rPr>
            </a:br>
            <a:r>
              <a:rPr lang="en" sz="1600">
                <a:solidFill>
                  <a:schemeClr val="dk1"/>
                </a:solidFill>
                <a:latin typeface="Lato Light"/>
                <a:ea typeface="Lato Light"/>
                <a:cs typeface="Lato Light"/>
                <a:sym typeface="Lato Light"/>
              </a:rPr>
              <a:t>Wellcome Trust: all funded research be OA within 6 months</a:t>
            </a:r>
            <a:endParaRPr sz="1600">
              <a:solidFill>
                <a:schemeClr val="dk1"/>
              </a:solidFill>
              <a:latin typeface="Lato Light"/>
              <a:ea typeface="Lato Light"/>
              <a:cs typeface="Lato Light"/>
              <a:sym typeface="Lato Light"/>
            </a:endParaRPr>
          </a:p>
          <a:p>
            <a:pPr indent="0" lvl="0" marL="0" rtl="0" algn="r">
              <a:spcBef>
                <a:spcPts val="0"/>
              </a:spcBef>
              <a:spcAft>
                <a:spcPts val="0"/>
              </a:spcAft>
              <a:buNone/>
            </a:pPr>
            <a:r>
              <a:rPr lang="en" sz="1600">
                <a:solidFill>
                  <a:schemeClr val="dk1"/>
                </a:solidFill>
                <a:latin typeface="Lato Light"/>
                <a:ea typeface="Lato Light"/>
                <a:cs typeface="Lato Light"/>
                <a:sym typeface="Lato Light"/>
              </a:rPr>
              <a:t>NIH: all funded research deposited in PubMed Central</a:t>
            </a:r>
            <a:endParaRPr sz="1600">
              <a:solidFill>
                <a:schemeClr val="dk1"/>
              </a:solidFill>
              <a:latin typeface="Lato Light"/>
              <a:ea typeface="Lato Light"/>
              <a:cs typeface="Lato Light"/>
              <a:sym typeface="Lato Light"/>
            </a:endParaRPr>
          </a:p>
          <a:p>
            <a:pPr indent="0" lvl="0" marL="0" rtl="0" algn="r">
              <a:spcBef>
                <a:spcPts val="0"/>
              </a:spcBef>
              <a:spcAft>
                <a:spcPts val="0"/>
              </a:spcAft>
              <a:buNone/>
            </a:pPr>
            <a:r>
              <a:rPr lang="en" sz="1600">
                <a:solidFill>
                  <a:schemeClr val="dk1"/>
                </a:solidFill>
                <a:latin typeface="Lato Light"/>
                <a:ea typeface="Lato Light"/>
                <a:cs typeface="Lato Light"/>
                <a:sym typeface="Lato Light"/>
              </a:rPr>
              <a:t>European Commission: Horizon 2020 includes mandatory open access for research outputs</a:t>
            </a:r>
            <a:endParaRPr sz="1600">
              <a:solidFill>
                <a:schemeClr val="dk1"/>
              </a:solidFill>
              <a:latin typeface="Lato Light"/>
              <a:ea typeface="Lato Light"/>
              <a:cs typeface="Lato Light"/>
              <a:sym typeface="Lato Light"/>
            </a:endParaRPr>
          </a:p>
          <a:p>
            <a:pPr indent="0" lvl="0" marL="0" rtl="0" algn="r">
              <a:spcBef>
                <a:spcPts val="0"/>
              </a:spcBef>
              <a:spcAft>
                <a:spcPts val="0"/>
              </a:spcAft>
              <a:buNone/>
            </a:pPr>
            <a:r>
              <a:rPr lang="en" sz="1600">
                <a:solidFill>
                  <a:schemeClr val="dk1"/>
                </a:solidFill>
                <a:latin typeface="Lato Light"/>
                <a:ea typeface="Lato Light"/>
                <a:cs typeface="Lato Light"/>
                <a:sym typeface="Lato Light"/>
              </a:rPr>
              <a:t>VR &amp; Formas: encouraging/requiring OA for funded research</a:t>
            </a:r>
            <a:endParaRPr sz="1600">
              <a:solidFill>
                <a:schemeClr val="dk1"/>
              </a:solidFill>
              <a:latin typeface="Lato Light"/>
              <a:ea typeface="Lato Light"/>
              <a:cs typeface="Lato Light"/>
              <a:sym typeface="Lato Light"/>
            </a:endParaRPr>
          </a:p>
          <a:p>
            <a:pPr indent="0" lvl="0" marL="0" rtl="0" algn="r">
              <a:spcBef>
                <a:spcPts val="0"/>
              </a:spcBef>
              <a:spcAft>
                <a:spcPts val="0"/>
              </a:spcAft>
              <a:buNone/>
            </a:pPr>
            <a:r>
              <a:t/>
            </a:r>
            <a:endParaRPr sz="1600">
              <a:solidFill>
                <a:schemeClr val="dk1"/>
              </a:solidFill>
              <a:latin typeface="Lato Light"/>
              <a:ea typeface="Lato Light"/>
              <a:cs typeface="Lato Light"/>
              <a:sym typeface="Lato Light"/>
            </a:endParaRPr>
          </a:p>
          <a:p>
            <a:pPr indent="0" lvl="0" marL="0" rtl="0" algn="r">
              <a:spcBef>
                <a:spcPts val="0"/>
              </a:spcBef>
              <a:spcAft>
                <a:spcPts val="0"/>
              </a:spcAft>
              <a:buNone/>
            </a:pPr>
            <a:r>
              <a:rPr b="1" lang="en" sz="2500">
                <a:solidFill>
                  <a:srgbClr val="491F53"/>
                </a:solidFill>
                <a:latin typeface="Lato"/>
                <a:ea typeface="Lato"/>
                <a:cs typeface="Lato"/>
                <a:sym typeface="Lato"/>
              </a:rPr>
              <a:t>2012: Start of ‘academic spring’</a:t>
            </a:r>
            <a:br>
              <a:rPr lang="en" sz="2500">
                <a:solidFill>
                  <a:schemeClr val="dk1"/>
                </a:solidFill>
                <a:latin typeface="Lato Light"/>
                <a:ea typeface="Lato Light"/>
                <a:cs typeface="Lato Light"/>
                <a:sym typeface="Lato Light"/>
              </a:rPr>
            </a:br>
            <a:r>
              <a:rPr lang="en" sz="1600">
                <a:solidFill>
                  <a:schemeClr val="dk1"/>
                </a:solidFill>
                <a:latin typeface="Lato Light"/>
                <a:ea typeface="Lato Light"/>
                <a:cs typeface="Lato Light"/>
                <a:sym typeface="Lato Light"/>
              </a:rPr>
              <a:t>Rising rebellion among researchers fed up with exploitative publishing systems </a:t>
            </a:r>
            <a:endParaRPr sz="1600">
              <a:solidFill>
                <a:schemeClr val="dk1"/>
              </a:solidFill>
              <a:latin typeface="Lato Light"/>
              <a:ea typeface="Lato Light"/>
              <a:cs typeface="Lato Light"/>
              <a:sym typeface="Lato Light"/>
            </a:endParaRPr>
          </a:p>
          <a:p>
            <a:pPr indent="0" lvl="0" marL="0" rtl="0" algn="r">
              <a:spcBef>
                <a:spcPts val="0"/>
              </a:spcBef>
              <a:spcAft>
                <a:spcPts val="0"/>
              </a:spcAft>
              <a:buClr>
                <a:schemeClr val="dk1"/>
              </a:buClr>
              <a:buSzPts val="1100"/>
              <a:buFont typeface="Arial"/>
              <a:buNone/>
            </a:pPr>
            <a:r>
              <a:rPr lang="en" sz="1600">
                <a:solidFill>
                  <a:schemeClr val="dk1"/>
                </a:solidFill>
                <a:latin typeface="Lato Light"/>
                <a:ea typeface="Lato Light"/>
                <a:cs typeface="Lato Light"/>
                <a:sym typeface="Lato Light"/>
              </a:rPr>
              <a:t>Cost of Knowledge campaign to boycott Elsevier</a:t>
            </a:r>
            <a:r>
              <a:rPr lang="en" sz="1200">
                <a:solidFill>
                  <a:srgbClr val="0F1114"/>
                </a:solidFill>
                <a:latin typeface="Lato Light"/>
                <a:ea typeface="Lato Light"/>
                <a:cs typeface="Lato Light"/>
                <a:sym typeface="Lato Light"/>
              </a:rPr>
              <a:t> </a:t>
            </a:r>
            <a:endParaRPr sz="1600">
              <a:solidFill>
                <a:schemeClr val="dk1"/>
              </a:solidFill>
              <a:latin typeface="Lato Light"/>
              <a:ea typeface="Lato Light"/>
              <a:cs typeface="Lato Light"/>
              <a:sym typeface="Lato Light"/>
            </a:endParaRPr>
          </a:p>
          <a:p>
            <a:pPr indent="0" lvl="0" marL="0" rtl="0" algn="r">
              <a:spcBef>
                <a:spcPts val="0"/>
              </a:spcBef>
              <a:spcAft>
                <a:spcPts val="0"/>
              </a:spcAft>
              <a:buNone/>
            </a:pPr>
            <a:r>
              <a:t/>
            </a:r>
            <a:endParaRPr sz="1600">
              <a:solidFill>
                <a:schemeClr val="dk1"/>
              </a:solidFill>
              <a:latin typeface="Lato Light"/>
              <a:ea typeface="Lato Light"/>
              <a:cs typeface="Lato Light"/>
              <a:sym typeface="Lato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4" name="Shape 1374"/>
        <p:cNvGrpSpPr/>
        <p:nvPr/>
      </p:nvGrpSpPr>
      <p:grpSpPr>
        <a:xfrm>
          <a:off x="0" y="0"/>
          <a:ext cx="0" cy="0"/>
          <a:chOff x="0" y="0"/>
          <a:chExt cx="0" cy="0"/>
        </a:xfrm>
      </p:grpSpPr>
      <p:sp>
        <p:nvSpPr>
          <p:cNvPr id="1375" name="Google Shape;1375;p55"/>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1376" name="Google Shape;1376;p55"/>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1377" name="Google Shape;1377;p55"/>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cxnSp>
        <p:nvCxnSpPr>
          <p:cNvPr id="1378" name="Google Shape;1378;p55"/>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1379" name="Google Shape;1379;p55"/>
          <p:cNvSpPr txBox="1"/>
          <p:nvPr/>
        </p:nvSpPr>
        <p:spPr>
          <a:xfrm>
            <a:off x="1270750" y="6511800"/>
            <a:ext cx="109182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900">
                <a:solidFill>
                  <a:srgbClr val="202122"/>
                </a:solidFill>
                <a:highlight>
                  <a:srgbClr val="FFFFFF"/>
                </a:highlight>
                <a:latin typeface="Lato Light"/>
                <a:ea typeface="Lato Light"/>
                <a:cs typeface="Lato Light"/>
                <a:sym typeface="Lato Light"/>
              </a:rPr>
              <a:t>Adjusted from: Wikimedia Commons contributors, 'File:Scholarly Publishing - Gold Open Access chart.png', </a:t>
            </a:r>
            <a:r>
              <a:rPr i="1" lang="en" sz="900">
                <a:solidFill>
                  <a:srgbClr val="202122"/>
                </a:solidFill>
                <a:latin typeface="Lato Light"/>
                <a:ea typeface="Lato Light"/>
                <a:cs typeface="Lato Light"/>
                <a:sym typeface="Lato Light"/>
              </a:rPr>
              <a:t>Wikimedia Commons,</a:t>
            </a:r>
            <a:r>
              <a:rPr lang="en" sz="900">
                <a:solidFill>
                  <a:srgbClr val="202122"/>
                </a:solidFill>
                <a:highlight>
                  <a:srgbClr val="FFFFFF"/>
                </a:highlight>
                <a:latin typeface="Lato Light"/>
                <a:ea typeface="Lato Light"/>
                <a:cs typeface="Lato Light"/>
                <a:sym typeface="Lato Light"/>
              </a:rPr>
              <a:t> 6 April 2023. </a:t>
            </a:r>
            <a:r>
              <a:rPr lang="en" sz="900" u="sng">
                <a:solidFill>
                  <a:schemeClr val="hlink"/>
                </a:solidFill>
                <a:highlight>
                  <a:srgbClr val="FFFFFF"/>
                </a:highlight>
                <a:latin typeface="Lato Light"/>
                <a:ea typeface="Lato Light"/>
                <a:cs typeface="Lato Light"/>
                <a:sym typeface="Lato Light"/>
                <a:hlinkClick r:id="rId4"/>
              </a:rPr>
              <a:t>CC BY 4.0</a:t>
            </a:r>
            <a:r>
              <a:rPr lang="en" sz="900">
                <a:solidFill>
                  <a:srgbClr val="202122"/>
                </a:solidFill>
                <a:highlight>
                  <a:srgbClr val="FFFFFF"/>
                </a:highlight>
                <a:latin typeface="Lato Light"/>
                <a:ea typeface="Lato Light"/>
                <a:cs typeface="Lato Light"/>
                <a:sym typeface="Lato Light"/>
              </a:rPr>
              <a:t> </a:t>
            </a:r>
            <a:endParaRPr sz="900">
              <a:latin typeface="Lato Light"/>
              <a:ea typeface="Lato Light"/>
              <a:cs typeface="Lato Light"/>
              <a:sym typeface="Lato Light"/>
            </a:endParaRPr>
          </a:p>
        </p:txBody>
      </p:sp>
      <p:grpSp>
        <p:nvGrpSpPr>
          <p:cNvPr id="1380" name="Google Shape;1380;p55"/>
          <p:cNvGrpSpPr/>
          <p:nvPr/>
        </p:nvGrpSpPr>
        <p:grpSpPr>
          <a:xfrm>
            <a:off x="891046" y="1869413"/>
            <a:ext cx="10582704" cy="4532613"/>
            <a:chOff x="891046" y="1869413"/>
            <a:chExt cx="10582704" cy="4532613"/>
          </a:xfrm>
        </p:grpSpPr>
        <p:pic>
          <p:nvPicPr>
            <p:cNvPr id="1381" name="Google Shape;1381;p55"/>
            <p:cNvPicPr preferRelativeResize="0"/>
            <p:nvPr/>
          </p:nvPicPr>
          <p:blipFill>
            <a:blip r:embed="rId5">
              <a:alphaModFix/>
            </a:blip>
            <a:stretch>
              <a:fillRect/>
            </a:stretch>
          </p:blipFill>
          <p:spPr>
            <a:xfrm>
              <a:off x="3910962" y="2729312"/>
              <a:ext cx="935150" cy="935150"/>
            </a:xfrm>
            <a:prstGeom prst="rect">
              <a:avLst/>
            </a:prstGeom>
            <a:noFill/>
            <a:ln>
              <a:noFill/>
            </a:ln>
          </p:spPr>
        </p:pic>
        <p:pic>
          <p:nvPicPr>
            <p:cNvPr id="1382" name="Google Shape;1382;p55"/>
            <p:cNvPicPr preferRelativeResize="0"/>
            <p:nvPr/>
          </p:nvPicPr>
          <p:blipFill>
            <a:blip r:embed="rId6">
              <a:alphaModFix/>
            </a:blip>
            <a:stretch>
              <a:fillRect/>
            </a:stretch>
          </p:blipFill>
          <p:spPr>
            <a:xfrm>
              <a:off x="1208175" y="2707061"/>
              <a:ext cx="984900" cy="984900"/>
            </a:xfrm>
            <a:prstGeom prst="rect">
              <a:avLst/>
            </a:prstGeom>
            <a:noFill/>
            <a:ln>
              <a:noFill/>
            </a:ln>
          </p:spPr>
        </p:pic>
        <p:sp>
          <p:nvSpPr>
            <p:cNvPr id="1383" name="Google Shape;1383;p55"/>
            <p:cNvSpPr/>
            <p:nvPr/>
          </p:nvSpPr>
          <p:spPr>
            <a:xfrm>
              <a:off x="1031024" y="3588325"/>
              <a:ext cx="12663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Funder finances research</a:t>
              </a:r>
              <a:endParaRPr sz="1200">
                <a:latin typeface="Lato Light"/>
                <a:ea typeface="Lato Light"/>
                <a:cs typeface="Lato Light"/>
                <a:sym typeface="Lato Light"/>
              </a:endParaRPr>
            </a:p>
          </p:txBody>
        </p:sp>
        <p:sp>
          <p:nvSpPr>
            <p:cNvPr id="1384" name="Google Shape;1384;p55"/>
            <p:cNvSpPr/>
            <p:nvPr/>
          </p:nvSpPr>
          <p:spPr>
            <a:xfrm>
              <a:off x="4645288" y="2834950"/>
              <a:ext cx="11208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Scientist writes article</a:t>
              </a:r>
              <a:endParaRPr sz="1200">
                <a:latin typeface="Lato Light"/>
                <a:ea typeface="Lato Light"/>
                <a:cs typeface="Lato Light"/>
                <a:sym typeface="Lato Light"/>
              </a:endParaRPr>
            </a:p>
          </p:txBody>
        </p:sp>
        <p:pic>
          <p:nvPicPr>
            <p:cNvPr id="1385" name="Google Shape;1385;p55"/>
            <p:cNvPicPr preferRelativeResize="0"/>
            <p:nvPr/>
          </p:nvPicPr>
          <p:blipFill>
            <a:blip r:embed="rId7">
              <a:alphaModFix/>
            </a:blip>
            <a:stretch>
              <a:fillRect/>
            </a:stretch>
          </p:blipFill>
          <p:spPr>
            <a:xfrm>
              <a:off x="5696836" y="3087474"/>
              <a:ext cx="743953" cy="743925"/>
            </a:xfrm>
            <a:prstGeom prst="rect">
              <a:avLst/>
            </a:prstGeom>
            <a:noFill/>
            <a:ln>
              <a:noFill/>
            </a:ln>
          </p:spPr>
        </p:pic>
        <p:sp>
          <p:nvSpPr>
            <p:cNvPr id="1386" name="Google Shape;1386;p55"/>
            <p:cNvSpPr/>
            <p:nvPr/>
          </p:nvSpPr>
          <p:spPr>
            <a:xfrm>
              <a:off x="6376838" y="2182613"/>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Scientist sends article to publisher</a:t>
              </a:r>
              <a:endParaRPr sz="1200">
                <a:latin typeface="Lato Light"/>
                <a:ea typeface="Lato Light"/>
                <a:cs typeface="Lato Light"/>
                <a:sym typeface="Lato Light"/>
              </a:endParaRPr>
            </a:p>
          </p:txBody>
        </p:sp>
        <p:sp>
          <p:nvSpPr>
            <p:cNvPr id="1387" name="Google Shape;1387;p55"/>
            <p:cNvSpPr/>
            <p:nvPr/>
          </p:nvSpPr>
          <p:spPr>
            <a:xfrm>
              <a:off x="6482500" y="3426283"/>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Publisher may reject article </a:t>
              </a:r>
              <a:endParaRPr sz="1200">
                <a:latin typeface="Lato Light"/>
                <a:ea typeface="Lato Light"/>
                <a:cs typeface="Lato Light"/>
                <a:sym typeface="Lato Light"/>
              </a:endParaRPr>
            </a:p>
          </p:txBody>
        </p:sp>
        <p:pic>
          <p:nvPicPr>
            <p:cNvPr id="1388" name="Google Shape;1388;p55"/>
            <p:cNvPicPr preferRelativeResize="0"/>
            <p:nvPr/>
          </p:nvPicPr>
          <p:blipFill>
            <a:blip r:embed="rId8">
              <a:alphaModFix/>
            </a:blip>
            <a:stretch>
              <a:fillRect/>
            </a:stretch>
          </p:blipFill>
          <p:spPr>
            <a:xfrm>
              <a:off x="10805100" y="3145950"/>
              <a:ext cx="668650" cy="743925"/>
            </a:xfrm>
            <a:prstGeom prst="rect">
              <a:avLst/>
            </a:prstGeom>
            <a:noFill/>
            <a:ln>
              <a:noFill/>
            </a:ln>
          </p:spPr>
        </p:pic>
        <p:pic>
          <p:nvPicPr>
            <p:cNvPr id="1389" name="Google Shape;1389;p55"/>
            <p:cNvPicPr preferRelativeResize="0"/>
            <p:nvPr/>
          </p:nvPicPr>
          <p:blipFill>
            <a:blip r:embed="rId9">
              <a:alphaModFix/>
            </a:blip>
            <a:stretch>
              <a:fillRect/>
            </a:stretch>
          </p:blipFill>
          <p:spPr>
            <a:xfrm>
              <a:off x="7658925" y="2545340"/>
              <a:ext cx="1890937" cy="1890937"/>
            </a:xfrm>
            <a:prstGeom prst="rect">
              <a:avLst/>
            </a:prstGeom>
            <a:noFill/>
            <a:ln>
              <a:noFill/>
            </a:ln>
          </p:spPr>
        </p:pic>
        <p:grpSp>
          <p:nvGrpSpPr>
            <p:cNvPr id="1390" name="Google Shape;1390;p55"/>
            <p:cNvGrpSpPr/>
            <p:nvPr/>
          </p:nvGrpSpPr>
          <p:grpSpPr>
            <a:xfrm>
              <a:off x="8188888" y="5525376"/>
              <a:ext cx="876675" cy="876650"/>
              <a:chOff x="7579300" y="5361151"/>
              <a:chExt cx="876675" cy="876650"/>
            </a:xfrm>
          </p:grpSpPr>
          <p:pic>
            <p:nvPicPr>
              <p:cNvPr id="1391" name="Google Shape;1391;p55"/>
              <p:cNvPicPr preferRelativeResize="0"/>
              <p:nvPr/>
            </p:nvPicPr>
            <p:blipFill>
              <a:blip r:embed="rId7">
                <a:alphaModFix/>
              </a:blip>
              <a:stretch>
                <a:fillRect/>
              </a:stretch>
            </p:blipFill>
            <p:spPr>
              <a:xfrm>
                <a:off x="7579300" y="5361151"/>
                <a:ext cx="876675" cy="876650"/>
              </a:xfrm>
              <a:prstGeom prst="rect">
                <a:avLst/>
              </a:prstGeom>
              <a:noFill/>
              <a:ln>
                <a:noFill/>
              </a:ln>
            </p:spPr>
          </p:pic>
          <p:pic>
            <p:nvPicPr>
              <p:cNvPr id="1392" name="Google Shape;1392;p55"/>
              <p:cNvPicPr preferRelativeResize="0"/>
              <p:nvPr/>
            </p:nvPicPr>
            <p:blipFill>
              <a:blip r:embed="rId10">
                <a:alphaModFix/>
              </a:blip>
              <a:stretch>
                <a:fillRect/>
              </a:stretch>
            </p:blipFill>
            <p:spPr>
              <a:xfrm>
                <a:off x="7911773" y="5559003"/>
                <a:ext cx="413700" cy="413720"/>
              </a:xfrm>
              <a:prstGeom prst="rect">
                <a:avLst/>
              </a:prstGeom>
              <a:noFill/>
              <a:ln>
                <a:noFill/>
              </a:ln>
            </p:spPr>
          </p:pic>
        </p:grpSp>
        <p:sp>
          <p:nvSpPr>
            <p:cNvPr id="1393" name="Google Shape;1393;p55"/>
            <p:cNvSpPr/>
            <p:nvPr/>
          </p:nvSpPr>
          <p:spPr>
            <a:xfrm rot="5400000">
              <a:off x="8008775" y="4881650"/>
              <a:ext cx="1254000" cy="1494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94" name="Google Shape;1394;p55"/>
            <p:cNvPicPr preferRelativeResize="0"/>
            <p:nvPr/>
          </p:nvPicPr>
          <p:blipFill>
            <a:blip r:embed="rId11">
              <a:alphaModFix/>
            </a:blip>
            <a:stretch>
              <a:fillRect/>
            </a:stretch>
          </p:blipFill>
          <p:spPr>
            <a:xfrm>
              <a:off x="1814925" y="4172988"/>
              <a:ext cx="838200" cy="838200"/>
            </a:xfrm>
            <a:prstGeom prst="rect">
              <a:avLst/>
            </a:prstGeom>
            <a:noFill/>
            <a:ln>
              <a:noFill/>
            </a:ln>
          </p:spPr>
        </p:pic>
        <p:sp>
          <p:nvSpPr>
            <p:cNvPr id="1395" name="Google Shape;1395;p55"/>
            <p:cNvSpPr/>
            <p:nvPr/>
          </p:nvSpPr>
          <p:spPr>
            <a:xfrm>
              <a:off x="2157200" y="3267000"/>
              <a:ext cx="16584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96" name="Google Shape;1396;p55"/>
            <p:cNvPicPr preferRelativeResize="0"/>
            <p:nvPr/>
          </p:nvPicPr>
          <p:blipFill>
            <a:blip r:embed="rId12">
              <a:alphaModFix/>
            </a:blip>
            <a:stretch>
              <a:fillRect/>
            </a:stretch>
          </p:blipFill>
          <p:spPr>
            <a:xfrm>
              <a:off x="2221097" y="3145953"/>
              <a:ext cx="413700" cy="413700"/>
            </a:xfrm>
            <a:prstGeom prst="rect">
              <a:avLst/>
            </a:prstGeom>
            <a:noFill/>
            <a:ln>
              <a:noFill/>
            </a:ln>
          </p:spPr>
        </p:pic>
        <p:pic>
          <p:nvPicPr>
            <p:cNvPr id="1397" name="Google Shape;1397;p55"/>
            <p:cNvPicPr preferRelativeResize="0"/>
            <p:nvPr/>
          </p:nvPicPr>
          <p:blipFill>
            <a:blip r:embed="rId12">
              <a:alphaModFix/>
            </a:blip>
            <a:stretch>
              <a:fillRect/>
            </a:stretch>
          </p:blipFill>
          <p:spPr>
            <a:xfrm>
              <a:off x="2427947" y="3145953"/>
              <a:ext cx="413700" cy="413700"/>
            </a:xfrm>
            <a:prstGeom prst="rect">
              <a:avLst/>
            </a:prstGeom>
            <a:noFill/>
            <a:ln>
              <a:noFill/>
            </a:ln>
          </p:spPr>
        </p:pic>
        <p:pic>
          <p:nvPicPr>
            <p:cNvPr id="1398" name="Google Shape;1398;p55"/>
            <p:cNvPicPr preferRelativeResize="0"/>
            <p:nvPr/>
          </p:nvPicPr>
          <p:blipFill>
            <a:blip r:embed="rId12">
              <a:alphaModFix/>
            </a:blip>
            <a:stretch>
              <a:fillRect/>
            </a:stretch>
          </p:blipFill>
          <p:spPr>
            <a:xfrm>
              <a:off x="2634797" y="3145953"/>
              <a:ext cx="413700" cy="413700"/>
            </a:xfrm>
            <a:prstGeom prst="rect">
              <a:avLst/>
            </a:prstGeom>
            <a:noFill/>
            <a:ln>
              <a:noFill/>
            </a:ln>
          </p:spPr>
        </p:pic>
        <p:sp>
          <p:nvSpPr>
            <p:cNvPr id="1399" name="Google Shape;1399;p55"/>
            <p:cNvSpPr/>
            <p:nvPr/>
          </p:nvSpPr>
          <p:spPr>
            <a:xfrm>
              <a:off x="4771125" y="3266988"/>
              <a:ext cx="9849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0" name="Google Shape;1400;p55"/>
            <p:cNvSpPr/>
            <p:nvPr/>
          </p:nvSpPr>
          <p:spPr>
            <a:xfrm>
              <a:off x="6030600" y="2646138"/>
              <a:ext cx="2058300" cy="3363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1" name="Google Shape;1401;p55"/>
            <p:cNvSpPr/>
            <p:nvPr/>
          </p:nvSpPr>
          <p:spPr>
            <a:xfrm rot="10800000">
              <a:off x="6402400" y="3267000"/>
              <a:ext cx="16584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2" name="Google Shape;1402;p55"/>
            <p:cNvSpPr/>
            <p:nvPr/>
          </p:nvSpPr>
          <p:spPr>
            <a:xfrm rot="5400000">
              <a:off x="9971125" y="1759225"/>
              <a:ext cx="319500" cy="21306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3" name="Google Shape;1403;p55"/>
            <p:cNvSpPr/>
            <p:nvPr/>
          </p:nvSpPr>
          <p:spPr>
            <a:xfrm rot="-5400000">
              <a:off x="6970025" y="3081775"/>
              <a:ext cx="345000" cy="23055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4" name="Google Shape;1404;p55"/>
            <p:cNvSpPr/>
            <p:nvPr/>
          </p:nvSpPr>
          <p:spPr>
            <a:xfrm rot="10800000">
              <a:off x="9137875" y="4103088"/>
              <a:ext cx="2058300" cy="3363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5" name="Google Shape;1405;p55"/>
            <p:cNvSpPr/>
            <p:nvPr/>
          </p:nvSpPr>
          <p:spPr>
            <a:xfrm flipH="1" rot="10800000">
              <a:off x="4260550" y="4398625"/>
              <a:ext cx="1783200" cy="3363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406" name="Google Shape;1406;p55"/>
            <p:cNvPicPr preferRelativeResize="0"/>
            <p:nvPr/>
          </p:nvPicPr>
          <p:blipFill>
            <a:blip r:embed="rId13">
              <a:alphaModFix/>
            </a:blip>
            <a:stretch>
              <a:fillRect/>
            </a:stretch>
          </p:blipFill>
          <p:spPr>
            <a:xfrm>
              <a:off x="5346468" y="5113143"/>
              <a:ext cx="838200" cy="838200"/>
            </a:xfrm>
            <a:prstGeom prst="rect">
              <a:avLst/>
            </a:prstGeom>
            <a:noFill/>
            <a:ln>
              <a:noFill/>
            </a:ln>
          </p:spPr>
        </p:pic>
        <p:sp>
          <p:nvSpPr>
            <p:cNvPr id="1407" name="Google Shape;1407;p55"/>
            <p:cNvSpPr/>
            <p:nvPr/>
          </p:nvSpPr>
          <p:spPr>
            <a:xfrm>
              <a:off x="4260550" y="4103100"/>
              <a:ext cx="88800" cy="4704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8" name="Google Shape;1408;p55"/>
            <p:cNvSpPr/>
            <p:nvPr/>
          </p:nvSpPr>
          <p:spPr>
            <a:xfrm>
              <a:off x="2653125" y="4703825"/>
              <a:ext cx="33774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9" name="Google Shape;1409;p55"/>
            <p:cNvSpPr/>
            <p:nvPr/>
          </p:nvSpPr>
          <p:spPr>
            <a:xfrm>
              <a:off x="891046" y="3362400"/>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2</a:t>
              </a:r>
              <a:endParaRPr b="1" sz="1100">
                <a:solidFill>
                  <a:schemeClr val="lt1"/>
                </a:solidFill>
                <a:latin typeface="Lato"/>
                <a:ea typeface="Lato"/>
                <a:cs typeface="Lato"/>
                <a:sym typeface="Lato"/>
              </a:endParaRPr>
            </a:p>
          </p:txBody>
        </p:sp>
        <p:sp>
          <p:nvSpPr>
            <p:cNvPr id="1410" name="Google Shape;1410;p55"/>
            <p:cNvSpPr/>
            <p:nvPr/>
          </p:nvSpPr>
          <p:spPr>
            <a:xfrm>
              <a:off x="4431871" y="2609025"/>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3</a:t>
              </a:r>
              <a:endParaRPr b="1" sz="1100">
                <a:solidFill>
                  <a:schemeClr val="lt1"/>
                </a:solidFill>
                <a:latin typeface="Lato"/>
                <a:ea typeface="Lato"/>
                <a:cs typeface="Lato"/>
                <a:sym typeface="Lato"/>
              </a:endParaRPr>
            </a:p>
          </p:txBody>
        </p:sp>
        <p:sp>
          <p:nvSpPr>
            <p:cNvPr id="1411" name="Google Shape;1411;p55"/>
            <p:cNvSpPr/>
            <p:nvPr/>
          </p:nvSpPr>
          <p:spPr>
            <a:xfrm>
              <a:off x="6283358" y="1956700"/>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4</a:t>
              </a:r>
              <a:endParaRPr b="1" sz="1100">
                <a:solidFill>
                  <a:schemeClr val="lt1"/>
                </a:solidFill>
                <a:latin typeface="Lato"/>
                <a:ea typeface="Lato"/>
                <a:cs typeface="Lato"/>
                <a:sym typeface="Lato"/>
              </a:endParaRPr>
            </a:p>
          </p:txBody>
        </p:sp>
        <p:sp>
          <p:nvSpPr>
            <p:cNvPr id="1412" name="Google Shape;1412;p55"/>
            <p:cNvSpPr/>
            <p:nvPr/>
          </p:nvSpPr>
          <p:spPr>
            <a:xfrm>
              <a:off x="6376858" y="3678175"/>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5</a:t>
              </a:r>
              <a:endParaRPr b="1" sz="1100">
                <a:solidFill>
                  <a:schemeClr val="lt1"/>
                </a:solidFill>
                <a:latin typeface="Lato"/>
                <a:ea typeface="Lato"/>
                <a:cs typeface="Lato"/>
                <a:sym typeface="Lato"/>
              </a:endParaRPr>
            </a:p>
          </p:txBody>
        </p:sp>
        <p:sp>
          <p:nvSpPr>
            <p:cNvPr id="1413" name="Google Shape;1413;p55"/>
            <p:cNvSpPr/>
            <p:nvPr/>
          </p:nvSpPr>
          <p:spPr>
            <a:xfrm>
              <a:off x="9306900" y="2052725"/>
              <a:ext cx="1498200" cy="5436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Publisher may forward article for peer review</a:t>
              </a:r>
              <a:endParaRPr sz="1200">
                <a:latin typeface="Lato Light"/>
                <a:ea typeface="Lato Light"/>
                <a:cs typeface="Lato Light"/>
                <a:sym typeface="Lato Light"/>
              </a:endParaRPr>
            </a:p>
          </p:txBody>
        </p:sp>
        <p:sp>
          <p:nvSpPr>
            <p:cNvPr id="1414" name="Google Shape;1414;p55"/>
            <p:cNvSpPr/>
            <p:nvPr/>
          </p:nvSpPr>
          <p:spPr>
            <a:xfrm>
              <a:off x="9159258" y="18694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5</a:t>
              </a:r>
              <a:endParaRPr b="1" sz="1100">
                <a:solidFill>
                  <a:schemeClr val="lt1"/>
                </a:solidFill>
                <a:latin typeface="Lato"/>
                <a:ea typeface="Lato"/>
                <a:cs typeface="Lato"/>
                <a:sym typeface="Lato"/>
              </a:endParaRPr>
            </a:p>
          </p:txBody>
        </p:sp>
        <p:sp>
          <p:nvSpPr>
            <p:cNvPr id="1415" name="Google Shape;1415;p55"/>
            <p:cNvSpPr/>
            <p:nvPr/>
          </p:nvSpPr>
          <p:spPr>
            <a:xfrm>
              <a:off x="9341725" y="3687575"/>
              <a:ext cx="1498200" cy="5436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Accepted/rejected/revision</a:t>
              </a:r>
              <a:endParaRPr sz="1200">
                <a:latin typeface="Lato Light"/>
                <a:ea typeface="Lato Light"/>
                <a:cs typeface="Lato Light"/>
                <a:sym typeface="Lato Light"/>
              </a:endParaRPr>
            </a:p>
          </p:txBody>
        </p:sp>
        <p:sp>
          <p:nvSpPr>
            <p:cNvPr id="1416" name="Google Shape;1416;p55"/>
            <p:cNvSpPr/>
            <p:nvPr/>
          </p:nvSpPr>
          <p:spPr>
            <a:xfrm>
              <a:off x="9230708" y="34830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6</a:t>
              </a:r>
              <a:endParaRPr b="1" sz="1100">
                <a:solidFill>
                  <a:schemeClr val="lt1"/>
                </a:solidFill>
                <a:latin typeface="Lato"/>
                <a:ea typeface="Lato"/>
                <a:cs typeface="Lato"/>
                <a:sym typeface="Lato"/>
              </a:endParaRPr>
            </a:p>
          </p:txBody>
        </p:sp>
        <p:sp>
          <p:nvSpPr>
            <p:cNvPr id="1417" name="Google Shape;1417;p55"/>
            <p:cNvSpPr/>
            <p:nvPr/>
          </p:nvSpPr>
          <p:spPr>
            <a:xfrm>
              <a:off x="9147175" y="5717975"/>
              <a:ext cx="2326500" cy="5436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Article published. Publisher may have copyright</a:t>
              </a:r>
              <a:endParaRPr sz="1200">
                <a:latin typeface="Lato Light"/>
                <a:ea typeface="Lato Light"/>
                <a:cs typeface="Lato Light"/>
                <a:sym typeface="Lato Light"/>
              </a:endParaRPr>
            </a:p>
          </p:txBody>
        </p:sp>
        <p:sp>
          <p:nvSpPr>
            <p:cNvPr id="1418" name="Google Shape;1418;p55"/>
            <p:cNvSpPr/>
            <p:nvPr/>
          </p:nvSpPr>
          <p:spPr>
            <a:xfrm>
              <a:off x="9036158" y="55134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7</a:t>
              </a:r>
              <a:endParaRPr b="1" sz="1100">
                <a:solidFill>
                  <a:schemeClr val="lt1"/>
                </a:solidFill>
                <a:latin typeface="Lato"/>
                <a:ea typeface="Lato"/>
                <a:cs typeface="Lato"/>
                <a:sym typeface="Lato"/>
              </a:endParaRPr>
            </a:p>
          </p:txBody>
        </p:sp>
        <p:sp>
          <p:nvSpPr>
            <p:cNvPr id="1419" name="Google Shape;1419;p55"/>
            <p:cNvSpPr/>
            <p:nvPr/>
          </p:nvSpPr>
          <p:spPr>
            <a:xfrm>
              <a:off x="3640450" y="3666275"/>
              <a:ext cx="1004700" cy="413700"/>
            </a:xfrm>
            <a:prstGeom prst="roundRect">
              <a:avLst>
                <a:gd fmla="val 16667" name="adj"/>
              </a:avLst>
            </a:prstGeom>
            <a:solidFill>
              <a:schemeClr val="dk1"/>
            </a:solid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Lato Light"/>
                  <a:ea typeface="Lato Light"/>
                  <a:cs typeface="Lato Light"/>
                  <a:sym typeface="Lato Light"/>
                </a:rPr>
                <a:t>Scientist free access</a:t>
              </a:r>
              <a:endParaRPr sz="1200">
                <a:solidFill>
                  <a:schemeClr val="lt1"/>
                </a:solidFill>
                <a:latin typeface="Lato Light"/>
                <a:ea typeface="Lato Light"/>
                <a:cs typeface="Lato Light"/>
                <a:sym typeface="Lato Light"/>
              </a:endParaRPr>
            </a:p>
          </p:txBody>
        </p:sp>
        <p:sp>
          <p:nvSpPr>
            <p:cNvPr id="1420" name="Google Shape;1420;p55"/>
            <p:cNvSpPr/>
            <p:nvPr/>
          </p:nvSpPr>
          <p:spPr>
            <a:xfrm>
              <a:off x="3529433" y="34617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8</a:t>
              </a:r>
              <a:endParaRPr b="1" sz="1100">
                <a:solidFill>
                  <a:schemeClr val="lt1"/>
                </a:solidFill>
                <a:latin typeface="Lato"/>
                <a:ea typeface="Lato"/>
                <a:cs typeface="Lato"/>
                <a:sym typeface="Lato"/>
              </a:endParaRPr>
            </a:p>
          </p:txBody>
        </p:sp>
        <p:sp>
          <p:nvSpPr>
            <p:cNvPr id="1421" name="Google Shape;1421;p55"/>
            <p:cNvSpPr/>
            <p:nvPr/>
          </p:nvSpPr>
          <p:spPr>
            <a:xfrm>
              <a:off x="1540450" y="4898275"/>
              <a:ext cx="1120800" cy="413700"/>
            </a:xfrm>
            <a:prstGeom prst="roundRect">
              <a:avLst>
                <a:gd fmla="val 16667" name="adj"/>
              </a:avLst>
            </a:prstGeom>
            <a:solidFill>
              <a:schemeClr val="dk1"/>
            </a:solid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Lato Light"/>
                  <a:ea typeface="Lato Light"/>
                  <a:cs typeface="Lato Light"/>
                  <a:sym typeface="Lato Light"/>
                </a:rPr>
                <a:t>Libraries free access</a:t>
              </a:r>
              <a:endParaRPr sz="1200">
                <a:solidFill>
                  <a:schemeClr val="lt1"/>
                </a:solidFill>
                <a:latin typeface="Lato Light"/>
                <a:ea typeface="Lato Light"/>
                <a:cs typeface="Lato Light"/>
                <a:sym typeface="Lato Light"/>
              </a:endParaRPr>
            </a:p>
          </p:txBody>
        </p:sp>
        <p:sp>
          <p:nvSpPr>
            <p:cNvPr id="1422" name="Google Shape;1422;p55"/>
            <p:cNvSpPr/>
            <p:nvPr/>
          </p:nvSpPr>
          <p:spPr>
            <a:xfrm>
              <a:off x="1353221" y="46937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8</a:t>
              </a:r>
              <a:endParaRPr b="1" sz="1100">
                <a:solidFill>
                  <a:schemeClr val="lt1"/>
                </a:solidFill>
                <a:latin typeface="Lato"/>
                <a:ea typeface="Lato"/>
                <a:cs typeface="Lato"/>
                <a:sym typeface="Lato"/>
              </a:endParaRPr>
            </a:p>
          </p:txBody>
        </p:sp>
        <p:sp>
          <p:nvSpPr>
            <p:cNvPr id="1423" name="Google Shape;1423;p55"/>
            <p:cNvSpPr/>
            <p:nvPr/>
          </p:nvSpPr>
          <p:spPr>
            <a:xfrm>
              <a:off x="5735750" y="4851175"/>
              <a:ext cx="314400" cy="3195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4" name="Google Shape;1424;p55"/>
            <p:cNvSpPr/>
            <p:nvPr/>
          </p:nvSpPr>
          <p:spPr>
            <a:xfrm>
              <a:off x="3989100" y="4935413"/>
              <a:ext cx="1498200" cy="744000"/>
            </a:xfrm>
            <a:prstGeom prst="roundRect">
              <a:avLst>
                <a:gd fmla="val 16667" name="adj"/>
              </a:avLst>
            </a:prstGeom>
            <a:solidFill>
              <a:schemeClr val="dk1"/>
            </a:solid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Lato Light"/>
                  <a:ea typeface="Lato Light"/>
                  <a:cs typeface="Lato Light"/>
                  <a:sym typeface="Lato Light"/>
                </a:rPr>
                <a:t>Taxpayer publishes pirated version in public repository</a:t>
              </a:r>
              <a:endParaRPr sz="1200">
                <a:solidFill>
                  <a:schemeClr val="lt1"/>
                </a:solidFill>
                <a:latin typeface="Lato Light"/>
                <a:ea typeface="Lato Light"/>
                <a:cs typeface="Lato Light"/>
                <a:sym typeface="Lato Light"/>
              </a:endParaRPr>
            </a:p>
          </p:txBody>
        </p:sp>
        <p:sp>
          <p:nvSpPr>
            <p:cNvPr id="1425" name="Google Shape;1425;p55"/>
            <p:cNvSpPr/>
            <p:nvPr/>
          </p:nvSpPr>
          <p:spPr>
            <a:xfrm>
              <a:off x="3801871" y="4883250"/>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7</a:t>
              </a:r>
              <a:endParaRPr b="1" sz="1100">
                <a:solidFill>
                  <a:schemeClr val="lt1"/>
                </a:solidFill>
                <a:latin typeface="Lato"/>
                <a:ea typeface="Lato"/>
                <a:cs typeface="Lato"/>
                <a:sym typeface="Lato"/>
              </a:endParaRPr>
            </a:p>
          </p:txBody>
        </p:sp>
        <p:sp>
          <p:nvSpPr>
            <p:cNvPr id="1426" name="Google Shape;1426;p55"/>
            <p:cNvSpPr/>
            <p:nvPr/>
          </p:nvSpPr>
          <p:spPr>
            <a:xfrm rot="-5400000">
              <a:off x="329275" y="4893650"/>
              <a:ext cx="2095800" cy="3543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7" name="Google Shape;1427;p55"/>
            <p:cNvSpPr/>
            <p:nvPr/>
          </p:nvSpPr>
          <p:spPr>
            <a:xfrm>
              <a:off x="1499775" y="6027100"/>
              <a:ext cx="3626700" cy="91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428" name="Google Shape;1428;p55"/>
            <p:cNvGrpSpPr/>
            <p:nvPr/>
          </p:nvGrpSpPr>
          <p:grpSpPr>
            <a:xfrm>
              <a:off x="2830710" y="5832828"/>
              <a:ext cx="827400" cy="413700"/>
              <a:chOff x="2221110" y="5832828"/>
              <a:chExt cx="827400" cy="413700"/>
            </a:xfrm>
          </p:grpSpPr>
          <p:pic>
            <p:nvPicPr>
              <p:cNvPr id="1429" name="Google Shape;1429;p55"/>
              <p:cNvPicPr preferRelativeResize="0"/>
              <p:nvPr/>
            </p:nvPicPr>
            <p:blipFill>
              <a:blip r:embed="rId12">
                <a:alphaModFix/>
              </a:blip>
              <a:stretch>
                <a:fillRect/>
              </a:stretch>
            </p:blipFill>
            <p:spPr>
              <a:xfrm>
                <a:off x="2221110" y="5832828"/>
                <a:ext cx="413700" cy="413700"/>
              </a:xfrm>
              <a:prstGeom prst="rect">
                <a:avLst/>
              </a:prstGeom>
              <a:noFill/>
              <a:ln>
                <a:noFill/>
              </a:ln>
            </p:spPr>
          </p:pic>
          <p:pic>
            <p:nvPicPr>
              <p:cNvPr id="1430" name="Google Shape;1430;p55"/>
              <p:cNvPicPr preferRelativeResize="0"/>
              <p:nvPr/>
            </p:nvPicPr>
            <p:blipFill>
              <a:blip r:embed="rId12">
                <a:alphaModFix/>
              </a:blip>
              <a:stretch>
                <a:fillRect/>
              </a:stretch>
            </p:blipFill>
            <p:spPr>
              <a:xfrm>
                <a:off x="2427960" y="5832828"/>
                <a:ext cx="413700" cy="413700"/>
              </a:xfrm>
              <a:prstGeom prst="rect">
                <a:avLst/>
              </a:prstGeom>
              <a:noFill/>
              <a:ln>
                <a:noFill/>
              </a:ln>
            </p:spPr>
          </p:pic>
          <p:pic>
            <p:nvPicPr>
              <p:cNvPr id="1431" name="Google Shape;1431;p55"/>
              <p:cNvPicPr preferRelativeResize="0"/>
              <p:nvPr/>
            </p:nvPicPr>
            <p:blipFill>
              <a:blip r:embed="rId12">
                <a:alphaModFix/>
              </a:blip>
              <a:stretch>
                <a:fillRect/>
              </a:stretch>
            </p:blipFill>
            <p:spPr>
              <a:xfrm>
                <a:off x="2634810" y="5832828"/>
                <a:ext cx="413700" cy="413700"/>
              </a:xfrm>
              <a:prstGeom prst="rect">
                <a:avLst/>
              </a:prstGeom>
              <a:noFill/>
              <a:ln>
                <a:noFill/>
              </a:ln>
            </p:spPr>
          </p:pic>
        </p:grpSp>
        <p:sp>
          <p:nvSpPr>
            <p:cNvPr id="1432" name="Google Shape;1432;p55"/>
            <p:cNvSpPr/>
            <p:nvPr/>
          </p:nvSpPr>
          <p:spPr>
            <a:xfrm>
              <a:off x="5148175" y="5836775"/>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Taxpayer pays taxes</a:t>
              </a:r>
              <a:endParaRPr sz="1200">
                <a:latin typeface="Lato Light"/>
                <a:ea typeface="Lato Light"/>
                <a:cs typeface="Lato Light"/>
                <a:sym typeface="Lato Light"/>
              </a:endParaRPr>
            </a:p>
          </p:txBody>
        </p:sp>
        <p:sp>
          <p:nvSpPr>
            <p:cNvPr id="1433" name="Google Shape;1433;p55"/>
            <p:cNvSpPr/>
            <p:nvPr/>
          </p:nvSpPr>
          <p:spPr>
            <a:xfrm>
              <a:off x="5037158" y="56322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1</a:t>
              </a:r>
              <a:endParaRPr b="1" sz="1100">
                <a:solidFill>
                  <a:schemeClr val="lt1"/>
                </a:solidFill>
                <a:latin typeface="Lato"/>
                <a:ea typeface="Lato"/>
                <a:cs typeface="Lato"/>
                <a:sym typeface="Lato"/>
              </a:endParaRPr>
            </a:p>
          </p:txBody>
        </p:sp>
        <p:pic>
          <p:nvPicPr>
            <p:cNvPr id="1434" name="Google Shape;1434;p55"/>
            <p:cNvPicPr preferRelativeResize="0"/>
            <p:nvPr/>
          </p:nvPicPr>
          <p:blipFill>
            <a:blip r:embed="rId7">
              <a:alphaModFix/>
            </a:blip>
            <a:stretch>
              <a:fillRect/>
            </a:stretch>
          </p:blipFill>
          <p:spPr>
            <a:xfrm>
              <a:off x="5928838" y="4377126"/>
              <a:ext cx="876675" cy="876650"/>
            </a:xfrm>
            <a:prstGeom prst="rect">
              <a:avLst/>
            </a:prstGeom>
            <a:noFill/>
            <a:ln>
              <a:noFill/>
            </a:ln>
          </p:spPr>
        </p:pic>
        <p:sp>
          <p:nvSpPr>
            <p:cNvPr id="1435" name="Google Shape;1435;p55"/>
            <p:cNvSpPr txBox="1"/>
            <p:nvPr/>
          </p:nvSpPr>
          <p:spPr>
            <a:xfrm>
              <a:off x="6712250" y="4554513"/>
              <a:ext cx="827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Lato Light"/>
                  <a:ea typeface="Lato Light"/>
                  <a:cs typeface="Lato Light"/>
                  <a:sym typeface="Lato Light"/>
                </a:rPr>
                <a:t>Sci-Hub</a:t>
              </a:r>
              <a:endParaRPr sz="1000">
                <a:solidFill>
                  <a:schemeClr val="dk2"/>
                </a:solidFill>
                <a:latin typeface="Lato Light"/>
                <a:ea typeface="Lato Light"/>
                <a:cs typeface="Lato Light"/>
                <a:sym typeface="Lato Light"/>
              </a:endParaRPr>
            </a:p>
            <a:p>
              <a:pPr indent="0" lvl="0" marL="0" rtl="0" algn="l">
                <a:spcBef>
                  <a:spcPts val="0"/>
                </a:spcBef>
                <a:spcAft>
                  <a:spcPts val="0"/>
                </a:spcAft>
                <a:buNone/>
              </a:pPr>
              <a:r>
                <a:rPr lang="en" sz="1000">
                  <a:solidFill>
                    <a:schemeClr val="dk2"/>
                  </a:solidFill>
                  <a:latin typeface="Lato Light"/>
                  <a:ea typeface="Lato Light"/>
                  <a:cs typeface="Lato Light"/>
                  <a:sym typeface="Lato Light"/>
                </a:rPr>
                <a:t>LibGen</a:t>
              </a:r>
              <a:endParaRPr sz="1000">
                <a:solidFill>
                  <a:schemeClr val="dk2"/>
                </a:solidFill>
                <a:latin typeface="Lato Light"/>
                <a:ea typeface="Lato Light"/>
                <a:cs typeface="Lato Light"/>
                <a:sym typeface="Lato Light"/>
              </a:endParaRPr>
            </a:p>
          </p:txBody>
        </p:sp>
        <p:pic>
          <p:nvPicPr>
            <p:cNvPr id="1436" name="Google Shape;1436;p55"/>
            <p:cNvPicPr preferRelativeResize="0"/>
            <p:nvPr/>
          </p:nvPicPr>
          <p:blipFill>
            <a:blip r:embed="rId10">
              <a:alphaModFix/>
            </a:blip>
            <a:stretch>
              <a:fillRect/>
            </a:stretch>
          </p:blipFill>
          <p:spPr>
            <a:xfrm>
              <a:off x="6248373" y="4541678"/>
              <a:ext cx="413700" cy="413720"/>
            </a:xfrm>
            <a:prstGeom prst="rect">
              <a:avLst/>
            </a:prstGeom>
            <a:noFill/>
            <a:ln>
              <a:noFill/>
            </a:ln>
          </p:spPr>
        </p:pic>
      </p:grpSp>
      <p:sp>
        <p:nvSpPr>
          <p:cNvPr id="1437" name="Google Shape;1437;p55"/>
          <p:cNvSpPr txBox="1"/>
          <p:nvPr>
            <p:ph idx="4294967295" type="title"/>
          </p:nvPr>
        </p:nvSpPr>
        <p:spPr>
          <a:xfrm>
            <a:off x="3717675" y="93350"/>
            <a:ext cx="8335800" cy="1396200"/>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SzPct val="48649"/>
              <a:buNone/>
            </a:pPr>
            <a:r>
              <a:t/>
            </a:r>
            <a:endParaRPr>
              <a:latin typeface="Lora"/>
              <a:ea typeface="Lora"/>
              <a:cs typeface="Lora"/>
              <a:sym typeface="Lora"/>
            </a:endParaRPr>
          </a:p>
          <a:p>
            <a:pPr indent="0" lvl="0" marL="0" rtl="0" algn="r">
              <a:lnSpc>
                <a:spcPct val="90000"/>
              </a:lnSpc>
              <a:spcBef>
                <a:spcPts val="0"/>
              </a:spcBef>
              <a:spcAft>
                <a:spcPts val="0"/>
              </a:spcAft>
              <a:buSzPct val="37413"/>
              <a:buNone/>
            </a:pPr>
            <a:r>
              <a:rPr lang="en" sz="4811">
                <a:latin typeface="Lora"/>
                <a:ea typeface="Lora"/>
                <a:cs typeface="Lora"/>
                <a:sym typeface="Lora"/>
              </a:rPr>
              <a:t>Public protests:</a:t>
            </a:r>
            <a:endParaRPr sz="4811">
              <a:latin typeface="Lora"/>
              <a:ea typeface="Lora"/>
              <a:cs typeface="Lora"/>
              <a:sym typeface="Lora"/>
            </a:endParaRPr>
          </a:p>
          <a:p>
            <a:pPr indent="0" lvl="0" marL="0" rtl="0" algn="r">
              <a:lnSpc>
                <a:spcPct val="90000"/>
              </a:lnSpc>
              <a:spcBef>
                <a:spcPts val="0"/>
              </a:spcBef>
              <a:spcAft>
                <a:spcPts val="0"/>
              </a:spcAft>
              <a:buSzPct val="37413"/>
              <a:buNone/>
            </a:pPr>
            <a:r>
              <a:rPr lang="en" sz="4811">
                <a:latin typeface="Lora"/>
                <a:ea typeface="Lora"/>
                <a:cs typeface="Lora"/>
                <a:sym typeface="Lora"/>
              </a:rPr>
              <a:t>Black open access</a:t>
            </a:r>
            <a:endParaRPr sz="4811">
              <a:latin typeface="Lora"/>
              <a:ea typeface="Lora"/>
              <a:cs typeface="Lora"/>
              <a:sym typeface="Lora"/>
            </a:endParaRPr>
          </a:p>
          <a:p>
            <a:pPr indent="0" lvl="0" marL="0" rtl="0" algn="r">
              <a:lnSpc>
                <a:spcPct val="90000"/>
              </a:lnSpc>
              <a:spcBef>
                <a:spcPts val="0"/>
              </a:spcBef>
              <a:spcAft>
                <a:spcPts val="0"/>
              </a:spcAft>
              <a:buSzPct val="48649"/>
              <a:buNone/>
            </a:pPr>
            <a:r>
              <a:t/>
            </a:r>
            <a:endParaRPr>
              <a:latin typeface="Lora"/>
              <a:ea typeface="Lora"/>
              <a:cs typeface="Lora"/>
              <a:sym typeface="Lora"/>
            </a:endParaRPr>
          </a:p>
        </p:txBody>
      </p:sp>
      <p:sp>
        <p:nvSpPr>
          <p:cNvPr id="1438" name="Google Shape;1438;p55"/>
          <p:cNvSpPr/>
          <p:nvPr/>
        </p:nvSpPr>
        <p:spPr>
          <a:xfrm>
            <a:off x="5114625" y="93350"/>
            <a:ext cx="1396200" cy="13962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9"/>
          <p:cNvSpPr/>
          <p:nvPr/>
        </p:nvSpPr>
        <p:spPr>
          <a:xfrm>
            <a:off x="4100058" y="2327941"/>
            <a:ext cx="1972200" cy="4058100"/>
          </a:xfrm>
          <a:prstGeom prst="roundRect">
            <a:avLst>
              <a:gd fmla="val 16667" name="adj"/>
            </a:avLst>
          </a:prstGeom>
          <a:noFill/>
          <a:ln cap="flat" cmpd="sng" w="2857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5" name="Google Shape;225;p29"/>
          <p:cNvSpPr txBox="1"/>
          <p:nvPr>
            <p:ph type="title"/>
          </p:nvPr>
        </p:nvSpPr>
        <p:spPr>
          <a:xfrm>
            <a:off x="387865" y="353050"/>
            <a:ext cx="11249400" cy="830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
                <a:latin typeface="Lora"/>
                <a:ea typeface="Lora"/>
                <a:cs typeface="Lora"/>
                <a:sym typeface="Lora"/>
              </a:rPr>
              <a:t>How to implement Open Science </a:t>
            </a:r>
            <a:endParaRPr>
              <a:latin typeface="Lora"/>
              <a:ea typeface="Lora"/>
              <a:cs typeface="Lora"/>
              <a:sym typeface="Lora"/>
            </a:endParaRPr>
          </a:p>
        </p:txBody>
      </p:sp>
      <p:sp>
        <p:nvSpPr>
          <p:cNvPr id="226" name="Google Shape;226;p29"/>
          <p:cNvSpPr/>
          <p:nvPr/>
        </p:nvSpPr>
        <p:spPr>
          <a:xfrm>
            <a:off x="785478" y="1183150"/>
            <a:ext cx="10636500" cy="8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cxnSp>
        <p:nvCxnSpPr>
          <p:cNvPr id="227" name="Google Shape;227;p29"/>
          <p:cNvCxnSpPr/>
          <p:nvPr/>
        </p:nvCxnSpPr>
        <p:spPr>
          <a:xfrm>
            <a:off x="414600" y="1217650"/>
            <a:ext cx="9908100" cy="0"/>
          </a:xfrm>
          <a:prstGeom prst="straightConnector1">
            <a:avLst/>
          </a:prstGeom>
          <a:noFill/>
          <a:ln cap="flat" cmpd="sng" w="9525">
            <a:solidFill>
              <a:schemeClr val="dk2"/>
            </a:solidFill>
            <a:prstDash val="solid"/>
            <a:round/>
            <a:headEnd len="sm" w="sm" type="none"/>
            <a:tailEnd len="sm" w="sm" type="none"/>
          </a:ln>
        </p:spPr>
      </p:cxnSp>
      <p:sp>
        <p:nvSpPr>
          <p:cNvPr id="228" name="Google Shape;228;p29"/>
          <p:cNvSpPr txBox="1"/>
          <p:nvPr/>
        </p:nvSpPr>
        <p:spPr>
          <a:xfrm>
            <a:off x="23256" y="4059872"/>
            <a:ext cx="3157800" cy="432000"/>
          </a:xfrm>
          <a:prstGeom prst="rect">
            <a:avLst/>
          </a:prstGeom>
          <a:noFill/>
          <a:ln>
            <a:noFill/>
          </a:ln>
        </p:spPr>
        <p:txBody>
          <a:bodyPr anchorCtr="0" anchor="t" bIns="96250" lIns="96250" spcFirstLastPara="1" rIns="96250" wrap="square" tIns="96250">
            <a:spAutoFit/>
          </a:bodyPr>
          <a:lstStyle/>
          <a:p>
            <a:pPr indent="0" lvl="0" marL="0" marR="0" rtl="0" algn="l">
              <a:lnSpc>
                <a:spcPct val="115000"/>
              </a:lnSpc>
              <a:spcBef>
                <a:spcPts val="0"/>
              </a:spcBef>
              <a:spcAft>
                <a:spcPts val="0"/>
              </a:spcAft>
              <a:buClr>
                <a:srgbClr val="000000"/>
              </a:buClr>
              <a:buSzPts val="1544"/>
              <a:buFont typeface="Arial"/>
              <a:buNone/>
            </a:pPr>
            <a:r>
              <a:t/>
            </a:r>
            <a:endParaRPr b="0" i="0" sz="1544" u="none" cap="none" strike="noStrike">
              <a:solidFill>
                <a:srgbClr val="000000"/>
              </a:solidFill>
              <a:latin typeface="Arial"/>
              <a:ea typeface="Arial"/>
              <a:cs typeface="Arial"/>
              <a:sym typeface="Arial"/>
            </a:endParaRPr>
          </a:p>
        </p:txBody>
      </p:sp>
      <p:cxnSp>
        <p:nvCxnSpPr>
          <p:cNvPr id="229" name="Google Shape;229;p29"/>
          <p:cNvCxnSpPr/>
          <p:nvPr/>
        </p:nvCxnSpPr>
        <p:spPr>
          <a:xfrm>
            <a:off x="344097" y="4829894"/>
            <a:ext cx="1310400" cy="0"/>
          </a:xfrm>
          <a:prstGeom prst="straightConnector1">
            <a:avLst/>
          </a:prstGeom>
          <a:noFill/>
          <a:ln cap="flat" cmpd="sng" w="10025">
            <a:solidFill>
              <a:srgbClr val="A6A6A6"/>
            </a:solidFill>
            <a:prstDash val="solid"/>
            <a:round/>
            <a:headEnd len="sm" w="sm" type="none"/>
            <a:tailEnd len="sm" w="sm" type="none"/>
          </a:ln>
        </p:spPr>
      </p:cxnSp>
      <p:sp>
        <p:nvSpPr>
          <p:cNvPr id="230" name="Google Shape;230;p29"/>
          <p:cNvSpPr/>
          <p:nvPr/>
        </p:nvSpPr>
        <p:spPr>
          <a:xfrm>
            <a:off x="1724432" y="2994286"/>
            <a:ext cx="779700" cy="450600"/>
          </a:xfrm>
          <a:prstGeom prst="homePlate">
            <a:avLst>
              <a:gd fmla="val 50000" name="adj"/>
            </a:avLst>
          </a:prstGeom>
          <a:solidFill>
            <a:srgbClr val="F2F2F2"/>
          </a:solidFill>
          <a:ln>
            <a:noFill/>
          </a:ln>
          <a:effectLst>
            <a:outerShdw blurRad="53473" rotWithShape="0" algn="tl" dir="2700000" dist="40105">
              <a:srgbClr val="000000">
                <a:alpha val="40000"/>
              </a:srgbClr>
            </a:outerShdw>
          </a:effectLst>
        </p:spPr>
        <p:txBody>
          <a:bodyPr anchorCtr="0" anchor="ctr" bIns="48100" lIns="96250" spcFirstLastPara="1" rIns="96250" wrap="square" tIns="48100">
            <a:noAutofit/>
          </a:bodyPr>
          <a:lstStyle/>
          <a:p>
            <a:pPr indent="0" lvl="0" marL="0" marR="0" rtl="0" algn="ctr">
              <a:lnSpc>
                <a:spcPct val="100000"/>
              </a:lnSpc>
              <a:spcBef>
                <a:spcPts val="0"/>
              </a:spcBef>
              <a:spcAft>
                <a:spcPts val="0"/>
              </a:spcAft>
              <a:buClr>
                <a:srgbClr val="000000"/>
              </a:buClr>
              <a:buSzPts val="1965"/>
              <a:buFont typeface="Arial"/>
              <a:buNone/>
            </a:pPr>
            <a:r>
              <a:t/>
            </a:r>
            <a:endParaRPr b="0" i="0" sz="1965" u="none" cap="none" strike="noStrike">
              <a:solidFill>
                <a:srgbClr val="FFFFFF"/>
              </a:solidFill>
              <a:latin typeface="Calibri"/>
              <a:ea typeface="Calibri"/>
              <a:cs typeface="Calibri"/>
              <a:sym typeface="Calibri"/>
            </a:endParaRPr>
          </a:p>
        </p:txBody>
      </p:sp>
      <p:sp>
        <p:nvSpPr>
          <p:cNvPr id="231" name="Google Shape;231;p29"/>
          <p:cNvSpPr/>
          <p:nvPr/>
        </p:nvSpPr>
        <p:spPr>
          <a:xfrm>
            <a:off x="3705384" y="2994285"/>
            <a:ext cx="779700" cy="450600"/>
          </a:xfrm>
          <a:prstGeom prst="homePlate">
            <a:avLst>
              <a:gd fmla="val 50000" name="adj"/>
            </a:avLst>
          </a:prstGeom>
          <a:solidFill>
            <a:srgbClr val="F2F2F2"/>
          </a:solidFill>
          <a:ln>
            <a:noFill/>
          </a:ln>
          <a:effectLst>
            <a:outerShdw blurRad="53473" rotWithShape="0" algn="tl" dir="2700000" dist="40105">
              <a:srgbClr val="000000">
                <a:alpha val="40000"/>
              </a:srgbClr>
            </a:outerShdw>
          </a:effectLst>
        </p:spPr>
        <p:txBody>
          <a:bodyPr anchorCtr="0" anchor="ctr" bIns="48100" lIns="96250" spcFirstLastPara="1" rIns="96250" wrap="square" tIns="48100">
            <a:noAutofit/>
          </a:bodyPr>
          <a:lstStyle/>
          <a:p>
            <a:pPr indent="0" lvl="0" marL="0" marR="0" rtl="0" algn="ctr">
              <a:lnSpc>
                <a:spcPct val="100000"/>
              </a:lnSpc>
              <a:spcBef>
                <a:spcPts val="0"/>
              </a:spcBef>
              <a:spcAft>
                <a:spcPts val="0"/>
              </a:spcAft>
              <a:buClr>
                <a:srgbClr val="000000"/>
              </a:buClr>
              <a:buSzPts val="1965"/>
              <a:buFont typeface="Arial"/>
              <a:buNone/>
            </a:pPr>
            <a:r>
              <a:t/>
            </a:r>
            <a:endParaRPr b="0" i="0" sz="1965" u="none" cap="none" strike="noStrike">
              <a:solidFill>
                <a:srgbClr val="FFFFFF"/>
              </a:solidFill>
              <a:latin typeface="Calibri"/>
              <a:ea typeface="Calibri"/>
              <a:cs typeface="Calibri"/>
              <a:sym typeface="Calibri"/>
            </a:endParaRPr>
          </a:p>
        </p:txBody>
      </p:sp>
      <p:sp>
        <p:nvSpPr>
          <p:cNvPr id="232" name="Google Shape;232;p29"/>
          <p:cNvSpPr/>
          <p:nvPr/>
        </p:nvSpPr>
        <p:spPr>
          <a:xfrm>
            <a:off x="5685579" y="2994285"/>
            <a:ext cx="779700" cy="450600"/>
          </a:xfrm>
          <a:prstGeom prst="homePlate">
            <a:avLst>
              <a:gd fmla="val 50000" name="adj"/>
            </a:avLst>
          </a:prstGeom>
          <a:solidFill>
            <a:srgbClr val="F2F2F2"/>
          </a:solidFill>
          <a:ln>
            <a:noFill/>
          </a:ln>
          <a:effectLst>
            <a:outerShdw blurRad="53473" rotWithShape="0" algn="tl" dir="2700000" dist="40105">
              <a:srgbClr val="000000">
                <a:alpha val="40000"/>
              </a:srgbClr>
            </a:outerShdw>
          </a:effectLst>
        </p:spPr>
        <p:txBody>
          <a:bodyPr anchorCtr="0" anchor="ctr" bIns="48100" lIns="96250" spcFirstLastPara="1" rIns="96250" wrap="square" tIns="48100">
            <a:noAutofit/>
          </a:bodyPr>
          <a:lstStyle/>
          <a:p>
            <a:pPr indent="0" lvl="0" marL="0" marR="0" rtl="0" algn="ctr">
              <a:lnSpc>
                <a:spcPct val="100000"/>
              </a:lnSpc>
              <a:spcBef>
                <a:spcPts val="0"/>
              </a:spcBef>
              <a:spcAft>
                <a:spcPts val="0"/>
              </a:spcAft>
              <a:buClr>
                <a:srgbClr val="000000"/>
              </a:buClr>
              <a:buSzPts val="1965"/>
              <a:buFont typeface="Arial"/>
              <a:buNone/>
            </a:pPr>
            <a:r>
              <a:t/>
            </a:r>
            <a:endParaRPr b="0" i="0" sz="1965" u="none" cap="none" strike="noStrike">
              <a:solidFill>
                <a:srgbClr val="FFFFFF"/>
              </a:solidFill>
              <a:latin typeface="Calibri"/>
              <a:ea typeface="Calibri"/>
              <a:cs typeface="Calibri"/>
              <a:sym typeface="Calibri"/>
            </a:endParaRPr>
          </a:p>
        </p:txBody>
      </p:sp>
      <p:sp>
        <p:nvSpPr>
          <p:cNvPr id="233" name="Google Shape;233;p29"/>
          <p:cNvSpPr/>
          <p:nvPr/>
        </p:nvSpPr>
        <p:spPr>
          <a:xfrm>
            <a:off x="9656803" y="2994285"/>
            <a:ext cx="779700" cy="450600"/>
          </a:xfrm>
          <a:prstGeom prst="homePlate">
            <a:avLst>
              <a:gd fmla="val 50000" name="adj"/>
            </a:avLst>
          </a:prstGeom>
          <a:solidFill>
            <a:srgbClr val="F2F2F2"/>
          </a:solidFill>
          <a:ln>
            <a:noFill/>
          </a:ln>
          <a:effectLst>
            <a:outerShdw blurRad="53473" rotWithShape="0" algn="tl" dir="2700000" dist="40105">
              <a:srgbClr val="000000">
                <a:alpha val="40000"/>
              </a:srgbClr>
            </a:outerShdw>
          </a:effectLst>
        </p:spPr>
        <p:txBody>
          <a:bodyPr anchorCtr="0" anchor="ctr" bIns="48100" lIns="96250" spcFirstLastPara="1" rIns="96250" wrap="square" tIns="48100">
            <a:noAutofit/>
          </a:bodyPr>
          <a:lstStyle/>
          <a:p>
            <a:pPr indent="0" lvl="0" marL="0" marR="0" rtl="0" algn="ctr">
              <a:lnSpc>
                <a:spcPct val="100000"/>
              </a:lnSpc>
              <a:spcBef>
                <a:spcPts val="0"/>
              </a:spcBef>
              <a:spcAft>
                <a:spcPts val="0"/>
              </a:spcAft>
              <a:buClr>
                <a:srgbClr val="000000"/>
              </a:buClr>
              <a:buSzPts val="1965"/>
              <a:buFont typeface="Arial"/>
              <a:buNone/>
            </a:pPr>
            <a:r>
              <a:t/>
            </a:r>
            <a:endParaRPr b="0" i="0" sz="1965" u="none" cap="none" strike="noStrike">
              <a:solidFill>
                <a:srgbClr val="FFFFFF"/>
              </a:solidFill>
              <a:latin typeface="Calibri"/>
              <a:ea typeface="Calibri"/>
              <a:cs typeface="Calibri"/>
              <a:sym typeface="Calibri"/>
            </a:endParaRPr>
          </a:p>
        </p:txBody>
      </p:sp>
      <p:sp>
        <p:nvSpPr>
          <p:cNvPr id="234" name="Google Shape;234;p29"/>
          <p:cNvSpPr/>
          <p:nvPr/>
        </p:nvSpPr>
        <p:spPr>
          <a:xfrm>
            <a:off x="7669657" y="2994286"/>
            <a:ext cx="779700" cy="450600"/>
          </a:xfrm>
          <a:prstGeom prst="homePlate">
            <a:avLst>
              <a:gd fmla="val 50000" name="adj"/>
            </a:avLst>
          </a:prstGeom>
          <a:solidFill>
            <a:srgbClr val="F2F2F2"/>
          </a:solidFill>
          <a:ln>
            <a:noFill/>
          </a:ln>
          <a:effectLst>
            <a:outerShdw blurRad="53473" rotWithShape="0" algn="tl" dir="2700000" dist="40105">
              <a:srgbClr val="000000">
                <a:alpha val="40000"/>
              </a:srgbClr>
            </a:outerShdw>
          </a:effectLst>
        </p:spPr>
        <p:txBody>
          <a:bodyPr anchorCtr="0" anchor="ctr" bIns="48100" lIns="96250" spcFirstLastPara="1" rIns="96250" wrap="square" tIns="48100">
            <a:noAutofit/>
          </a:bodyPr>
          <a:lstStyle/>
          <a:p>
            <a:pPr indent="0" lvl="0" marL="0" marR="0" rtl="0" algn="ctr">
              <a:lnSpc>
                <a:spcPct val="100000"/>
              </a:lnSpc>
              <a:spcBef>
                <a:spcPts val="0"/>
              </a:spcBef>
              <a:spcAft>
                <a:spcPts val="0"/>
              </a:spcAft>
              <a:buClr>
                <a:srgbClr val="000000"/>
              </a:buClr>
              <a:buSzPts val="1965"/>
              <a:buFont typeface="Arial"/>
              <a:buNone/>
            </a:pPr>
            <a:r>
              <a:t/>
            </a:r>
            <a:endParaRPr b="0" i="0" sz="1965" u="none" cap="none" strike="noStrike">
              <a:solidFill>
                <a:srgbClr val="FFFFFF"/>
              </a:solidFill>
              <a:latin typeface="Calibri"/>
              <a:ea typeface="Calibri"/>
              <a:cs typeface="Calibri"/>
              <a:sym typeface="Calibri"/>
            </a:endParaRPr>
          </a:p>
        </p:txBody>
      </p:sp>
      <p:pic>
        <p:nvPicPr>
          <p:cNvPr descr="Playbook with solid fill" id="235" name="Google Shape;235;p29"/>
          <p:cNvPicPr preferRelativeResize="0"/>
          <p:nvPr/>
        </p:nvPicPr>
        <p:blipFill rotWithShape="1">
          <a:blip r:embed="rId3">
            <a:alphaModFix/>
          </a:blip>
          <a:srcRect b="0" l="0" r="0" t="0"/>
          <a:stretch/>
        </p:blipFill>
        <p:spPr>
          <a:xfrm>
            <a:off x="725827" y="2852381"/>
            <a:ext cx="692925" cy="692925"/>
          </a:xfrm>
          <a:prstGeom prst="rect">
            <a:avLst/>
          </a:prstGeom>
          <a:noFill/>
          <a:ln>
            <a:noFill/>
          </a:ln>
        </p:spPr>
      </p:pic>
      <p:pic>
        <p:nvPicPr>
          <p:cNvPr descr="Arrow circle with solid fill" id="236" name="Google Shape;236;p29"/>
          <p:cNvPicPr preferRelativeResize="0"/>
          <p:nvPr/>
        </p:nvPicPr>
        <p:blipFill rotWithShape="1">
          <a:blip r:embed="rId4">
            <a:alphaModFix/>
          </a:blip>
          <a:srcRect b="0" l="0" r="0" t="0"/>
          <a:stretch/>
        </p:blipFill>
        <p:spPr>
          <a:xfrm>
            <a:off x="6642765" y="2820573"/>
            <a:ext cx="789632" cy="789632"/>
          </a:xfrm>
          <a:prstGeom prst="rect">
            <a:avLst/>
          </a:prstGeom>
          <a:noFill/>
          <a:ln>
            <a:noFill/>
          </a:ln>
        </p:spPr>
      </p:pic>
      <p:pic>
        <p:nvPicPr>
          <p:cNvPr descr="Marketing with solid fill" id="237" name="Google Shape;237;p29"/>
          <p:cNvPicPr preferRelativeResize="0"/>
          <p:nvPr/>
        </p:nvPicPr>
        <p:blipFill rotWithShape="1">
          <a:blip r:embed="rId5">
            <a:alphaModFix/>
          </a:blip>
          <a:srcRect b="0" l="0" r="0" t="0"/>
          <a:stretch/>
        </p:blipFill>
        <p:spPr>
          <a:xfrm>
            <a:off x="10781884" y="2887307"/>
            <a:ext cx="629290" cy="629290"/>
          </a:xfrm>
          <a:prstGeom prst="rect">
            <a:avLst/>
          </a:prstGeom>
          <a:noFill/>
          <a:ln>
            <a:noFill/>
          </a:ln>
        </p:spPr>
      </p:pic>
      <p:pic>
        <p:nvPicPr>
          <p:cNvPr descr="Connections with solid fill" id="238" name="Google Shape;238;p29"/>
          <p:cNvPicPr preferRelativeResize="0"/>
          <p:nvPr/>
        </p:nvPicPr>
        <p:blipFill rotWithShape="1">
          <a:blip r:embed="rId6">
            <a:alphaModFix/>
          </a:blip>
          <a:srcRect b="0" l="0" r="0" t="0"/>
          <a:stretch/>
        </p:blipFill>
        <p:spPr>
          <a:xfrm>
            <a:off x="4702859" y="2887307"/>
            <a:ext cx="708523" cy="708523"/>
          </a:xfrm>
          <a:prstGeom prst="rect">
            <a:avLst/>
          </a:prstGeom>
          <a:noFill/>
          <a:ln>
            <a:noFill/>
          </a:ln>
        </p:spPr>
      </p:pic>
      <p:pic>
        <p:nvPicPr>
          <p:cNvPr descr="Upward trend with solid fill" id="239" name="Google Shape;239;p29"/>
          <p:cNvPicPr preferRelativeResize="0"/>
          <p:nvPr/>
        </p:nvPicPr>
        <p:blipFill rotWithShape="1">
          <a:blip r:embed="rId7">
            <a:alphaModFix/>
          </a:blip>
          <a:srcRect b="0" l="0" r="0" t="0"/>
          <a:stretch/>
        </p:blipFill>
        <p:spPr>
          <a:xfrm>
            <a:off x="8691079" y="2907429"/>
            <a:ext cx="615920" cy="615921"/>
          </a:xfrm>
          <a:prstGeom prst="rect">
            <a:avLst/>
          </a:prstGeom>
          <a:noFill/>
          <a:ln>
            <a:noFill/>
          </a:ln>
        </p:spPr>
      </p:pic>
      <p:pic>
        <p:nvPicPr>
          <p:cNvPr descr="Research with solid fill" id="240" name="Google Shape;240;p29"/>
          <p:cNvPicPr preferRelativeResize="0"/>
          <p:nvPr/>
        </p:nvPicPr>
        <p:blipFill rotWithShape="1">
          <a:blip r:embed="rId8">
            <a:alphaModFix/>
          </a:blip>
          <a:srcRect b="0" l="0" r="0" t="0"/>
          <a:stretch/>
        </p:blipFill>
        <p:spPr>
          <a:xfrm>
            <a:off x="2771893" y="2887307"/>
            <a:ext cx="624322" cy="624322"/>
          </a:xfrm>
          <a:prstGeom prst="rect">
            <a:avLst/>
          </a:prstGeom>
          <a:noFill/>
          <a:ln>
            <a:noFill/>
          </a:ln>
        </p:spPr>
      </p:pic>
      <p:sp>
        <p:nvSpPr>
          <p:cNvPr id="241" name="Google Shape;241;p29"/>
          <p:cNvSpPr/>
          <p:nvPr/>
        </p:nvSpPr>
        <p:spPr>
          <a:xfrm rot="2700000">
            <a:off x="388169" y="2498491"/>
            <a:ext cx="1394556" cy="1394556"/>
          </a:xfrm>
          <a:prstGeom prst="blockArc">
            <a:avLst>
              <a:gd fmla="val 10793747" name="adj1"/>
              <a:gd fmla="val 5525146" name="adj2"/>
              <a:gd fmla="val 11784" name="adj3"/>
            </a:avLst>
          </a:prstGeom>
          <a:solidFill>
            <a:srgbClr val="A6A6A6"/>
          </a:solidFill>
          <a:ln cap="flat" cmpd="sng" w="13375">
            <a:solidFill>
              <a:srgbClr val="A6A6A6"/>
            </a:solidFill>
            <a:prstDash val="solid"/>
            <a:miter lim="800000"/>
            <a:headEnd len="sm" w="sm" type="none"/>
            <a:tailEnd len="sm" w="sm" type="none"/>
          </a:ln>
          <a:effectLst>
            <a:outerShdw blurRad="53473" rotWithShape="0" algn="tl" dir="2700000" dist="40105">
              <a:srgbClr val="000000">
                <a:alpha val="40000"/>
              </a:srgbClr>
            </a:outerShdw>
          </a:effectLst>
        </p:spPr>
        <p:txBody>
          <a:bodyPr anchorCtr="0" anchor="ctr" bIns="48100" lIns="96250" spcFirstLastPara="1" rIns="96250" wrap="square" tIns="48100">
            <a:noAutofit/>
          </a:bodyPr>
          <a:lstStyle/>
          <a:p>
            <a:pPr indent="0" lvl="0" marL="0" marR="0" rtl="0" algn="ctr">
              <a:lnSpc>
                <a:spcPct val="100000"/>
              </a:lnSpc>
              <a:spcBef>
                <a:spcPts val="0"/>
              </a:spcBef>
              <a:spcAft>
                <a:spcPts val="0"/>
              </a:spcAft>
              <a:buClr>
                <a:srgbClr val="000000"/>
              </a:buClr>
              <a:buSzPts val="1965"/>
              <a:buFont typeface="Arial"/>
              <a:buNone/>
            </a:pPr>
            <a:r>
              <a:t/>
            </a:r>
            <a:endParaRPr b="0" i="0" sz="1965" u="none" cap="none" strike="noStrike">
              <a:solidFill>
                <a:srgbClr val="000000"/>
              </a:solidFill>
              <a:latin typeface="Calibri"/>
              <a:ea typeface="Calibri"/>
              <a:cs typeface="Calibri"/>
              <a:sym typeface="Calibri"/>
            </a:endParaRPr>
          </a:p>
        </p:txBody>
      </p:sp>
      <p:sp>
        <p:nvSpPr>
          <p:cNvPr id="242" name="Google Shape;242;p29"/>
          <p:cNvSpPr/>
          <p:nvPr/>
        </p:nvSpPr>
        <p:spPr>
          <a:xfrm rot="2733467">
            <a:off x="2369221" y="2498500"/>
            <a:ext cx="1394622" cy="1394622"/>
          </a:xfrm>
          <a:prstGeom prst="blockArc">
            <a:avLst>
              <a:gd fmla="val 10793747" name="adj1"/>
              <a:gd fmla="val 5525146" name="adj2"/>
              <a:gd fmla="val 11784" name="adj3"/>
            </a:avLst>
          </a:prstGeom>
          <a:solidFill>
            <a:srgbClr val="045C64"/>
          </a:solidFill>
          <a:ln cap="flat" cmpd="sng" w="13375">
            <a:solidFill>
              <a:srgbClr val="045C64"/>
            </a:solidFill>
            <a:prstDash val="solid"/>
            <a:miter lim="800000"/>
            <a:headEnd len="sm" w="sm" type="none"/>
            <a:tailEnd len="sm" w="sm" type="none"/>
          </a:ln>
          <a:effectLst>
            <a:outerShdw blurRad="53473" rotWithShape="0" algn="tl" dir="2700000" dist="40105">
              <a:srgbClr val="000000">
                <a:alpha val="40000"/>
              </a:srgbClr>
            </a:outerShdw>
          </a:effectLst>
        </p:spPr>
        <p:txBody>
          <a:bodyPr anchorCtr="0" anchor="ctr" bIns="48100" lIns="96250" spcFirstLastPara="1" rIns="96250" wrap="square" tIns="48100">
            <a:noAutofit/>
          </a:bodyPr>
          <a:lstStyle/>
          <a:p>
            <a:pPr indent="0" lvl="0" marL="0" marR="0" rtl="0" algn="ctr">
              <a:lnSpc>
                <a:spcPct val="100000"/>
              </a:lnSpc>
              <a:spcBef>
                <a:spcPts val="0"/>
              </a:spcBef>
              <a:spcAft>
                <a:spcPts val="0"/>
              </a:spcAft>
              <a:buClr>
                <a:srgbClr val="000000"/>
              </a:buClr>
              <a:buSzPts val="1965"/>
              <a:buFont typeface="Arial"/>
              <a:buNone/>
            </a:pPr>
            <a:r>
              <a:t/>
            </a:r>
            <a:endParaRPr b="0" i="0" sz="1965" u="none" cap="none" strike="noStrike">
              <a:solidFill>
                <a:srgbClr val="000000"/>
              </a:solidFill>
              <a:latin typeface="Calibri"/>
              <a:ea typeface="Calibri"/>
              <a:cs typeface="Calibri"/>
              <a:sym typeface="Calibri"/>
            </a:endParaRPr>
          </a:p>
        </p:txBody>
      </p:sp>
      <p:sp>
        <p:nvSpPr>
          <p:cNvPr id="243" name="Google Shape;243;p29"/>
          <p:cNvSpPr/>
          <p:nvPr/>
        </p:nvSpPr>
        <p:spPr>
          <a:xfrm rot="2733467">
            <a:off x="4349416" y="2498500"/>
            <a:ext cx="1394622" cy="1394622"/>
          </a:xfrm>
          <a:prstGeom prst="blockArc">
            <a:avLst>
              <a:gd fmla="val 10793747" name="adj1"/>
              <a:gd fmla="val 5525146" name="adj2"/>
              <a:gd fmla="val 11784" name="adj3"/>
            </a:avLst>
          </a:prstGeom>
          <a:solidFill>
            <a:srgbClr val="491F53"/>
          </a:solidFill>
          <a:ln cap="flat" cmpd="sng" w="13375">
            <a:solidFill>
              <a:srgbClr val="491F53"/>
            </a:solidFill>
            <a:prstDash val="solid"/>
            <a:miter lim="800000"/>
            <a:headEnd len="sm" w="sm" type="none"/>
            <a:tailEnd len="sm" w="sm" type="none"/>
          </a:ln>
          <a:effectLst>
            <a:outerShdw blurRad="53473" rotWithShape="0" algn="tl" dir="2700000" dist="40105">
              <a:srgbClr val="000000">
                <a:alpha val="40000"/>
              </a:srgbClr>
            </a:outerShdw>
          </a:effectLst>
        </p:spPr>
        <p:txBody>
          <a:bodyPr anchorCtr="0" anchor="ctr" bIns="48100" lIns="96250" spcFirstLastPara="1" rIns="96250" wrap="square" tIns="48100">
            <a:noAutofit/>
          </a:bodyPr>
          <a:lstStyle/>
          <a:p>
            <a:pPr indent="0" lvl="0" marL="0" marR="0" rtl="0" algn="ctr">
              <a:lnSpc>
                <a:spcPct val="100000"/>
              </a:lnSpc>
              <a:spcBef>
                <a:spcPts val="0"/>
              </a:spcBef>
              <a:spcAft>
                <a:spcPts val="0"/>
              </a:spcAft>
              <a:buClr>
                <a:srgbClr val="000000"/>
              </a:buClr>
              <a:buSzPts val="1965"/>
              <a:buFont typeface="Arial"/>
              <a:buNone/>
            </a:pPr>
            <a:r>
              <a:t/>
            </a:r>
            <a:endParaRPr b="0" i="0" sz="1965" u="none" cap="none" strike="noStrike">
              <a:solidFill>
                <a:srgbClr val="000000"/>
              </a:solidFill>
              <a:latin typeface="Calibri"/>
              <a:ea typeface="Calibri"/>
              <a:cs typeface="Calibri"/>
              <a:sym typeface="Calibri"/>
            </a:endParaRPr>
          </a:p>
        </p:txBody>
      </p:sp>
      <p:sp>
        <p:nvSpPr>
          <p:cNvPr id="244" name="Google Shape;244;p29"/>
          <p:cNvSpPr/>
          <p:nvPr/>
        </p:nvSpPr>
        <p:spPr>
          <a:xfrm rot="2733467">
            <a:off x="8320640" y="2498500"/>
            <a:ext cx="1394622" cy="1394622"/>
          </a:xfrm>
          <a:prstGeom prst="blockArc">
            <a:avLst>
              <a:gd fmla="val 10793747" name="adj1"/>
              <a:gd fmla="val 5525146" name="adj2"/>
              <a:gd fmla="val 11784" name="adj3"/>
            </a:avLst>
          </a:prstGeom>
          <a:solidFill>
            <a:srgbClr val="4C979F"/>
          </a:solidFill>
          <a:ln cap="flat" cmpd="sng" w="13375">
            <a:solidFill>
              <a:srgbClr val="4C979F"/>
            </a:solidFill>
            <a:prstDash val="solid"/>
            <a:miter lim="800000"/>
            <a:headEnd len="sm" w="sm" type="none"/>
            <a:tailEnd len="sm" w="sm" type="none"/>
          </a:ln>
          <a:effectLst>
            <a:outerShdw blurRad="53473" rotWithShape="0" algn="tl" dir="2700000" dist="40105">
              <a:srgbClr val="000000">
                <a:alpha val="40000"/>
              </a:srgbClr>
            </a:outerShdw>
          </a:effectLst>
        </p:spPr>
        <p:txBody>
          <a:bodyPr anchorCtr="0" anchor="ctr" bIns="48100" lIns="96250" spcFirstLastPara="1" rIns="96250" wrap="square" tIns="48100">
            <a:noAutofit/>
          </a:bodyPr>
          <a:lstStyle/>
          <a:p>
            <a:pPr indent="0" lvl="0" marL="0" marR="0" rtl="0" algn="ctr">
              <a:lnSpc>
                <a:spcPct val="100000"/>
              </a:lnSpc>
              <a:spcBef>
                <a:spcPts val="0"/>
              </a:spcBef>
              <a:spcAft>
                <a:spcPts val="0"/>
              </a:spcAft>
              <a:buClr>
                <a:srgbClr val="000000"/>
              </a:buClr>
              <a:buSzPts val="1965"/>
              <a:buFont typeface="Arial"/>
              <a:buNone/>
            </a:pPr>
            <a:r>
              <a:t/>
            </a:r>
            <a:endParaRPr b="0" i="0" sz="1965" u="none" cap="none" strike="noStrike">
              <a:solidFill>
                <a:srgbClr val="000000"/>
              </a:solidFill>
              <a:latin typeface="Calibri"/>
              <a:ea typeface="Calibri"/>
              <a:cs typeface="Calibri"/>
              <a:sym typeface="Calibri"/>
            </a:endParaRPr>
          </a:p>
        </p:txBody>
      </p:sp>
      <p:sp>
        <p:nvSpPr>
          <p:cNvPr id="245" name="Google Shape;245;p29"/>
          <p:cNvSpPr/>
          <p:nvPr/>
        </p:nvSpPr>
        <p:spPr>
          <a:xfrm rot="2733467">
            <a:off x="6333494" y="2498501"/>
            <a:ext cx="1394622" cy="1394622"/>
          </a:xfrm>
          <a:prstGeom prst="blockArc">
            <a:avLst>
              <a:gd fmla="val 10793747" name="adj1"/>
              <a:gd fmla="val 5525146" name="adj2"/>
              <a:gd fmla="val 11784" name="adj3"/>
            </a:avLst>
          </a:prstGeom>
          <a:solidFill>
            <a:srgbClr val="A7C947"/>
          </a:solidFill>
          <a:ln cap="flat" cmpd="sng" w="13375">
            <a:solidFill>
              <a:srgbClr val="A7C947"/>
            </a:solidFill>
            <a:prstDash val="solid"/>
            <a:miter lim="800000"/>
            <a:headEnd len="sm" w="sm" type="none"/>
            <a:tailEnd len="sm" w="sm" type="none"/>
          </a:ln>
          <a:effectLst>
            <a:outerShdw blurRad="53473" rotWithShape="0" algn="tl" dir="2700000" dist="40105">
              <a:srgbClr val="000000">
                <a:alpha val="40000"/>
              </a:srgbClr>
            </a:outerShdw>
          </a:effectLst>
        </p:spPr>
        <p:txBody>
          <a:bodyPr anchorCtr="0" anchor="ctr" bIns="48100" lIns="96250" spcFirstLastPara="1" rIns="96250" wrap="square" tIns="48100">
            <a:noAutofit/>
          </a:bodyPr>
          <a:lstStyle/>
          <a:p>
            <a:pPr indent="0" lvl="0" marL="0" marR="0" rtl="0" algn="ctr">
              <a:lnSpc>
                <a:spcPct val="100000"/>
              </a:lnSpc>
              <a:spcBef>
                <a:spcPts val="0"/>
              </a:spcBef>
              <a:spcAft>
                <a:spcPts val="0"/>
              </a:spcAft>
              <a:buClr>
                <a:srgbClr val="000000"/>
              </a:buClr>
              <a:buSzPts val="1965"/>
              <a:buFont typeface="Arial"/>
              <a:buNone/>
            </a:pPr>
            <a:r>
              <a:t/>
            </a:r>
            <a:endParaRPr b="0" i="0" sz="1965" u="none" cap="none" strike="noStrike">
              <a:solidFill>
                <a:srgbClr val="000000"/>
              </a:solidFill>
              <a:latin typeface="Calibri"/>
              <a:ea typeface="Calibri"/>
              <a:cs typeface="Calibri"/>
              <a:sym typeface="Calibri"/>
            </a:endParaRPr>
          </a:p>
        </p:txBody>
      </p:sp>
      <p:sp>
        <p:nvSpPr>
          <p:cNvPr id="246" name="Google Shape;246;p29"/>
          <p:cNvSpPr/>
          <p:nvPr/>
        </p:nvSpPr>
        <p:spPr>
          <a:xfrm rot="2733467">
            <a:off x="10292829" y="2498501"/>
            <a:ext cx="1394622" cy="1394622"/>
          </a:xfrm>
          <a:prstGeom prst="blockArc">
            <a:avLst>
              <a:gd fmla="val 10793747" name="adj1"/>
              <a:gd fmla="val 5525146" name="adj2"/>
              <a:gd fmla="val 11784" name="adj3"/>
            </a:avLst>
          </a:prstGeom>
          <a:solidFill>
            <a:srgbClr val="3F3F3F"/>
          </a:solidFill>
          <a:ln cap="flat" cmpd="sng" w="13375">
            <a:solidFill>
              <a:srgbClr val="3F3F3F"/>
            </a:solidFill>
            <a:prstDash val="solid"/>
            <a:miter lim="800000"/>
            <a:headEnd len="sm" w="sm" type="none"/>
            <a:tailEnd len="sm" w="sm" type="none"/>
          </a:ln>
          <a:effectLst>
            <a:outerShdw blurRad="53473" rotWithShape="0" algn="tl" dir="2700000" dist="40105">
              <a:srgbClr val="000000">
                <a:alpha val="40000"/>
              </a:srgbClr>
            </a:outerShdw>
          </a:effectLst>
        </p:spPr>
        <p:txBody>
          <a:bodyPr anchorCtr="0" anchor="ctr" bIns="48100" lIns="96250" spcFirstLastPara="1" rIns="96250" wrap="square" tIns="48100">
            <a:noAutofit/>
          </a:bodyPr>
          <a:lstStyle/>
          <a:p>
            <a:pPr indent="0" lvl="0" marL="0" marR="0" rtl="0" algn="ctr">
              <a:lnSpc>
                <a:spcPct val="100000"/>
              </a:lnSpc>
              <a:spcBef>
                <a:spcPts val="0"/>
              </a:spcBef>
              <a:spcAft>
                <a:spcPts val="0"/>
              </a:spcAft>
              <a:buClr>
                <a:srgbClr val="000000"/>
              </a:buClr>
              <a:buSzPts val="1965"/>
              <a:buFont typeface="Arial"/>
              <a:buNone/>
            </a:pPr>
            <a:r>
              <a:t/>
            </a:r>
            <a:endParaRPr b="0" i="0" sz="1965" u="none" cap="none" strike="noStrike">
              <a:solidFill>
                <a:srgbClr val="000000"/>
              </a:solidFill>
              <a:latin typeface="Calibri"/>
              <a:ea typeface="Calibri"/>
              <a:cs typeface="Calibri"/>
              <a:sym typeface="Calibri"/>
            </a:endParaRPr>
          </a:p>
        </p:txBody>
      </p:sp>
      <p:sp>
        <p:nvSpPr>
          <p:cNvPr id="247" name="Google Shape;247;p29"/>
          <p:cNvSpPr txBox="1"/>
          <p:nvPr/>
        </p:nvSpPr>
        <p:spPr>
          <a:xfrm>
            <a:off x="282676" y="4181897"/>
            <a:ext cx="1442100" cy="658800"/>
          </a:xfrm>
          <a:prstGeom prst="rect">
            <a:avLst/>
          </a:prstGeom>
          <a:noFill/>
          <a:ln>
            <a:noFill/>
          </a:ln>
        </p:spPr>
        <p:txBody>
          <a:bodyPr anchorCtr="0" anchor="t" bIns="48100" lIns="96250" spcFirstLastPara="1" rIns="96250" wrap="square" tIns="48100">
            <a:spAutoFit/>
          </a:bodyPr>
          <a:lstStyle/>
          <a:p>
            <a:pPr indent="0" lvl="0" marL="0" marR="0" rtl="0" algn="ctr">
              <a:lnSpc>
                <a:spcPct val="100000"/>
              </a:lnSpc>
              <a:spcBef>
                <a:spcPts val="0"/>
              </a:spcBef>
              <a:spcAft>
                <a:spcPts val="0"/>
              </a:spcAft>
              <a:buClr>
                <a:srgbClr val="000000"/>
              </a:buClr>
              <a:buSzPts val="1825"/>
              <a:buFont typeface="Arial"/>
              <a:buNone/>
            </a:pPr>
            <a:r>
              <a:rPr b="1" i="0" lang="en" sz="1825" u="none" cap="none" strike="noStrike">
                <a:solidFill>
                  <a:srgbClr val="888888"/>
                </a:solidFill>
                <a:latin typeface="Lato"/>
                <a:ea typeface="Lato"/>
                <a:cs typeface="Lato"/>
                <a:sym typeface="Lato"/>
              </a:rPr>
              <a:t>Plan &amp;</a:t>
            </a:r>
            <a:endParaRPr b="1" i="0" sz="1825" u="none" cap="none" strike="noStrike">
              <a:solidFill>
                <a:srgbClr val="888888"/>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25"/>
              <a:buFont typeface="Arial"/>
              <a:buNone/>
            </a:pPr>
            <a:r>
              <a:rPr b="1" i="0" lang="en" sz="1825" u="none" cap="none" strike="noStrike">
                <a:solidFill>
                  <a:srgbClr val="888888"/>
                </a:solidFill>
                <a:latin typeface="Lato"/>
                <a:ea typeface="Lato"/>
                <a:cs typeface="Lato"/>
                <a:sym typeface="Lato"/>
              </a:rPr>
              <a:t>Design</a:t>
            </a:r>
            <a:endParaRPr b="1" i="0" sz="1825" u="none" cap="none" strike="noStrike">
              <a:solidFill>
                <a:srgbClr val="888888"/>
              </a:solidFill>
              <a:latin typeface="Lato"/>
              <a:ea typeface="Lato"/>
              <a:cs typeface="Lato"/>
              <a:sym typeface="Lato"/>
            </a:endParaRPr>
          </a:p>
        </p:txBody>
      </p:sp>
      <p:sp>
        <p:nvSpPr>
          <p:cNvPr id="248" name="Google Shape;248;p29"/>
          <p:cNvSpPr txBox="1"/>
          <p:nvPr/>
        </p:nvSpPr>
        <p:spPr>
          <a:xfrm>
            <a:off x="2340692" y="4181897"/>
            <a:ext cx="1407300" cy="658800"/>
          </a:xfrm>
          <a:prstGeom prst="rect">
            <a:avLst/>
          </a:prstGeom>
          <a:noFill/>
          <a:ln>
            <a:noFill/>
          </a:ln>
        </p:spPr>
        <p:txBody>
          <a:bodyPr anchorCtr="0" anchor="t" bIns="48100" lIns="96250" spcFirstLastPara="1" rIns="96250" wrap="square" tIns="48100">
            <a:spAutoFit/>
          </a:bodyPr>
          <a:lstStyle/>
          <a:p>
            <a:pPr indent="0" lvl="0" marL="0" marR="0" rtl="0" algn="ctr">
              <a:lnSpc>
                <a:spcPct val="100000"/>
              </a:lnSpc>
              <a:spcBef>
                <a:spcPts val="0"/>
              </a:spcBef>
              <a:spcAft>
                <a:spcPts val="0"/>
              </a:spcAft>
              <a:buClr>
                <a:srgbClr val="000000"/>
              </a:buClr>
              <a:buSzPts val="1825"/>
              <a:buFont typeface="Arial"/>
              <a:buNone/>
            </a:pPr>
            <a:r>
              <a:rPr b="1" i="0" lang="en" sz="1825" u="none" cap="none" strike="noStrike">
                <a:solidFill>
                  <a:srgbClr val="045C64"/>
                </a:solidFill>
                <a:latin typeface="Lato"/>
                <a:ea typeface="Lato"/>
                <a:cs typeface="Lato"/>
                <a:sym typeface="Lato"/>
              </a:rPr>
              <a:t>Collect &amp;</a:t>
            </a:r>
            <a:endParaRPr b="1" i="0" sz="1825" u="none" cap="none" strike="noStrike">
              <a:solidFill>
                <a:srgbClr val="045C64"/>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25"/>
              <a:buFont typeface="Arial"/>
              <a:buNone/>
            </a:pPr>
            <a:r>
              <a:rPr b="1" i="0" lang="en" sz="1825" u="none" cap="none" strike="noStrike">
                <a:solidFill>
                  <a:srgbClr val="045C64"/>
                </a:solidFill>
                <a:latin typeface="Lato"/>
                <a:ea typeface="Lato"/>
                <a:cs typeface="Lato"/>
                <a:sym typeface="Lato"/>
              </a:rPr>
              <a:t>Analyse</a:t>
            </a:r>
            <a:endParaRPr b="1" i="0" sz="1825" u="none" cap="none" strike="noStrike">
              <a:solidFill>
                <a:srgbClr val="045C64"/>
              </a:solidFill>
              <a:latin typeface="Lato"/>
              <a:ea typeface="Lato"/>
              <a:cs typeface="Lato"/>
              <a:sym typeface="Lato"/>
            </a:endParaRPr>
          </a:p>
        </p:txBody>
      </p:sp>
      <p:sp>
        <p:nvSpPr>
          <p:cNvPr id="249" name="Google Shape;249;p29"/>
          <p:cNvSpPr txBox="1"/>
          <p:nvPr/>
        </p:nvSpPr>
        <p:spPr>
          <a:xfrm>
            <a:off x="4282315" y="4181897"/>
            <a:ext cx="1442100" cy="658800"/>
          </a:xfrm>
          <a:prstGeom prst="rect">
            <a:avLst/>
          </a:prstGeom>
          <a:noFill/>
          <a:ln>
            <a:noFill/>
          </a:ln>
        </p:spPr>
        <p:txBody>
          <a:bodyPr anchorCtr="0" anchor="t" bIns="48100" lIns="96250" spcFirstLastPara="1" rIns="96250" wrap="square" tIns="48100">
            <a:spAutoFit/>
          </a:bodyPr>
          <a:lstStyle/>
          <a:p>
            <a:pPr indent="0" lvl="0" marL="0" marR="0" rtl="0" algn="ctr">
              <a:lnSpc>
                <a:spcPct val="100000"/>
              </a:lnSpc>
              <a:spcBef>
                <a:spcPts val="0"/>
              </a:spcBef>
              <a:spcAft>
                <a:spcPts val="0"/>
              </a:spcAft>
              <a:buClr>
                <a:srgbClr val="000000"/>
              </a:buClr>
              <a:buSzPts val="1825"/>
              <a:buFont typeface="Arial"/>
              <a:buNone/>
            </a:pPr>
            <a:r>
              <a:rPr b="1" i="0" lang="en" sz="1825" u="none" cap="none" strike="noStrike">
                <a:solidFill>
                  <a:srgbClr val="491F53"/>
                </a:solidFill>
                <a:latin typeface="Lato"/>
                <a:ea typeface="Lato"/>
                <a:cs typeface="Lato"/>
                <a:sym typeface="Lato"/>
              </a:rPr>
              <a:t>Publish &amp;</a:t>
            </a:r>
            <a:endParaRPr b="1" i="0" sz="1825" u="none" cap="none" strike="noStrike">
              <a:solidFill>
                <a:srgbClr val="491F53"/>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25"/>
              <a:buFont typeface="Arial"/>
              <a:buNone/>
            </a:pPr>
            <a:r>
              <a:rPr b="1" i="0" lang="en" sz="1825" u="none" cap="none" strike="noStrike">
                <a:solidFill>
                  <a:srgbClr val="491F53"/>
                </a:solidFill>
                <a:latin typeface="Lato"/>
                <a:ea typeface="Lato"/>
                <a:cs typeface="Lato"/>
                <a:sym typeface="Lato"/>
              </a:rPr>
              <a:t>Spread</a:t>
            </a:r>
            <a:endParaRPr b="1" i="0" sz="1825" u="none" cap="none" strike="noStrike">
              <a:solidFill>
                <a:srgbClr val="491F53"/>
              </a:solidFill>
              <a:latin typeface="Lato"/>
              <a:ea typeface="Lato"/>
              <a:cs typeface="Lato"/>
              <a:sym typeface="Lato"/>
            </a:endParaRPr>
          </a:p>
        </p:txBody>
      </p:sp>
      <p:sp>
        <p:nvSpPr>
          <p:cNvPr id="250" name="Google Shape;250;p29"/>
          <p:cNvSpPr txBox="1"/>
          <p:nvPr/>
        </p:nvSpPr>
        <p:spPr>
          <a:xfrm>
            <a:off x="6318462" y="4181897"/>
            <a:ext cx="1407300" cy="658800"/>
          </a:xfrm>
          <a:prstGeom prst="rect">
            <a:avLst/>
          </a:prstGeom>
          <a:noFill/>
          <a:ln>
            <a:noFill/>
          </a:ln>
        </p:spPr>
        <p:txBody>
          <a:bodyPr anchorCtr="0" anchor="t" bIns="48100" lIns="96250" spcFirstLastPara="1" rIns="96250" wrap="square" tIns="48100">
            <a:spAutoFit/>
          </a:bodyPr>
          <a:lstStyle/>
          <a:p>
            <a:pPr indent="0" lvl="0" marL="0" marR="0" rtl="0" algn="ctr">
              <a:lnSpc>
                <a:spcPct val="100000"/>
              </a:lnSpc>
              <a:spcBef>
                <a:spcPts val="0"/>
              </a:spcBef>
              <a:spcAft>
                <a:spcPts val="0"/>
              </a:spcAft>
              <a:buClr>
                <a:srgbClr val="000000"/>
              </a:buClr>
              <a:buSzPts val="1825"/>
              <a:buFont typeface="Arial"/>
              <a:buNone/>
            </a:pPr>
            <a:r>
              <a:rPr b="1" i="0" lang="en" sz="1825" u="none" cap="none" strike="noStrike">
                <a:solidFill>
                  <a:srgbClr val="A7C947"/>
                </a:solidFill>
                <a:latin typeface="Lato"/>
                <a:ea typeface="Lato"/>
                <a:cs typeface="Lato"/>
                <a:sym typeface="Lato"/>
              </a:rPr>
              <a:t>Access &amp;</a:t>
            </a:r>
            <a:endParaRPr b="1" i="0" sz="1825" u="none" cap="none" strike="noStrike">
              <a:solidFill>
                <a:srgbClr val="A7C947"/>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25"/>
              <a:buFont typeface="Arial"/>
              <a:buNone/>
            </a:pPr>
            <a:r>
              <a:rPr b="1" i="0" lang="en" sz="1825" u="none" cap="none" strike="noStrike">
                <a:solidFill>
                  <a:srgbClr val="A7C947"/>
                </a:solidFill>
                <a:latin typeface="Lato"/>
                <a:ea typeface="Lato"/>
                <a:cs typeface="Lato"/>
                <a:sym typeface="Lato"/>
              </a:rPr>
              <a:t>Reuse</a:t>
            </a:r>
            <a:endParaRPr b="1" i="0" sz="1825" u="none" cap="none" strike="noStrike">
              <a:solidFill>
                <a:srgbClr val="A7C947"/>
              </a:solidFill>
              <a:latin typeface="Lato"/>
              <a:ea typeface="Lato"/>
              <a:cs typeface="Lato"/>
              <a:sym typeface="Lato"/>
            </a:endParaRPr>
          </a:p>
        </p:txBody>
      </p:sp>
      <p:sp>
        <p:nvSpPr>
          <p:cNvPr id="251" name="Google Shape;251;p29"/>
          <p:cNvSpPr txBox="1"/>
          <p:nvPr/>
        </p:nvSpPr>
        <p:spPr>
          <a:xfrm>
            <a:off x="8283820" y="4181897"/>
            <a:ext cx="1442100" cy="658800"/>
          </a:xfrm>
          <a:prstGeom prst="rect">
            <a:avLst/>
          </a:prstGeom>
          <a:noFill/>
          <a:ln>
            <a:noFill/>
          </a:ln>
        </p:spPr>
        <p:txBody>
          <a:bodyPr anchorCtr="0" anchor="t" bIns="48100" lIns="96250" spcFirstLastPara="1" rIns="96250" wrap="square" tIns="48100">
            <a:spAutoFit/>
          </a:bodyPr>
          <a:lstStyle/>
          <a:p>
            <a:pPr indent="0" lvl="0" marL="0" marR="0" rtl="0" algn="ctr">
              <a:lnSpc>
                <a:spcPct val="100000"/>
              </a:lnSpc>
              <a:spcBef>
                <a:spcPts val="0"/>
              </a:spcBef>
              <a:spcAft>
                <a:spcPts val="0"/>
              </a:spcAft>
              <a:buClr>
                <a:srgbClr val="000000"/>
              </a:buClr>
              <a:buSzPts val="1825"/>
              <a:buFont typeface="Arial"/>
              <a:buNone/>
            </a:pPr>
            <a:r>
              <a:rPr b="1" i="0" lang="en" sz="1825" u="none" cap="none" strike="noStrike">
                <a:solidFill>
                  <a:srgbClr val="4C979F"/>
                </a:solidFill>
                <a:latin typeface="Lato"/>
                <a:ea typeface="Lato"/>
                <a:cs typeface="Lato"/>
                <a:sym typeface="Lato"/>
              </a:rPr>
              <a:t>Evaluate &amp;</a:t>
            </a:r>
            <a:endParaRPr b="1" i="0" sz="1825" u="none" cap="none" strike="noStrike">
              <a:solidFill>
                <a:srgbClr val="4C979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25"/>
              <a:buFont typeface="Arial"/>
              <a:buNone/>
            </a:pPr>
            <a:r>
              <a:rPr b="1" i="0" lang="en" sz="1825" u="none" cap="none" strike="noStrike">
                <a:solidFill>
                  <a:srgbClr val="4C979F"/>
                </a:solidFill>
                <a:latin typeface="Lato"/>
                <a:ea typeface="Lato"/>
                <a:cs typeface="Lato"/>
                <a:sym typeface="Lato"/>
              </a:rPr>
              <a:t>Build</a:t>
            </a:r>
            <a:endParaRPr b="1" i="0" sz="1825" u="none" cap="none" strike="noStrike">
              <a:solidFill>
                <a:srgbClr val="4C979F"/>
              </a:solidFill>
              <a:latin typeface="Lato"/>
              <a:ea typeface="Lato"/>
              <a:cs typeface="Lato"/>
              <a:sym typeface="Lato"/>
            </a:endParaRPr>
          </a:p>
        </p:txBody>
      </p:sp>
      <p:sp>
        <p:nvSpPr>
          <p:cNvPr id="252" name="Google Shape;252;p29"/>
          <p:cNvSpPr txBox="1"/>
          <p:nvPr/>
        </p:nvSpPr>
        <p:spPr>
          <a:xfrm>
            <a:off x="10223654" y="4178397"/>
            <a:ext cx="1656300" cy="658800"/>
          </a:xfrm>
          <a:prstGeom prst="rect">
            <a:avLst/>
          </a:prstGeom>
          <a:noFill/>
          <a:ln>
            <a:noFill/>
          </a:ln>
        </p:spPr>
        <p:txBody>
          <a:bodyPr anchorCtr="0" anchor="t" bIns="48100" lIns="96250" spcFirstLastPara="1" rIns="96250" wrap="square" tIns="48100">
            <a:spAutoFit/>
          </a:bodyPr>
          <a:lstStyle/>
          <a:p>
            <a:pPr indent="0" lvl="0" marL="0" marR="0" rtl="0" algn="ctr">
              <a:lnSpc>
                <a:spcPct val="100000"/>
              </a:lnSpc>
              <a:spcBef>
                <a:spcPts val="0"/>
              </a:spcBef>
              <a:spcAft>
                <a:spcPts val="0"/>
              </a:spcAft>
              <a:buClr>
                <a:srgbClr val="000000"/>
              </a:buClr>
              <a:buSzPts val="1825"/>
              <a:buFont typeface="Arial"/>
              <a:buNone/>
            </a:pPr>
            <a:r>
              <a:rPr b="1" i="0" lang="en" sz="1825" u="none" cap="none" strike="noStrike">
                <a:solidFill>
                  <a:srgbClr val="3F3F3F"/>
                </a:solidFill>
                <a:latin typeface="Lato"/>
                <a:ea typeface="Lato"/>
                <a:cs typeface="Lato"/>
                <a:sym typeface="Lato"/>
              </a:rPr>
              <a:t>Communicate &amp; Involve</a:t>
            </a:r>
            <a:endParaRPr b="1" i="0" sz="1825" u="none" cap="none" strike="noStrike">
              <a:solidFill>
                <a:srgbClr val="3F3F3F"/>
              </a:solidFill>
              <a:latin typeface="Lato"/>
              <a:ea typeface="Lato"/>
              <a:cs typeface="Lato"/>
              <a:sym typeface="Lato"/>
            </a:endParaRPr>
          </a:p>
        </p:txBody>
      </p:sp>
      <p:cxnSp>
        <p:nvCxnSpPr>
          <p:cNvPr id="253" name="Google Shape;253;p29"/>
          <p:cNvCxnSpPr/>
          <p:nvPr/>
        </p:nvCxnSpPr>
        <p:spPr>
          <a:xfrm>
            <a:off x="2389455" y="4829894"/>
            <a:ext cx="1310400" cy="0"/>
          </a:xfrm>
          <a:prstGeom prst="straightConnector1">
            <a:avLst/>
          </a:prstGeom>
          <a:noFill/>
          <a:ln cap="flat" cmpd="sng" w="10025">
            <a:solidFill>
              <a:srgbClr val="045C64"/>
            </a:solidFill>
            <a:prstDash val="solid"/>
            <a:round/>
            <a:headEnd len="sm" w="sm" type="none"/>
            <a:tailEnd len="sm" w="sm" type="none"/>
          </a:ln>
        </p:spPr>
      </p:cxnSp>
      <p:sp>
        <p:nvSpPr>
          <p:cNvPr id="254" name="Google Shape;254;p29"/>
          <p:cNvSpPr txBox="1"/>
          <p:nvPr/>
        </p:nvSpPr>
        <p:spPr>
          <a:xfrm>
            <a:off x="2422876" y="4829894"/>
            <a:ext cx="1563000" cy="1801800"/>
          </a:xfrm>
          <a:prstGeom prst="rect">
            <a:avLst/>
          </a:prstGeom>
          <a:noFill/>
          <a:ln>
            <a:noFill/>
          </a:ln>
        </p:spPr>
        <p:txBody>
          <a:bodyPr anchorCtr="0" anchor="t" bIns="96250" lIns="96250" spcFirstLastPara="1" rIns="96250" wrap="square" tIns="96250">
            <a:spAutoFit/>
          </a:bodyPr>
          <a:lstStyle/>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045C64"/>
                </a:solidFill>
                <a:latin typeface="Lato Light"/>
                <a:ea typeface="Lato Light"/>
                <a:cs typeface="Lato Light"/>
                <a:sym typeface="Lato Light"/>
              </a:rPr>
              <a:t>Reuse data from data repositories</a:t>
            </a:r>
            <a:endParaRPr b="0" i="0" sz="1123" u="none" cap="none" strike="noStrike">
              <a:solidFill>
                <a:srgbClr val="045C64"/>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045C64"/>
                </a:solidFill>
                <a:latin typeface="Lato Light"/>
                <a:ea typeface="Lato Light"/>
                <a:cs typeface="Lato Light"/>
                <a:sym typeface="Lato Light"/>
              </a:rPr>
              <a:t>Use open-source software for method documentation &amp; data analysis</a:t>
            </a:r>
            <a:endParaRPr b="0" i="0" sz="1123" u="none" cap="none" strike="noStrike">
              <a:solidFill>
                <a:srgbClr val="045C64"/>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23"/>
              <a:buFont typeface="Arial"/>
              <a:buNone/>
            </a:pPr>
            <a:r>
              <a:t/>
            </a:r>
            <a:endParaRPr b="0" i="0" sz="1123" u="none" cap="none" strike="noStrike">
              <a:solidFill>
                <a:srgbClr val="045C64"/>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404"/>
              <a:buFont typeface="Arial"/>
              <a:buNone/>
            </a:pPr>
            <a:r>
              <a:t/>
            </a:r>
            <a:endParaRPr b="0" i="0" sz="1404" u="none" cap="none" strike="noStrike">
              <a:solidFill>
                <a:srgbClr val="045C64"/>
              </a:solidFill>
              <a:latin typeface="Arial"/>
              <a:ea typeface="Arial"/>
              <a:cs typeface="Arial"/>
              <a:sym typeface="Arial"/>
            </a:endParaRPr>
          </a:p>
        </p:txBody>
      </p:sp>
      <p:pic>
        <p:nvPicPr>
          <p:cNvPr id="255" name="Google Shape;255;p29"/>
          <p:cNvPicPr preferRelativeResize="0"/>
          <p:nvPr/>
        </p:nvPicPr>
        <p:blipFill rotWithShape="1">
          <a:blip r:embed="rId9">
            <a:alphaModFix/>
          </a:blip>
          <a:srcRect b="0" l="0" r="0" t="0"/>
          <a:stretch/>
        </p:blipFill>
        <p:spPr>
          <a:xfrm>
            <a:off x="2327798" y="4956172"/>
            <a:ext cx="141868" cy="141868"/>
          </a:xfrm>
          <a:prstGeom prst="rect">
            <a:avLst/>
          </a:prstGeom>
          <a:noFill/>
          <a:ln>
            <a:noFill/>
          </a:ln>
        </p:spPr>
      </p:pic>
      <p:pic>
        <p:nvPicPr>
          <p:cNvPr id="256" name="Google Shape;256;p29"/>
          <p:cNvPicPr preferRelativeResize="0"/>
          <p:nvPr/>
        </p:nvPicPr>
        <p:blipFill rotWithShape="1">
          <a:blip r:embed="rId9">
            <a:alphaModFix/>
          </a:blip>
          <a:srcRect b="0" l="0" r="0" t="0"/>
          <a:stretch/>
        </p:blipFill>
        <p:spPr>
          <a:xfrm>
            <a:off x="2327798" y="5330486"/>
            <a:ext cx="141868" cy="141868"/>
          </a:xfrm>
          <a:prstGeom prst="rect">
            <a:avLst/>
          </a:prstGeom>
          <a:noFill/>
          <a:ln>
            <a:noFill/>
          </a:ln>
        </p:spPr>
      </p:pic>
      <p:cxnSp>
        <p:nvCxnSpPr>
          <p:cNvPr id="257" name="Google Shape;257;p29"/>
          <p:cNvCxnSpPr/>
          <p:nvPr/>
        </p:nvCxnSpPr>
        <p:spPr>
          <a:xfrm>
            <a:off x="4368828" y="4829894"/>
            <a:ext cx="1310400" cy="0"/>
          </a:xfrm>
          <a:prstGeom prst="straightConnector1">
            <a:avLst/>
          </a:prstGeom>
          <a:noFill/>
          <a:ln cap="flat" cmpd="sng" w="10025">
            <a:solidFill>
              <a:srgbClr val="491F53"/>
            </a:solidFill>
            <a:prstDash val="solid"/>
            <a:round/>
            <a:headEnd len="sm" w="sm" type="none"/>
            <a:tailEnd len="sm" w="sm" type="none"/>
          </a:ln>
        </p:spPr>
      </p:cxnSp>
      <p:cxnSp>
        <p:nvCxnSpPr>
          <p:cNvPr id="258" name="Google Shape;258;p29"/>
          <p:cNvCxnSpPr/>
          <p:nvPr/>
        </p:nvCxnSpPr>
        <p:spPr>
          <a:xfrm>
            <a:off x="6390213" y="4829894"/>
            <a:ext cx="1310400" cy="0"/>
          </a:xfrm>
          <a:prstGeom prst="straightConnector1">
            <a:avLst/>
          </a:prstGeom>
          <a:noFill/>
          <a:ln cap="flat" cmpd="sng" w="10025">
            <a:solidFill>
              <a:srgbClr val="A7C947"/>
            </a:solidFill>
            <a:prstDash val="solid"/>
            <a:round/>
            <a:headEnd len="sm" w="sm" type="none"/>
            <a:tailEnd len="sm" w="sm" type="none"/>
          </a:ln>
        </p:spPr>
      </p:cxnSp>
      <p:pic>
        <p:nvPicPr>
          <p:cNvPr id="259" name="Google Shape;259;p29"/>
          <p:cNvPicPr preferRelativeResize="0"/>
          <p:nvPr/>
        </p:nvPicPr>
        <p:blipFill rotWithShape="1">
          <a:blip r:embed="rId10">
            <a:alphaModFix/>
          </a:blip>
          <a:srcRect b="0" l="0" r="0" t="0"/>
          <a:stretch/>
        </p:blipFill>
        <p:spPr>
          <a:xfrm>
            <a:off x="4320341" y="4944644"/>
            <a:ext cx="141868" cy="141868"/>
          </a:xfrm>
          <a:prstGeom prst="rect">
            <a:avLst/>
          </a:prstGeom>
          <a:noFill/>
          <a:ln>
            <a:noFill/>
          </a:ln>
        </p:spPr>
      </p:pic>
      <p:sp>
        <p:nvSpPr>
          <p:cNvPr id="260" name="Google Shape;260;p29"/>
          <p:cNvSpPr txBox="1"/>
          <p:nvPr/>
        </p:nvSpPr>
        <p:spPr>
          <a:xfrm>
            <a:off x="4420599" y="4878525"/>
            <a:ext cx="1656300" cy="1263600"/>
          </a:xfrm>
          <a:prstGeom prst="rect">
            <a:avLst/>
          </a:prstGeom>
          <a:noFill/>
          <a:ln>
            <a:noFill/>
          </a:ln>
        </p:spPr>
        <p:txBody>
          <a:bodyPr anchorCtr="0" anchor="t" bIns="48100" lIns="96250" spcFirstLastPara="1" rIns="96250" wrap="square" tIns="48100">
            <a:spAutoFit/>
          </a:bodyPr>
          <a:lstStyle/>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491F53"/>
                </a:solidFill>
                <a:latin typeface="Lato Light"/>
                <a:ea typeface="Lato Light"/>
                <a:cs typeface="Lato Light"/>
                <a:sym typeface="Lato Light"/>
              </a:rPr>
              <a:t>Publish preprints</a:t>
            </a:r>
            <a:endParaRPr b="0" i="0" sz="1123" u="none" cap="none" strike="noStrike">
              <a:solidFill>
                <a:srgbClr val="491F53"/>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491F53"/>
                </a:solidFill>
                <a:latin typeface="Lato Light"/>
                <a:ea typeface="Lato Light"/>
                <a:cs typeface="Lato Light"/>
                <a:sym typeface="Lato Light"/>
              </a:rPr>
              <a:t>Publish Open Access</a:t>
            </a:r>
            <a:endParaRPr b="0" i="0" sz="1123" u="none" cap="none" strike="noStrike">
              <a:solidFill>
                <a:srgbClr val="491F53"/>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491F53"/>
                </a:solidFill>
                <a:latin typeface="Lato Light"/>
                <a:ea typeface="Lato Light"/>
                <a:cs typeface="Lato Light"/>
                <a:sym typeface="Lato Light"/>
              </a:rPr>
              <a:t>Publish all research outputs</a:t>
            </a:r>
            <a:endParaRPr b="0" i="0" sz="1123" u="none" cap="none" strike="noStrike">
              <a:solidFill>
                <a:srgbClr val="491F53"/>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491F53"/>
                </a:solidFill>
                <a:latin typeface="Lato Light"/>
                <a:ea typeface="Lato Light"/>
                <a:cs typeface="Lato Light"/>
                <a:sym typeface="Lato Light"/>
              </a:rPr>
              <a:t>Practice Open peer review</a:t>
            </a:r>
            <a:endParaRPr b="1" i="0" sz="1123" u="none" cap="none" strike="noStrike">
              <a:solidFill>
                <a:srgbClr val="491F53"/>
              </a:solidFill>
              <a:latin typeface="Lato"/>
              <a:ea typeface="Lato"/>
              <a:cs typeface="Lato"/>
              <a:sym typeface="Lato"/>
            </a:endParaRPr>
          </a:p>
        </p:txBody>
      </p:sp>
      <p:pic>
        <p:nvPicPr>
          <p:cNvPr id="261" name="Google Shape;261;p29"/>
          <p:cNvPicPr preferRelativeResize="0"/>
          <p:nvPr/>
        </p:nvPicPr>
        <p:blipFill rotWithShape="1">
          <a:blip r:embed="rId10">
            <a:alphaModFix/>
          </a:blip>
          <a:srcRect b="0" l="0" r="0" t="0"/>
          <a:stretch/>
        </p:blipFill>
        <p:spPr>
          <a:xfrm>
            <a:off x="4320341" y="5118433"/>
            <a:ext cx="141868" cy="141868"/>
          </a:xfrm>
          <a:prstGeom prst="rect">
            <a:avLst/>
          </a:prstGeom>
          <a:noFill/>
          <a:ln>
            <a:noFill/>
          </a:ln>
        </p:spPr>
      </p:pic>
      <p:pic>
        <p:nvPicPr>
          <p:cNvPr id="262" name="Google Shape;262;p29"/>
          <p:cNvPicPr preferRelativeResize="0"/>
          <p:nvPr/>
        </p:nvPicPr>
        <p:blipFill rotWithShape="1">
          <a:blip r:embed="rId10">
            <a:alphaModFix/>
          </a:blip>
          <a:srcRect b="0" l="0" r="0" t="0"/>
          <a:stretch/>
        </p:blipFill>
        <p:spPr>
          <a:xfrm>
            <a:off x="4320341" y="5318958"/>
            <a:ext cx="141868" cy="141868"/>
          </a:xfrm>
          <a:prstGeom prst="rect">
            <a:avLst/>
          </a:prstGeom>
          <a:noFill/>
          <a:ln>
            <a:noFill/>
          </a:ln>
        </p:spPr>
      </p:pic>
      <p:pic>
        <p:nvPicPr>
          <p:cNvPr id="263" name="Google Shape;263;p29"/>
          <p:cNvPicPr preferRelativeResize="0"/>
          <p:nvPr/>
        </p:nvPicPr>
        <p:blipFill rotWithShape="1">
          <a:blip r:embed="rId10">
            <a:alphaModFix/>
          </a:blip>
          <a:srcRect b="0" l="0" r="0" t="0"/>
          <a:stretch/>
        </p:blipFill>
        <p:spPr>
          <a:xfrm>
            <a:off x="4320341" y="5693272"/>
            <a:ext cx="141868" cy="141868"/>
          </a:xfrm>
          <a:prstGeom prst="rect">
            <a:avLst/>
          </a:prstGeom>
          <a:noFill/>
          <a:ln>
            <a:noFill/>
          </a:ln>
        </p:spPr>
      </p:pic>
      <p:sp>
        <p:nvSpPr>
          <p:cNvPr id="264" name="Google Shape;264;p29"/>
          <p:cNvSpPr txBox="1"/>
          <p:nvPr/>
        </p:nvSpPr>
        <p:spPr>
          <a:xfrm>
            <a:off x="6459528" y="4878525"/>
            <a:ext cx="1468500" cy="1263600"/>
          </a:xfrm>
          <a:prstGeom prst="rect">
            <a:avLst/>
          </a:prstGeom>
          <a:noFill/>
          <a:ln>
            <a:noFill/>
          </a:ln>
        </p:spPr>
        <p:txBody>
          <a:bodyPr anchorCtr="0" anchor="t" bIns="48100" lIns="96250" spcFirstLastPara="1" rIns="96250" wrap="square" tIns="48100">
            <a:spAutoFit/>
          </a:bodyPr>
          <a:lstStyle/>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A7C947"/>
                </a:solidFill>
                <a:latin typeface="Lato Light"/>
                <a:ea typeface="Lato Light"/>
                <a:cs typeface="Lato Light"/>
                <a:sym typeface="Lato Light"/>
              </a:rPr>
              <a:t>Deposit all outputs in open repositories</a:t>
            </a:r>
            <a:endParaRPr b="0" i="0" sz="1123" u="none" cap="none" strike="noStrike">
              <a:solidFill>
                <a:srgbClr val="A7C947"/>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A7C947"/>
                </a:solidFill>
                <a:latin typeface="Lato Light"/>
                <a:ea typeface="Lato Light"/>
                <a:cs typeface="Lato Light"/>
                <a:sym typeface="Lato Light"/>
              </a:rPr>
              <a:t>Use open licensing</a:t>
            </a:r>
            <a:endParaRPr b="0" i="0" sz="1123" u="none" cap="none" strike="noStrike">
              <a:solidFill>
                <a:srgbClr val="A7C947"/>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A7C947"/>
                </a:solidFill>
                <a:latin typeface="Lato Light"/>
                <a:ea typeface="Lato Light"/>
                <a:cs typeface="Lato Light"/>
                <a:sym typeface="Lato Light"/>
              </a:rPr>
              <a:t>Attach persistent identifiers</a:t>
            </a:r>
            <a:endParaRPr b="0" i="0" sz="1123" u="none" cap="none" strike="noStrike">
              <a:solidFill>
                <a:srgbClr val="A7C947"/>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A7C947"/>
                </a:solidFill>
                <a:latin typeface="Lato Light"/>
                <a:ea typeface="Lato Light"/>
                <a:cs typeface="Lato Light"/>
                <a:sym typeface="Lato Light"/>
              </a:rPr>
              <a:t>Add rich metadata </a:t>
            </a:r>
            <a:endParaRPr b="0" i="0" sz="1123" u="none" cap="none" strike="noStrike">
              <a:solidFill>
                <a:srgbClr val="A7C947"/>
              </a:solidFill>
              <a:latin typeface="Lato Light"/>
              <a:ea typeface="Lato Light"/>
              <a:cs typeface="Lato Light"/>
              <a:sym typeface="Lato Light"/>
            </a:endParaRPr>
          </a:p>
        </p:txBody>
      </p:sp>
      <p:pic>
        <p:nvPicPr>
          <p:cNvPr id="265" name="Google Shape;265;p29"/>
          <p:cNvPicPr preferRelativeResize="0"/>
          <p:nvPr/>
        </p:nvPicPr>
        <p:blipFill rotWithShape="1">
          <a:blip r:embed="rId11">
            <a:alphaModFix/>
          </a:blip>
          <a:srcRect b="0" l="0" r="0" t="0"/>
          <a:stretch/>
        </p:blipFill>
        <p:spPr>
          <a:xfrm>
            <a:off x="6362265" y="4944657"/>
            <a:ext cx="141868" cy="141868"/>
          </a:xfrm>
          <a:prstGeom prst="rect">
            <a:avLst/>
          </a:prstGeom>
          <a:noFill/>
          <a:ln>
            <a:noFill/>
          </a:ln>
        </p:spPr>
      </p:pic>
      <p:pic>
        <p:nvPicPr>
          <p:cNvPr id="266" name="Google Shape;266;p29"/>
          <p:cNvPicPr preferRelativeResize="0"/>
          <p:nvPr/>
        </p:nvPicPr>
        <p:blipFill rotWithShape="1">
          <a:blip r:embed="rId11">
            <a:alphaModFix/>
          </a:blip>
          <a:srcRect b="0" l="0" r="0" t="0"/>
          <a:stretch/>
        </p:blipFill>
        <p:spPr>
          <a:xfrm>
            <a:off x="6362265" y="5318971"/>
            <a:ext cx="141868" cy="141868"/>
          </a:xfrm>
          <a:prstGeom prst="rect">
            <a:avLst/>
          </a:prstGeom>
          <a:noFill/>
          <a:ln>
            <a:noFill/>
          </a:ln>
        </p:spPr>
      </p:pic>
      <p:pic>
        <p:nvPicPr>
          <p:cNvPr id="267" name="Google Shape;267;p29"/>
          <p:cNvPicPr preferRelativeResize="0"/>
          <p:nvPr/>
        </p:nvPicPr>
        <p:blipFill rotWithShape="1">
          <a:blip r:embed="rId11">
            <a:alphaModFix/>
          </a:blip>
          <a:srcRect b="0" l="0" r="0" t="0"/>
          <a:stretch/>
        </p:blipFill>
        <p:spPr>
          <a:xfrm>
            <a:off x="6362265" y="5496154"/>
            <a:ext cx="141868" cy="141868"/>
          </a:xfrm>
          <a:prstGeom prst="rect">
            <a:avLst/>
          </a:prstGeom>
          <a:noFill/>
          <a:ln>
            <a:noFill/>
          </a:ln>
        </p:spPr>
      </p:pic>
      <p:pic>
        <p:nvPicPr>
          <p:cNvPr id="268" name="Google Shape;268;p29"/>
          <p:cNvPicPr preferRelativeResize="0"/>
          <p:nvPr/>
        </p:nvPicPr>
        <p:blipFill rotWithShape="1">
          <a:blip r:embed="rId11">
            <a:alphaModFix/>
          </a:blip>
          <a:srcRect b="0" l="0" r="0" t="0"/>
          <a:stretch/>
        </p:blipFill>
        <p:spPr>
          <a:xfrm>
            <a:off x="6362265" y="5835152"/>
            <a:ext cx="141868" cy="141868"/>
          </a:xfrm>
          <a:prstGeom prst="rect">
            <a:avLst/>
          </a:prstGeom>
          <a:noFill/>
          <a:ln>
            <a:noFill/>
          </a:ln>
        </p:spPr>
      </p:pic>
      <p:cxnSp>
        <p:nvCxnSpPr>
          <p:cNvPr id="269" name="Google Shape;269;p29"/>
          <p:cNvCxnSpPr/>
          <p:nvPr/>
        </p:nvCxnSpPr>
        <p:spPr>
          <a:xfrm>
            <a:off x="8349979" y="4829894"/>
            <a:ext cx="1310400" cy="0"/>
          </a:xfrm>
          <a:prstGeom prst="straightConnector1">
            <a:avLst/>
          </a:prstGeom>
          <a:noFill/>
          <a:ln cap="flat" cmpd="sng" w="10025">
            <a:solidFill>
              <a:srgbClr val="4C979F"/>
            </a:solidFill>
            <a:prstDash val="solid"/>
            <a:round/>
            <a:headEnd len="sm" w="sm" type="none"/>
            <a:tailEnd len="sm" w="sm" type="none"/>
          </a:ln>
        </p:spPr>
      </p:cxnSp>
      <p:sp>
        <p:nvSpPr>
          <p:cNvPr id="270" name="Google Shape;270;p29"/>
          <p:cNvSpPr txBox="1"/>
          <p:nvPr/>
        </p:nvSpPr>
        <p:spPr>
          <a:xfrm>
            <a:off x="8396058" y="4829894"/>
            <a:ext cx="1542300" cy="1559700"/>
          </a:xfrm>
          <a:prstGeom prst="rect">
            <a:avLst/>
          </a:prstGeom>
          <a:noFill/>
          <a:ln>
            <a:noFill/>
          </a:ln>
        </p:spPr>
        <p:txBody>
          <a:bodyPr anchorCtr="0" anchor="t" bIns="96250" lIns="96250" spcFirstLastPara="1" rIns="96250" wrap="square" tIns="96250">
            <a:spAutoFit/>
          </a:bodyPr>
          <a:lstStyle/>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4C979F"/>
                </a:solidFill>
                <a:latin typeface="Lato Light"/>
                <a:ea typeface="Lato Light"/>
                <a:cs typeface="Lato Light"/>
                <a:sym typeface="Lato Light"/>
              </a:rPr>
              <a:t>Use responsible research metrics</a:t>
            </a:r>
            <a:endParaRPr b="0" i="0" sz="1123" u="none" cap="none" strike="noStrike">
              <a:solidFill>
                <a:srgbClr val="4C979F"/>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4C979F"/>
                </a:solidFill>
                <a:latin typeface="Lato Light"/>
                <a:ea typeface="Lato Light"/>
                <a:cs typeface="Lato Light"/>
                <a:sym typeface="Lato Light"/>
              </a:rPr>
              <a:t>Adopt qualitative research assessment</a:t>
            </a:r>
            <a:endParaRPr b="0" i="0" sz="1123" u="none" cap="none" strike="noStrike">
              <a:solidFill>
                <a:srgbClr val="4C979F"/>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4C979F"/>
                </a:solidFill>
                <a:latin typeface="Lato Light"/>
                <a:ea typeface="Lato Light"/>
                <a:cs typeface="Lato Light"/>
                <a:sym typeface="Lato Light"/>
              </a:rPr>
              <a:t>Track Open Science contributions</a:t>
            </a:r>
            <a:endParaRPr b="0" i="0" sz="1123" u="none" cap="none" strike="noStrike">
              <a:solidFill>
                <a:srgbClr val="4C979F"/>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23"/>
              <a:buFont typeface="Arial"/>
              <a:buNone/>
            </a:pPr>
            <a:r>
              <a:t/>
            </a:r>
            <a:endParaRPr b="1" i="0" sz="1123" u="none" cap="none" strike="noStrike">
              <a:solidFill>
                <a:srgbClr val="4C979F"/>
              </a:solidFill>
              <a:latin typeface="Lato"/>
              <a:ea typeface="Lato"/>
              <a:cs typeface="Lato"/>
              <a:sym typeface="Lato"/>
            </a:endParaRPr>
          </a:p>
        </p:txBody>
      </p:sp>
      <p:pic>
        <p:nvPicPr>
          <p:cNvPr id="271" name="Google Shape;271;p29"/>
          <p:cNvPicPr preferRelativeResize="0"/>
          <p:nvPr/>
        </p:nvPicPr>
        <p:blipFill rotWithShape="1">
          <a:blip r:embed="rId12">
            <a:alphaModFix/>
          </a:blip>
          <a:srcRect b="0" l="0" r="0" t="0"/>
          <a:stretch/>
        </p:blipFill>
        <p:spPr>
          <a:xfrm>
            <a:off x="8304506" y="4944657"/>
            <a:ext cx="141868" cy="141868"/>
          </a:xfrm>
          <a:prstGeom prst="rect">
            <a:avLst/>
          </a:prstGeom>
          <a:noFill/>
          <a:ln>
            <a:noFill/>
          </a:ln>
        </p:spPr>
      </p:pic>
      <p:pic>
        <p:nvPicPr>
          <p:cNvPr id="272" name="Google Shape;272;p29"/>
          <p:cNvPicPr preferRelativeResize="0"/>
          <p:nvPr/>
        </p:nvPicPr>
        <p:blipFill rotWithShape="1">
          <a:blip r:embed="rId12">
            <a:alphaModFix/>
          </a:blip>
          <a:srcRect b="0" l="0" r="0" t="0"/>
          <a:stretch/>
        </p:blipFill>
        <p:spPr>
          <a:xfrm>
            <a:off x="8304506" y="5318971"/>
            <a:ext cx="141868" cy="141868"/>
          </a:xfrm>
          <a:prstGeom prst="rect">
            <a:avLst/>
          </a:prstGeom>
          <a:noFill/>
          <a:ln>
            <a:noFill/>
          </a:ln>
        </p:spPr>
      </p:pic>
      <p:pic>
        <p:nvPicPr>
          <p:cNvPr id="273" name="Google Shape;273;p29"/>
          <p:cNvPicPr preferRelativeResize="0"/>
          <p:nvPr/>
        </p:nvPicPr>
        <p:blipFill rotWithShape="1">
          <a:blip r:embed="rId12">
            <a:alphaModFix/>
          </a:blip>
          <a:srcRect b="0" l="0" r="0" t="0"/>
          <a:stretch/>
        </p:blipFill>
        <p:spPr>
          <a:xfrm>
            <a:off x="8304506" y="5693285"/>
            <a:ext cx="141868" cy="141868"/>
          </a:xfrm>
          <a:prstGeom prst="rect">
            <a:avLst/>
          </a:prstGeom>
          <a:noFill/>
          <a:ln>
            <a:noFill/>
          </a:ln>
        </p:spPr>
      </p:pic>
      <p:sp>
        <p:nvSpPr>
          <p:cNvPr id="274" name="Google Shape;274;p29"/>
          <p:cNvSpPr txBox="1"/>
          <p:nvPr/>
        </p:nvSpPr>
        <p:spPr>
          <a:xfrm>
            <a:off x="10439206" y="4829894"/>
            <a:ext cx="1536900" cy="1361100"/>
          </a:xfrm>
          <a:prstGeom prst="rect">
            <a:avLst/>
          </a:prstGeom>
          <a:noFill/>
          <a:ln>
            <a:noFill/>
          </a:ln>
        </p:spPr>
        <p:txBody>
          <a:bodyPr anchorCtr="0" anchor="t" bIns="96250" lIns="96250" spcFirstLastPara="1" rIns="96250" wrap="square" tIns="96250">
            <a:spAutoFit/>
          </a:bodyPr>
          <a:lstStyle/>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3F3F3F"/>
                </a:solidFill>
                <a:latin typeface="Lato Light"/>
                <a:ea typeface="Lato Light"/>
                <a:cs typeface="Lato Light"/>
                <a:sym typeface="Lato Light"/>
              </a:rPr>
              <a:t>Share key insights through (social) media</a:t>
            </a:r>
            <a:endParaRPr b="0" i="0" sz="1123" u="none" cap="none" strike="noStrike">
              <a:solidFill>
                <a:srgbClr val="3F3F3F"/>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3F3F3F"/>
                </a:solidFill>
                <a:latin typeface="Lato Light"/>
                <a:ea typeface="Lato Light"/>
                <a:cs typeface="Lato Light"/>
                <a:sym typeface="Lato Light"/>
              </a:rPr>
              <a:t>Encourage Citizen Science</a:t>
            </a:r>
            <a:endParaRPr b="0" i="0" sz="1123" u="none" cap="none" strike="noStrike">
              <a:solidFill>
                <a:srgbClr val="3F3F3F"/>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23"/>
              <a:buFont typeface="Arial"/>
              <a:buNone/>
            </a:pPr>
            <a:r>
              <a:rPr b="0" i="0" lang="en" sz="1123" u="none" cap="none" strike="noStrike">
                <a:solidFill>
                  <a:srgbClr val="3F3F3F"/>
                </a:solidFill>
                <a:latin typeface="Lato Light"/>
                <a:ea typeface="Lato Light"/>
                <a:cs typeface="Lato Light"/>
                <a:sym typeface="Lato Light"/>
              </a:rPr>
              <a:t>Turn research into MOOCs or OERs</a:t>
            </a:r>
            <a:endParaRPr b="0" i="0" sz="1123" u="none" cap="none" strike="noStrike">
              <a:solidFill>
                <a:srgbClr val="3F3F3F"/>
              </a:solidFill>
              <a:latin typeface="Lato Light"/>
              <a:ea typeface="Lato Light"/>
              <a:cs typeface="Lato Light"/>
              <a:sym typeface="Lato Light"/>
            </a:endParaRPr>
          </a:p>
        </p:txBody>
      </p:sp>
      <p:cxnSp>
        <p:nvCxnSpPr>
          <p:cNvPr id="275" name="Google Shape;275;p29"/>
          <p:cNvCxnSpPr/>
          <p:nvPr/>
        </p:nvCxnSpPr>
        <p:spPr>
          <a:xfrm>
            <a:off x="10390995" y="4829894"/>
            <a:ext cx="1310400" cy="0"/>
          </a:xfrm>
          <a:prstGeom prst="straightConnector1">
            <a:avLst/>
          </a:prstGeom>
          <a:noFill/>
          <a:ln cap="flat" cmpd="sng" w="10025">
            <a:solidFill>
              <a:srgbClr val="3F3F3F"/>
            </a:solidFill>
            <a:prstDash val="solid"/>
            <a:round/>
            <a:headEnd len="sm" w="sm" type="none"/>
            <a:tailEnd len="sm" w="sm" type="none"/>
          </a:ln>
        </p:spPr>
      </p:cxnSp>
      <p:pic>
        <p:nvPicPr>
          <p:cNvPr id="276" name="Google Shape;276;p29"/>
          <p:cNvPicPr preferRelativeResize="0"/>
          <p:nvPr/>
        </p:nvPicPr>
        <p:blipFill rotWithShape="1">
          <a:blip r:embed="rId13">
            <a:alphaModFix/>
          </a:blip>
          <a:srcRect b="0" l="0" r="0" t="0"/>
          <a:stretch/>
        </p:blipFill>
        <p:spPr>
          <a:xfrm>
            <a:off x="10314601" y="4948130"/>
            <a:ext cx="157999" cy="157999"/>
          </a:xfrm>
          <a:prstGeom prst="rect">
            <a:avLst/>
          </a:prstGeom>
          <a:noFill/>
          <a:ln>
            <a:noFill/>
          </a:ln>
        </p:spPr>
      </p:pic>
      <p:pic>
        <p:nvPicPr>
          <p:cNvPr id="277" name="Google Shape;277;p29"/>
          <p:cNvPicPr preferRelativeResize="0"/>
          <p:nvPr/>
        </p:nvPicPr>
        <p:blipFill rotWithShape="1">
          <a:blip r:embed="rId13">
            <a:alphaModFix/>
          </a:blip>
          <a:srcRect b="0" l="0" r="0" t="0"/>
          <a:stretch/>
        </p:blipFill>
        <p:spPr>
          <a:xfrm>
            <a:off x="10314601" y="5300523"/>
            <a:ext cx="157999" cy="157999"/>
          </a:xfrm>
          <a:prstGeom prst="rect">
            <a:avLst/>
          </a:prstGeom>
          <a:noFill/>
          <a:ln>
            <a:noFill/>
          </a:ln>
        </p:spPr>
      </p:pic>
      <p:pic>
        <p:nvPicPr>
          <p:cNvPr id="278" name="Google Shape;278;p29"/>
          <p:cNvPicPr preferRelativeResize="0"/>
          <p:nvPr/>
        </p:nvPicPr>
        <p:blipFill rotWithShape="1">
          <a:blip r:embed="rId13">
            <a:alphaModFix/>
          </a:blip>
          <a:srcRect b="0" l="0" r="0" t="0"/>
          <a:stretch/>
        </p:blipFill>
        <p:spPr>
          <a:xfrm>
            <a:off x="10314601" y="5693785"/>
            <a:ext cx="157999" cy="157999"/>
          </a:xfrm>
          <a:prstGeom prst="rect">
            <a:avLst/>
          </a:prstGeom>
          <a:noFill/>
          <a:ln>
            <a:noFill/>
          </a:ln>
        </p:spPr>
      </p:pic>
      <p:sp>
        <p:nvSpPr>
          <p:cNvPr id="279" name="Google Shape;279;p29"/>
          <p:cNvSpPr txBox="1"/>
          <p:nvPr/>
        </p:nvSpPr>
        <p:spPr>
          <a:xfrm>
            <a:off x="401640" y="4856249"/>
            <a:ext cx="1542300" cy="1312500"/>
          </a:xfrm>
          <a:prstGeom prst="rect">
            <a:avLst/>
          </a:prstGeom>
          <a:noFill/>
          <a:ln>
            <a:noFill/>
          </a:ln>
        </p:spPr>
        <p:txBody>
          <a:bodyPr anchorCtr="0" anchor="t" bIns="72175" lIns="72175" spcFirstLastPara="1" rIns="72175" wrap="square" tIns="72175">
            <a:spAutoFit/>
          </a:bodyPr>
          <a:lstStyle/>
          <a:p>
            <a:pPr indent="0" lvl="0" marL="0" rtl="0" algn="l">
              <a:lnSpc>
                <a:spcPct val="115000"/>
              </a:lnSpc>
              <a:spcBef>
                <a:spcPts val="0"/>
              </a:spcBef>
              <a:spcAft>
                <a:spcPts val="0"/>
              </a:spcAft>
              <a:buNone/>
            </a:pPr>
            <a:r>
              <a:rPr lang="en" sz="1123">
                <a:solidFill>
                  <a:srgbClr val="A6A6A6"/>
                </a:solidFill>
                <a:latin typeface="Lato Light"/>
                <a:ea typeface="Lato Light"/>
                <a:cs typeface="Lato Light"/>
                <a:sym typeface="Lato Light"/>
              </a:rPr>
              <a:t>Evaluate IP potential</a:t>
            </a:r>
            <a:endParaRPr sz="1123">
              <a:solidFill>
                <a:srgbClr val="A6A6A6"/>
              </a:solidFill>
              <a:latin typeface="Lato Light"/>
              <a:ea typeface="Lato Light"/>
              <a:cs typeface="Lato Light"/>
              <a:sym typeface="Lato Light"/>
            </a:endParaRPr>
          </a:p>
          <a:p>
            <a:pPr indent="0" lvl="0" marL="0" rtl="0" algn="l">
              <a:lnSpc>
                <a:spcPct val="115000"/>
              </a:lnSpc>
              <a:spcBef>
                <a:spcPts val="0"/>
              </a:spcBef>
              <a:spcAft>
                <a:spcPts val="0"/>
              </a:spcAft>
              <a:buNone/>
            </a:pPr>
            <a:r>
              <a:rPr lang="en" sz="1123">
                <a:solidFill>
                  <a:srgbClr val="A6A6A6"/>
                </a:solidFill>
                <a:latin typeface="Lato Light"/>
                <a:ea typeface="Lato Light"/>
                <a:cs typeface="Lato Light"/>
                <a:sym typeface="Lato Light"/>
              </a:rPr>
              <a:t>Determine research type</a:t>
            </a:r>
            <a:endParaRPr sz="1123">
              <a:solidFill>
                <a:srgbClr val="A6A6A6"/>
              </a:solidFill>
              <a:latin typeface="Lato Light"/>
              <a:ea typeface="Lato Light"/>
              <a:cs typeface="Lato Light"/>
              <a:sym typeface="Lato Light"/>
            </a:endParaRPr>
          </a:p>
          <a:p>
            <a:pPr indent="0" lvl="0" marL="0" rtl="0" algn="l">
              <a:lnSpc>
                <a:spcPct val="115000"/>
              </a:lnSpc>
              <a:spcBef>
                <a:spcPts val="0"/>
              </a:spcBef>
              <a:spcAft>
                <a:spcPts val="0"/>
              </a:spcAft>
              <a:buNone/>
            </a:pPr>
            <a:r>
              <a:rPr lang="en" sz="1123">
                <a:solidFill>
                  <a:srgbClr val="A6A6A6"/>
                </a:solidFill>
                <a:latin typeface="Lato Light"/>
                <a:ea typeface="Lato Light"/>
                <a:cs typeface="Lato Light"/>
                <a:sym typeface="Lato Light"/>
              </a:rPr>
              <a:t>Choose transparent practices</a:t>
            </a:r>
            <a:endParaRPr sz="1123">
              <a:solidFill>
                <a:srgbClr val="A6A6A6"/>
              </a:solidFill>
              <a:latin typeface="Lato Light"/>
              <a:ea typeface="Lato Light"/>
              <a:cs typeface="Lato Light"/>
              <a:sym typeface="Lato Light"/>
            </a:endParaRPr>
          </a:p>
          <a:p>
            <a:pPr indent="0" lvl="0" marL="0" rtl="0" algn="l">
              <a:lnSpc>
                <a:spcPct val="115000"/>
              </a:lnSpc>
              <a:spcBef>
                <a:spcPts val="0"/>
              </a:spcBef>
              <a:spcAft>
                <a:spcPts val="0"/>
              </a:spcAft>
              <a:buNone/>
            </a:pPr>
            <a:r>
              <a:rPr lang="en" sz="1123">
                <a:solidFill>
                  <a:srgbClr val="A6A6A6"/>
                </a:solidFill>
                <a:latin typeface="Lato Light"/>
                <a:ea typeface="Lato Light"/>
                <a:cs typeface="Lato Light"/>
                <a:sym typeface="Lato Light"/>
              </a:rPr>
              <a:t>Write a DMP</a:t>
            </a:r>
            <a:endParaRPr sz="1123">
              <a:solidFill>
                <a:srgbClr val="A6A6A6"/>
              </a:solidFill>
              <a:latin typeface="Lato Light"/>
              <a:ea typeface="Lato Light"/>
              <a:cs typeface="Lato Light"/>
              <a:sym typeface="Lato Light"/>
            </a:endParaRPr>
          </a:p>
        </p:txBody>
      </p:sp>
      <p:pic>
        <p:nvPicPr>
          <p:cNvPr id="280" name="Google Shape;280;p29"/>
          <p:cNvPicPr preferRelativeResize="0"/>
          <p:nvPr/>
        </p:nvPicPr>
        <p:blipFill>
          <a:blip r:embed="rId14">
            <a:alphaModFix/>
          </a:blip>
          <a:stretch>
            <a:fillRect/>
          </a:stretch>
        </p:blipFill>
        <p:spPr>
          <a:xfrm>
            <a:off x="256862" y="4948126"/>
            <a:ext cx="157999" cy="157999"/>
          </a:xfrm>
          <a:prstGeom prst="rect">
            <a:avLst/>
          </a:prstGeom>
          <a:noFill/>
          <a:ln>
            <a:noFill/>
          </a:ln>
        </p:spPr>
      </p:pic>
      <p:pic>
        <p:nvPicPr>
          <p:cNvPr id="281" name="Google Shape;281;p29"/>
          <p:cNvPicPr preferRelativeResize="0"/>
          <p:nvPr/>
        </p:nvPicPr>
        <p:blipFill>
          <a:blip r:embed="rId14">
            <a:alphaModFix/>
          </a:blip>
          <a:stretch>
            <a:fillRect/>
          </a:stretch>
        </p:blipFill>
        <p:spPr>
          <a:xfrm>
            <a:off x="256862" y="5110376"/>
            <a:ext cx="157999" cy="157999"/>
          </a:xfrm>
          <a:prstGeom prst="rect">
            <a:avLst/>
          </a:prstGeom>
          <a:noFill/>
          <a:ln>
            <a:noFill/>
          </a:ln>
        </p:spPr>
      </p:pic>
      <p:pic>
        <p:nvPicPr>
          <p:cNvPr id="282" name="Google Shape;282;p29"/>
          <p:cNvPicPr preferRelativeResize="0"/>
          <p:nvPr/>
        </p:nvPicPr>
        <p:blipFill>
          <a:blip r:embed="rId14">
            <a:alphaModFix/>
          </a:blip>
          <a:stretch>
            <a:fillRect/>
          </a:stretch>
        </p:blipFill>
        <p:spPr>
          <a:xfrm>
            <a:off x="256862" y="5488097"/>
            <a:ext cx="157999" cy="157999"/>
          </a:xfrm>
          <a:prstGeom prst="rect">
            <a:avLst/>
          </a:prstGeom>
          <a:noFill/>
          <a:ln>
            <a:noFill/>
          </a:ln>
        </p:spPr>
      </p:pic>
      <p:pic>
        <p:nvPicPr>
          <p:cNvPr id="283" name="Google Shape;283;p29"/>
          <p:cNvPicPr preferRelativeResize="0"/>
          <p:nvPr/>
        </p:nvPicPr>
        <p:blipFill>
          <a:blip r:embed="rId14">
            <a:alphaModFix/>
          </a:blip>
          <a:stretch>
            <a:fillRect/>
          </a:stretch>
        </p:blipFill>
        <p:spPr>
          <a:xfrm>
            <a:off x="256862" y="5853819"/>
            <a:ext cx="157999" cy="157999"/>
          </a:xfrm>
          <a:prstGeom prst="rect">
            <a:avLst/>
          </a:prstGeom>
          <a:noFill/>
          <a:ln>
            <a:noFill/>
          </a:ln>
        </p:spPr>
      </p:pic>
      <p:sp>
        <p:nvSpPr>
          <p:cNvPr id="284" name="Google Shape;284;p29"/>
          <p:cNvSpPr txBox="1"/>
          <p:nvPr/>
        </p:nvSpPr>
        <p:spPr>
          <a:xfrm>
            <a:off x="-19077" y="1422383"/>
            <a:ext cx="12189000" cy="6312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2300"/>
              <a:buFont typeface="Arial"/>
              <a:buNone/>
            </a:pPr>
            <a:r>
              <a:rPr b="0" i="0" lang="en" sz="3200" u="none" cap="none" strike="noStrike">
                <a:solidFill>
                  <a:srgbClr val="000000"/>
                </a:solidFill>
                <a:latin typeface="Lato Light"/>
                <a:ea typeface="Lato Light"/>
                <a:cs typeface="Lato Light"/>
                <a:sym typeface="Lato Light"/>
              </a:rPr>
              <a:t>The Open Science workflow</a:t>
            </a:r>
            <a:endParaRPr b="0" i="0" sz="3200" u="none" cap="none" strike="noStrike">
              <a:solidFill>
                <a:srgbClr val="000000"/>
              </a:solidFill>
              <a:latin typeface="Lato Light"/>
              <a:ea typeface="Lato Light"/>
              <a:cs typeface="Lato Light"/>
              <a:sym typeface="Lato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2" name="Shape 1442"/>
        <p:cNvGrpSpPr/>
        <p:nvPr/>
      </p:nvGrpSpPr>
      <p:grpSpPr>
        <a:xfrm>
          <a:off x="0" y="0"/>
          <a:ext cx="0" cy="0"/>
          <a:chOff x="0" y="0"/>
          <a:chExt cx="0" cy="0"/>
        </a:xfrm>
      </p:grpSpPr>
      <p:sp>
        <p:nvSpPr>
          <p:cNvPr id="1443" name="Google Shape;1443;p56"/>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1444" name="Google Shape;1444;p56"/>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pic>
        <p:nvPicPr>
          <p:cNvPr id="1445" name="Google Shape;1445;p56"/>
          <p:cNvPicPr preferRelativeResize="0"/>
          <p:nvPr/>
        </p:nvPicPr>
        <p:blipFill>
          <a:blip r:embed="rId4">
            <a:alphaModFix/>
          </a:blip>
          <a:stretch>
            <a:fillRect/>
          </a:stretch>
        </p:blipFill>
        <p:spPr>
          <a:xfrm>
            <a:off x="10878377" y="5657853"/>
            <a:ext cx="1120118" cy="1066533"/>
          </a:xfrm>
          <a:prstGeom prst="rect">
            <a:avLst/>
          </a:prstGeom>
          <a:noFill/>
          <a:ln>
            <a:noFill/>
          </a:ln>
        </p:spPr>
      </p:pic>
      <p:cxnSp>
        <p:nvCxnSpPr>
          <p:cNvPr id="1446" name="Google Shape;1446;p56"/>
          <p:cNvCxnSpPr/>
          <p:nvPr/>
        </p:nvCxnSpPr>
        <p:spPr>
          <a:xfrm>
            <a:off x="285679" y="6648450"/>
            <a:ext cx="10903800" cy="0"/>
          </a:xfrm>
          <a:prstGeom prst="straightConnector1">
            <a:avLst/>
          </a:prstGeom>
          <a:noFill/>
          <a:ln cap="flat" cmpd="sng" w="28575">
            <a:solidFill>
              <a:srgbClr val="A7C947"/>
            </a:solidFill>
            <a:prstDash val="solid"/>
            <a:round/>
            <a:headEnd len="med" w="med" type="none"/>
            <a:tailEnd len="med" w="med" type="none"/>
          </a:ln>
        </p:spPr>
      </p:cxnSp>
      <p:sp>
        <p:nvSpPr>
          <p:cNvPr id="1447" name="Google Shape;1447;p56"/>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cxnSp>
        <p:nvCxnSpPr>
          <p:cNvPr id="1448" name="Google Shape;1448;p56"/>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1449" name="Google Shape;1449;p56"/>
          <p:cNvSpPr txBox="1"/>
          <p:nvPr>
            <p:ph idx="4294967295" type="title"/>
          </p:nvPr>
        </p:nvSpPr>
        <p:spPr>
          <a:xfrm>
            <a:off x="3486050" y="93350"/>
            <a:ext cx="8643600" cy="13962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SzPts val="1800"/>
              <a:buNone/>
            </a:pPr>
            <a:r>
              <a:t/>
            </a:r>
            <a:endParaRPr sz="5500">
              <a:latin typeface="Lora"/>
              <a:ea typeface="Lora"/>
              <a:cs typeface="Lora"/>
              <a:sym typeface="Lora"/>
            </a:endParaRPr>
          </a:p>
          <a:p>
            <a:pPr indent="0" lvl="0" marL="0" rtl="0" algn="r">
              <a:lnSpc>
                <a:spcPct val="90000"/>
              </a:lnSpc>
              <a:spcBef>
                <a:spcPts val="0"/>
              </a:spcBef>
              <a:spcAft>
                <a:spcPts val="0"/>
              </a:spcAft>
              <a:buSzPts val="1800"/>
              <a:buNone/>
            </a:pPr>
            <a:r>
              <a:rPr lang="en" sz="5500">
                <a:latin typeface="Lora"/>
                <a:ea typeface="Lora"/>
                <a:cs typeface="Lora"/>
                <a:sym typeface="Lora"/>
              </a:rPr>
              <a:t>Plan S</a:t>
            </a:r>
            <a:endParaRPr sz="5500">
              <a:latin typeface="Lora"/>
              <a:ea typeface="Lora"/>
              <a:cs typeface="Lora"/>
              <a:sym typeface="Lora"/>
            </a:endParaRPr>
          </a:p>
          <a:p>
            <a:pPr indent="0" lvl="0" marL="0" rtl="0" algn="r">
              <a:lnSpc>
                <a:spcPct val="90000"/>
              </a:lnSpc>
              <a:spcBef>
                <a:spcPts val="0"/>
              </a:spcBef>
              <a:spcAft>
                <a:spcPts val="0"/>
              </a:spcAft>
              <a:buSzPts val="1800"/>
              <a:buNone/>
            </a:pPr>
            <a:r>
              <a:t/>
            </a:r>
            <a:endParaRPr sz="5500">
              <a:latin typeface="Lora"/>
              <a:ea typeface="Lora"/>
              <a:cs typeface="Lora"/>
              <a:sym typeface="Lora"/>
            </a:endParaRPr>
          </a:p>
        </p:txBody>
      </p:sp>
      <p:sp>
        <p:nvSpPr>
          <p:cNvPr id="1450" name="Google Shape;1450;p56"/>
          <p:cNvSpPr txBox="1"/>
          <p:nvPr/>
        </p:nvSpPr>
        <p:spPr>
          <a:xfrm>
            <a:off x="1728575" y="1946100"/>
            <a:ext cx="10355100" cy="431100"/>
          </a:xfrm>
          <a:prstGeom prst="rect">
            <a:avLst/>
          </a:prstGeom>
          <a:noFill/>
          <a:ln>
            <a:noFill/>
          </a:ln>
        </p:spPr>
        <p:txBody>
          <a:bodyPr anchorCtr="0" anchor="t" bIns="91425" lIns="91425" spcFirstLastPara="1" rIns="91425" wrap="square" tIns="91425">
            <a:spAutoFit/>
          </a:bodyPr>
          <a:lstStyle/>
          <a:p>
            <a:pPr indent="0" lvl="0" marL="457200" rtl="0" algn="r">
              <a:spcBef>
                <a:spcPts val="0"/>
              </a:spcBef>
              <a:spcAft>
                <a:spcPts val="0"/>
              </a:spcAft>
              <a:buNone/>
            </a:pPr>
            <a:r>
              <a:t/>
            </a:r>
            <a:endParaRPr b="1" sz="1600">
              <a:solidFill>
                <a:srgbClr val="491F53"/>
              </a:solidFill>
              <a:latin typeface="Lato"/>
              <a:ea typeface="Lato"/>
              <a:cs typeface="Lato"/>
              <a:sym typeface="Lato"/>
            </a:endParaRPr>
          </a:p>
        </p:txBody>
      </p:sp>
      <p:sp>
        <p:nvSpPr>
          <p:cNvPr id="1451" name="Google Shape;1451;p56"/>
          <p:cNvSpPr txBox="1"/>
          <p:nvPr/>
        </p:nvSpPr>
        <p:spPr>
          <a:xfrm>
            <a:off x="0" y="2199150"/>
            <a:ext cx="12189000" cy="448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solidFill>
                  <a:srgbClr val="491F53"/>
                </a:solidFill>
                <a:latin typeface="Lato"/>
                <a:ea typeface="Lato"/>
                <a:cs typeface="Lato"/>
                <a:sym typeface="Lato"/>
              </a:rPr>
              <a:t>From Plan S (</a:t>
            </a:r>
            <a:r>
              <a:rPr b="1" lang="en" sz="2700">
                <a:solidFill>
                  <a:srgbClr val="491F53"/>
                </a:solidFill>
                <a:latin typeface="Lato"/>
                <a:ea typeface="Lato"/>
                <a:cs typeface="Lato"/>
                <a:sym typeface="Lato"/>
              </a:rPr>
              <a:t>2018):</a:t>
            </a:r>
            <a:endParaRPr sz="2000">
              <a:solidFill>
                <a:schemeClr val="dk1"/>
              </a:solidFill>
              <a:latin typeface="Lato Light"/>
              <a:ea typeface="Lato Light"/>
              <a:cs typeface="Lato Light"/>
              <a:sym typeface="Lato Light"/>
            </a:endParaRPr>
          </a:p>
          <a:p>
            <a:pPr indent="0" lvl="0" marL="0" rtl="0" algn="ctr">
              <a:lnSpc>
                <a:spcPct val="120833"/>
              </a:lnSpc>
              <a:spcBef>
                <a:spcPts val="1100"/>
              </a:spcBef>
              <a:spcAft>
                <a:spcPts val="0"/>
              </a:spcAft>
              <a:buNone/>
            </a:pPr>
            <a:r>
              <a:rPr lang="en" sz="2000">
                <a:solidFill>
                  <a:schemeClr val="dk1"/>
                </a:solidFill>
                <a:latin typeface="Lato Light"/>
                <a:ea typeface="Lato Light"/>
                <a:cs typeface="Lato Light"/>
                <a:sym typeface="Lato Light"/>
              </a:rPr>
              <a:t>With effect from 2021, all scholarly publications on the results from research funded by public or private grants provided by national, regional and international research councils and funding bodies, must be published in Open Access Journals, on Open Access Platforms, or made immediately available through Open Access Repositories without embargo.”</a:t>
            </a:r>
            <a:endParaRPr sz="2000">
              <a:solidFill>
                <a:schemeClr val="dk1"/>
              </a:solidFill>
              <a:latin typeface="Lato Light"/>
              <a:ea typeface="Lato Light"/>
              <a:cs typeface="Lato Light"/>
              <a:sym typeface="Lato Light"/>
            </a:endParaRPr>
          </a:p>
          <a:p>
            <a:pPr indent="0" lvl="0" marL="0" rtl="0" algn="ctr">
              <a:lnSpc>
                <a:spcPct val="120833"/>
              </a:lnSpc>
              <a:spcBef>
                <a:spcPts val="1100"/>
              </a:spcBef>
              <a:spcAft>
                <a:spcPts val="0"/>
              </a:spcAft>
              <a:buNone/>
            </a:pPr>
            <a:r>
              <a:t/>
            </a:r>
            <a:endParaRPr sz="800">
              <a:solidFill>
                <a:schemeClr val="dk1"/>
              </a:solidFill>
              <a:latin typeface="Lato Light"/>
              <a:ea typeface="Lato Light"/>
              <a:cs typeface="Lato Light"/>
              <a:sym typeface="Lato Light"/>
            </a:endParaRPr>
          </a:p>
          <a:p>
            <a:pPr indent="0" lvl="0" marL="0" rtl="0" algn="ctr">
              <a:lnSpc>
                <a:spcPct val="120833"/>
              </a:lnSpc>
              <a:spcBef>
                <a:spcPts val="1100"/>
              </a:spcBef>
              <a:spcAft>
                <a:spcPts val="0"/>
              </a:spcAft>
              <a:buClr>
                <a:schemeClr val="dk1"/>
              </a:buClr>
              <a:buSzPts val="1100"/>
              <a:buFont typeface="Arial"/>
              <a:buNone/>
            </a:pPr>
            <a:r>
              <a:t/>
            </a:r>
            <a:endParaRPr sz="800">
              <a:solidFill>
                <a:schemeClr val="dk1"/>
              </a:solidFill>
              <a:latin typeface="Lato Light"/>
              <a:ea typeface="Lato Light"/>
              <a:cs typeface="Lato Light"/>
              <a:sym typeface="Lato Light"/>
            </a:endParaRPr>
          </a:p>
          <a:p>
            <a:pPr indent="0" lvl="0" marL="0" rtl="0" algn="ctr">
              <a:spcBef>
                <a:spcPts val="800"/>
              </a:spcBef>
              <a:spcAft>
                <a:spcPts val="0"/>
              </a:spcAft>
              <a:buNone/>
            </a:pPr>
            <a:r>
              <a:rPr lang="en" sz="1800" u="sng">
                <a:solidFill>
                  <a:schemeClr val="dk1"/>
                </a:solidFill>
                <a:latin typeface="Lato Light"/>
                <a:ea typeface="Lato Light"/>
                <a:cs typeface="Lato Light"/>
                <a:sym typeface="Lato Light"/>
              </a:rPr>
              <a:t>What is allowed: </a:t>
            </a:r>
            <a:endParaRPr sz="1800" u="sng">
              <a:solidFill>
                <a:schemeClr val="dk1"/>
              </a:solidFill>
              <a:latin typeface="Lato Light"/>
              <a:ea typeface="Lato Light"/>
              <a:cs typeface="Lato Light"/>
              <a:sym typeface="Lato Light"/>
            </a:endParaRPr>
          </a:p>
          <a:p>
            <a:pPr indent="0" lvl="0" marL="0" rtl="0" algn="ctr">
              <a:spcBef>
                <a:spcPts val="0"/>
              </a:spcBef>
              <a:spcAft>
                <a:spcPts val="0"/>
              </a:spcAft>
              <a:buClr>
                <a:schemeClr val="dk1"/>
              </a:buClr>
              <a:buSzPts val="1100"/>
              <a:buFont typeface="Arial"/>
              <a:buNone/>
            </a:pPr>
            <a:r>
              <a:rPr lang="en">
                <a:solidFill>
                  <a:schemeClr val="dk1"/>
                </a:solidFill>
                <a:latin typeface="Lato Light"/>
                <a:ea typeface="Lato Light"/>
                <a:cs typeface="Lato Light"/>
                <a:sym typeface="Lato Light"/>
              </a:rPr>
              <a:t>Fully Open Access Journals or Platforms (Gold OA with CC BY license) - APCs capped and supported by funders</a:t>
            </a:r>
            <a:endParaRPr>
              <a:solidFill>
                <a:schemeClr val="dk1"/>
              </a:solidFill>
              <a:latin typeface="Lato Light"/>
              <a:ea typeface="Lato Light"/>
              <a:cs typeface="Lato Light"/>
              <a:sym typeface="Lato Light"/>
            </a:endParaRPr>
          </a:p>
          <a:p>
            <a:pPr indent="0" lvl="0" marL="0" rtl="0" algn="ctr">
              <a:spcBef>
                <a:spcPts val="0"/>
              </a:spcBef>
              <a:spcAft>
                <a:spcPts val="0"/>
              </a:spcAft>
              <a:buClr>
                <a:schemeClr val="dk1"/>
              </a:buClr>
              <a:buSzPts val="1100"/>
              <a:buFont typeface="Arial"/>
              <a:buNone/>
            </a:pPr>
            <a:r>
              <a:rPr lang="en">
                <a:solidFill>
                  <a:schemeClr val="dk1"/>
                </a:solidFill>
                <a:latin typeface="Lato Light"/>
                <a:ea typeface="Lato Light"/>
                <a:cs typeface="Lato Light"/>
                <a:sym typeface="Lato Light"/>
              </a:rPr>
              <a:t>Repositories (Green OA) – accepted manuscripts must be deposited </a:t>
            </a:r>
            <a:r>
              <a:rPr i="1" lang="en">
                <a:solidFill>
                  <a:schemeClr val="dk1"/>
                </a:solidFill>
                <a:latin typeface="Lato Light"/>
                <a:ea typeface="Lato Light"/>
                <a:cs typeface="Lato Light"/>
                <a:sym typeface="Lato Light"/>
              </a:rPr>
              <a:t>immediately</a:t>
            </a:r>
            <a:r>
              <a:rPr lang="en">
                <a:solidFill>
                  <a:schemeClr val="dk1"/>
                </a:solidFill>
                <a:latin typeface="Lato Light"/>
                <a:ea typeface="Lato Light"/>
                <a:cs typeface="Lato Light"/>
                <a:sym typeface="Lato Light"/>
              </a:rPr>
              <a:t> with no embargo.</a:t>
            </a:r>
            <a:endParaRPr>
              <a:solidFill>
                <a:schemeClr val="dk1"/>
              </a:solidFill>
              <a:latin typeface="Lato Light"/>
              <a:ea typeface="Lato Light"/>
              <a:cs typeface="Lato Light"/>
              <a:sym typeface="Lato Light"/>
            </a:endParaRPr>
          </a:p>
          <a:p>
            <a:pPr indent="0" lvl="0" marL="0" rtl="0" algn="ctr">
              <a:spcBef>
                <a:spcPts val="0"/>
              </a:spcBef>
              <a:spcAft>
                <a:spcPts val="0"/>
              </a:spcAft>
              <a:buClr>
                <a:schemeClr val="dk1"/>
              </a:buClr>
              <a:buSzPts val="1100"/>
              <a:buFont typeface="Arial"/>
              <a:buNone/>
            </a:pPr>
            <a:r>
              <a:rPr lang="en">
                <a:solidFill>
                  <a:schemeClr val="dk1"/>
                </a:solidFill>
                <a:latin typeface="Lato Light"/>
                <a:ea typeface="Lato Light"/>
                <a:cs typeface="Lato Light"/>
                <a:sym typeface="Lato Light"/>
              </a:rPr>
              <a:t>Transformative Agreements or Journals – subscription journals transitioning to OA under formal agreements.</a:t>
            </a:r>
            <a:endParaRPr>
              <a:solidFill>
                <a:schemeClr val="dk1"/>
              </a:solidFill>
              <a:latin typeface="Lato Light"/>
              <a:ea typeface="Lato Light"/>
              <a:cs typeface="Lato Light"/>
              <a:sym typeface="Lato Light"/>
            </a:endParaRPr>
          </a:p>
          <a:p>
            <a:pPr indent="0" lvl="0" marL="0" rtl="0" algn="ctr">
              <a:spcBef>
                <a:spcPts val="0"/>
              </a:spcBef>
              <a:spcAft>
                <a:spcPts val="0"/>
              </a:spcAft>
              <a:buNone/>
            </a:pPr>
            <a:r>
              <a:t/>
            </a:r>
            <a:endParaRPr sz="2600">
              <a:solidFill>
                <a:schemeClr val="dk1"/>
              </a:solidFill>
              <a:latin typeface="Lato Light"/>
              <a:ea typeface="Lato Light"/>
              <a:cs typeface="Lato Light"/>
              <a:sym typeface="Lato Light"/>
            </a:endParaRPr>
          </a:p>
          <a:p>
            <a:pPr indent="0" lvl="0" marL="0" rtl="0" algn="ctr">
              <a:spcBef>
                <a:spcPts val="0"/>
              </a:spcBef>
              <a:spcAft>
                <a:spcPts val="0"/>
              </a:spcAft>
              <a:buNone/>
            </a:pPr>
            <a:r>
              <a:t/>
            </a:r>
            <a:endParaRPr sz="1600">
              <a:solidFill>
                <a:schemeClr val="dk1"/>
              </a:solidFill>
              <a:latin typeface="Lato Light"/>
              <a:ea typeface="Lato Light"/>
              <a:cs typeface="Lato Light"/>
              <a:sym typeface="Lato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5" name="Shape 1455"/>
        <p:cNvGrpSpPr/>
        <p:nvPr/>
      </p:nvGrpSpPr>
      <p:grpSpPr>
        <a:xfrm>
          <a:off x="0" y="0"/>
          <a:ext cx="0" cy="0"/>
          <a:chOff x="0" y="0"/>
          <a:chExt cx="0" cy="0"/>
        </a:xfrm>
      </p:grpSpPr>
      <p:sp>
        <p:nvSpPr>
          <p:cNvPr id="1456" name="Google Shape;1456;p57"/>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1457" name="Google Shape;1457;p57"/>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1458" name="Google Shape;1458;p57"/>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cxnSp>
        <p:nvCxnSpPr>
          <p:cNvPr id="1459" name="Google Shape;1459;p57"/>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1460" name="Google Shape;1460;p57"/>
          <p:cNvSpPr txBox="1"/>
          <p:nvPr/>
        </p:nvSpPr>
        <p:spPr>
          <a:xfrm>
            <a:off x="1270750" y="6511800"/>
            <a:ext cx="109182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900">
                <a:solidFill>
                  <a:srgbClr val="202122"/>
                </a:solidFill>
                <a:highlight>
                  <a:srgbClr val="FFFFFF"/>
                </a:highlight>
                <a:latin typeface="Lato Light"/>
                <a:ea typeface="Lato Light"/>
                <a:cs typeface="Lato Light"/>
                <a:sym typeface="Lato Light"/>
              </a:rPr>
              <a:t>Adjusted from: Wikimedia Commons contributors, 'File:Scholarly Publishing - Gold Open Access chart.png', </a:t>
            </a:r>
            <a:r>
              <a:rPr i="1" lang="en" sz="900">
                <a:solidFill>
                  <a:srgbClr val="202122"/>
                </a:solidFill>
                <a:latin typeface="Lato Light"/>
                <a:ea typeface="Lato Light"/>
                <a:cs typeface="Lato Light"/>
                <a:sym typeface="Lato Light"/>
              </a:rPr>
              <a:t>Wikimedia Commons,</a:t>
            </a:r>
            <a:r>
              <a:rPr lang="en" sz="900">
                <a:solidFill>
                  <a:srgbClr val="202122"/>
                </a:solidFill>
                <a:highlight>
                  <a:srgbClr val="FFFFFF"/>
                </a:highlight>
                <a:latin typeface="Lato Light"/>
                <a:ea typeface="Lato Light"/>
                <a:cs typeface="Lato Light"/>
                <a:sym typeface="Lato Light"/>
              </a:rPr>
              <a:t> 6 April 2023. </a:t>
            </a:r>
            <a:r>
              <a:rPr lang="en" sz="900" u="sng">
                <a:solidFill>
                  <a:schemeClr val="hlink"/>
                </a:solidFill>
                <a:highlight>
                  <a:srgbClr val="FFFFFF"/>
                </a:highlight>
                <a:latin typeface="Lato Light"/>
                <a:ea typeface="Lato Light"/>
                <a:cs typeface="Lato Light"/>
                <a:sym typeface="Lato Light"/>
                <a:hlinkClick r:id="rId4"/>
              </a:rPr>
              <a:t>CC BY 4.0</a:t>
            </a:r>
            <a:r>
              <a:rPr lang="en" sz="900">
                <a:solidFill>
                  <a:srgbClr val="202122"/>
                </a:solidFill>
                <a:highlight>
                  <a:srgbClr val="FFFFFF"/>
                </a:highlight>
                <a:latin typeface="Lato Light"/>
                <a:ea typeface="Lato Light"/>
                <a:cs typeface="Lato Light"/>
                <a:sym typeface="Lato Light"/>
              </a:rPr>
              <a:t> </a:t>
            </a:r>
            <a:endParaRPr sz="900">
              <a:latin typeface="Lato Light"/>
              <a:ea typeface="Lato Light"/>
              <a:cs typeface="Lato Light"/>
              <a:sym typeface="Lato Light"/>
            </a:endParaRPr>
          </a:p>
        </p:txBody>
      </p:sp>
      <p:sp>
        <p:nvSpPr>
          <p:cNvPr id="1461" name="Google Shape;1461;p57"/>
          <p:cNvSpPr txBox="1"/>
          <p:nvPr>
            <p:ph idx="4294967295" type="title"/>
          </p:nvPr>
        </p:nvSpPr>
        <p:spPr>
          <a:xfrm>
            <a:off x="3717675" y="93350"/>
            <a:ext cx="8335800" cy="1396200"/>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SzPct val="48649"/>
              <a:buNone/>
            </a:pPr>
            <a:r>
              <a:t/>
            </a:r>
            <a:endParaRPr>
              <a:latin typeface="Lora"/>
              <a:ea typeface="Lora"/>
              <a:cs typeface="Lora"/>
              <a:sym typeface="Lora"/>
            </a:endParaRPr>
          </a:p>
          <a:p>
            <a:pPr indent="0" lvl="0" marL="0" rtl="0" algn="r">
              <a:lnSpc>
                <a:spcPct val="90000"/>
              </a:lnSpc>
              <a:spcBef>
                <a:spcPts val="0"/>
              </a:spcBef>
              <a:spcAft>
                <a:spcPts val="0"/>
              </a:spcAft>
              <a:buSzPct val="37413"/>
              <a:buNone/>
            </a:pPr>
            <a:r>
              <a:t/>
            </a:r>
            <a:endParaRPr sz="4811">
              <a:latin typeface="Lora"/>
              <a:ea typeface="Lora"/>
              <a:cs typeface="Lora"/>
              <a:sym typeface="Lora"/>
            </a:endParaRPr>
          </a:p>
          <a:p>
            <a:pPr indent="0" lvl="0" marL="0" rtl="0" algn="r">
              <a:lnSpc>
                <a:spcPct val="90000"/>
              </a:lnSpc>
              <a:spcBef>
                <a:spcPts val="0"/>
              </a:spcBef>
              <a:spcAft>
                <a:spcPts val="0"/>
              </a:spcAft>
              <a:buSzPct val="37413"/>
              <a:buNone/>
            </a:pPr>
            <a:r>
              <a:rPr lang="en" sz="4811">
                <a:latin typeface="Lora"/>
                <a:ea typeface="Lora"/>
                <a:cs typeface="Lora"/>
                <a:sym typeface="Lora"/>
              </a:rPr>
              <a:t>Diamant open access</a:t>
            </a:r>
            <a:endParaRPr sz="4811">
              <a:latin typeface="Lora"/>
              <a:ea typeface="Lora"/>
              <a:cs typeface="Lora"/>
              <a:sym typeface="Lora"/>
            </a:endParaRPr>
          </a:p>
          <a:p>
            <a:pPr indent="0" lvl="0" marL="0" rtl="0" algn="r">
              <a:lnSpc>
                <a:spcPct val="90000"/>
              </a:lnSpc>
              <a:spcBef>
                <a:spcPts val="0"/>
              </a:spcBef>
              <a:spcAft>
                <a:spcPts val="0"/>
              </a:spcAft>
              <a:buSzPct val="48649"/>
              <a:buNone/>
            </a:pPr>
            <a:r>
              <a:t/>
            </a:r>
            <a:endParaRPr>
              <a:latin typeface="Lora"/>
              <a:ea typeface="Lora"/>
              <a:cs typeface="Lora"/>
              <a:sym typeface="Lora"/>
            </a:endParaRPr>
          </a:p>
        </p:txBody>
      </p:sp>
      <p:sp>
        <p:nvSpPr>
          <p:cNvPr id="1462" name="Google Shape;1462;p57"/>
          <p:cNvSpPr/>
          <p:nvPr/>
        </p:nvSpPr>
        <p:spPr>
          <a:xfrm>
            <a:off x="5114625" y="93350"/>
            <a:ext cx="1396200" cy="1396200"/>
          </a:xfrm>
          <a:prstGeom prst="ellipse">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463" name="Google Shape;1463;p57"/>
          <p:cNvPicPr preferRelativeResize="0"/>
          <p:nvPr/>
        </p:nvPicPr>
        <p:blipFill>
          <a:blip r:embed="rId5">
            <a:alphaModFix/>
          </a:blip>
          <a:stretch>
            <a:fillRect/>
          </a:stretch>
        </p:blipFill>
        <p:spPr>
          <a:xfrm>
            <a:off x="5338200" y="355000"/>
            <a:ext cx="949050" cy="949050"/>
          </a:xfrm>
          <a:prstGeom prst="rect">
            <a:avLst/>
          </a:prstGeom>
          <a:noFill/>
          <a:ln>
            <a:noFill/>
          </a:ln>
        </p:spPr>
      </p:pic>
      <p:grpSp>
        <p:nvGrpSpPr>
          <p:cNvPr id="1464" name="Google Shape;1464;p57"/>
          <p:cNvGrpSpPr/>
          <p:nvPr/>
        </p:nvGrpSpPr>
        <p:grpSpPr>
          <a:xfrm>
            <a:off x="891046" y="1869413"/>
            <a:ext cx="10582704" cy="4532613"/>
            <a:chOff x="891046" y="1869413"/>
            <a:chExt cx="10582704" cy="4532613"/>
          </a:xfrm>
        </p:grpSpPr>
        <p:pic>
          <p:nvPicPr>
            <p:cNvPr id="1465" name="Google Shape;1465;p57"/>
            <p:cNvPicPr preferRelativeResize="0"/>
            <p:nvPr/>
          </p:nvPicPr>
          <p:blipFill>
            <a:blip r:embed="rId6">
              <a:alphaModFix/>
            </a:blip>
            <a:stretch>
              <a:fillRect/>
            </a:stretch>
          </p:blipFill>
          <p:spPr>
            <a:xfrm>
              <a:off x="3910962" y="2729312"/>
              <a:ext cx="935150" cy="935150"/>
            </a:xfrm>
            <a:prstGeom prst="rect">
              <a:avLst/>
            </a:prstGeom>
            <a:noFill/>
            <a:ln>
              <a:noFill/>
            </a:ln>
          </p:spPr>
        </p:pic>
        <p:pic>
          <p:nvPicPr>
            <p:cNvPr id="1466" name="Google Shape;1466;p57"/>
            <p:cNvPicPr preferRelativeResize="0"/>
            <p:nvPr/>
          </p:nvPicPr>
          <p:blipFill>
            <a:blip r:embed="rId7">
              <a:alphaModFix/>
            </a:blip>
            <a:stretch>
              <a:fillRect/>
            </a:stretch>
          </p:blipFill>
          <p:spPr>
            <a:xfrm>
              <a:off x="1208175" y="2707061"/>
              <a:ext cx="984900" cy="984900"/>
            </a:xfrm>
            <a:prstGeom prst="rect">
              <a:avLst/>
            </a:prstGeom>
            <a:noFill/>
            <a:ln>
              <a:noFill/>
            </a:ln>
          </p:spPr>
        </p:pic>
        <p:sp>
          <p:nvSpPr>
            <p:cNvPr id="1467" name="Google Shape;1467;p57"/>
            <p:cNvSpPr/>
            <p:nvPr/>
          </p:nvSpPr>
          <p:spPr>
            <a:xfrm>
              <a:off x="1031024" y="3588325"/>
              <a:ext cx="12663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Funder finances research</a:t>
              </a:r>
              <a:endParaRPr sz="1200">
                <a:latin typeface="Lato Light"/>
                <a:ea typeface="Lato Light"/>
                <a:cs typeface="Lato Light"/>
                <a:sym typeface="Lato Light"/>
              </a:endParaRPr>
            </a:p>
          </p:txBody>
        </p:sp>
        <p:sp>
          <p:nvSpPr>
            <p:cNvPr id="1468" name="Google Shape;1468;p57"/>
            <p:cNvSpPr/>
            <p:nvPr/>
          </p:nvSpPr>
          <p:spPr>
            <a:xfrm>
              <a:off x="4645288" y="2834950"/>
              <a:ext cx="11208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Scientist writes article</a:t>
              </a:r>
              <a:endParaRPr sz="1200">
                <a:latin typeface="Lato Light"/>
                <a:ea typeface="Lato Light"/>
                <a:cs typeface="Lato Light"/>
                <a:sym typeface="Lato Light"/>
              </a:endParaRPr>
            </a:p>
          </p:txBody>
        </p:sp>
        <p:pic>
          <p:nvPicPr>
            <p:cNvPr id="1469" name="Google Shape;1469;p57"/>
            <p:cNvPicPr preferRelativeResize="0"/>
            <p:nvPr/>
          </p:nvPicPr>
          <p:blipFill>
            <a:blip r:embed="rId8">
              <a:alphaModFix/>
            </a:blip>
            <a:stretch>
              <a:fillRect/>
            </a:stretch>
          </p:blipFill>
          <p:spPr>
            <a:xfrm>
              <a:off x="5696836" y="3087474"/>
              <a:ext cx="743953" cy="743925"/>
            </a:xfrm>
            <a:prstGeom prst="rect">
              <a:avLst/>
            </a:prstGeom>
            <a:noFill/>
            <a:ln>
              <a:noFill/>
            </a:ln>
          </p:spPr>
        </p:pic>
        <p:sp>
          <p:nvSpPr>
            <p:cNvPr id="1470" name="Google Shape;1470;p57"/>
            <p:cNvSpPr/>
            <p:nvPr/>
          </p:nvSpPr>
          <p:spPr>
            <a:xfrm>
              <a:off x="6376838" y="2182613"/>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Scientist sends article to publisher</a:t>
              </a:r>
              <a:endParaRPr sz="1200">
                <a:latin typeface="Lato Light"/>
                <a:ea typeface="Lato Light"/>
                <a:cs typeface="Lato Light"/>
                <a:sym typeface="Lato Light"/>
              </a:endParaRPr>
            </a:p>
          </p:txBody>
        </p:sp>
        <p:sp>
          <p:nvSpPr>
            <p:cNvPr id="1471" name="Google Shape;1471;p57"/>
            <p:cNvSpPr/>
            <p:nvPr/>
          </p:nvSpPr>
          <p:spPr>
            <a:xfrm>
              <a:off x="6482500" y="3426283"/>
              <a:ext cx="149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Publisher may reject article </a:t>
              </a:r>
              <a:endParaRPr sz="1200">
                <a:latin typeface="Lato Light"/>
                <a:ea typeface="Lato Light"/>
                <a:cs typeface="Lato Light"/>
                <a:sym typeface="Lato Light"/>
              </a:endParaRPr>
            </a:p>
          </p:txBody>
        </p:sp>
        <p:pic>
          <p:nvPicPr>
            <p:cNvPr id="1472" name="Google Shape;1472;p57"/>
            <p:cNvPicPr preferRelativeResize="0"/>
            <p:nvPr/>
          </p:nvPicPr>
          <p:blipFill>
            <a:blip r:embed="rId9">
              <a:alphaModFix/>
            </a:blip>
            <a:stretch>
              <a:fillRect/>
            </a:stretch>
          </p:blipFill>
          <p:spPr>
            <a:xfrm>
              <a:off x="10805100" y="3145950"/>
              <a:ext cx="668650" cy="743925"/>
            </a:xfrm>
            <a:prstGeom prst="rect">
              <a:avLst/>
            </a:prstGeom>
            <a:noFill/>
            <a:ln>
              <a:noFill/>
            </a:ln>
          </p:spPr>
        </p:pic>
        <p:pic>
          <p:nvPicPr>
            <p:cNvPr id="1473" name="Google Shape;1473;p57"/>
            <p:cNvPicPr preferRelativeResize="0"/>
            <p:nvPr/>
          </p:nvPicPr>
          <p:blipFill>
            <a:blip r:embed="rId10">
              <a:alphaModFix/>
            </a:blip>
            <a:stretch>
              <a:fillRect/>
            </a:stretch>
          </p:blipFill>
          <p:spPr>
            <a:xfrm>
              <a:off x="7658925" y="2545340"/>
              <a:ext cx="1890937" cy="1890937"/>
            </a:xfrm>
            <a:prstGeom prst="rect">
              <a:avLst/>
            </a:prstGeom>
            <a:noFill/>
            <a:ln>
              <a:noFill/>
            </a:ln>
          </p:spPr>
        </p:pic>
        <p:grpSp>
          <p:nvGrpSpPr>
            <p:cNvPr id="1474" name="Google Shape;1474;p57"/>
            <p:cNvGrpSpPr/>
            <p:nvPr/>
          </p:nvGrpSpPr>
          <p:grpSpPr>
            <a:xfrm>
              <a:off x="8188888" y="5525376"/>
              <a:ext cx="876675" cy="876650"/>
              <a:chOff x="7579300" y="5361151"/>
              <a:chExt cx="876675" cy="876650"/>
            </a:xfrm>
          </p:grpSpPr>
          <p:pic>
            <p:nvPicPr>
              <p:cNvPr id="1475" name="Google Shape;1475;p57"/>
              <p:cNvPicPr preferRelativeResize="0"/>
              <p:nvPr/>
            </p:nvPicPr>
            <p:blipFill>
              <a:blip r:embed="rId8">
                <a:alphaModFix/>
              </a:blip>
              <a:stretch>
                <a:fillRect/>
              </a:stretch>
            </p:blipFill>
            <p:spPr>
              <a:xfrm>
                <a:off x="7579300" y="5361151"/>
                <a:ext cx="876675" cy="876650"/>
              </a:xfrm>
              <a:prstGeom prst="rect">
                <a:avLst/>
              </a:prstGeom>
              <a:noFill/>
              <a:ln>
                <a:noFill/>
              </a:ln>
            </p:spPr>
          </p:pic>
          <p:pic>
            <p:nvPicPr>
              <p:cNvPr id="1476" name="Google Shape;1476;p57"/>
              <p:cNvPicPr preferRelativeResize="0"/>
              <p:nvPr/>
            </p:nvPicPr>
            <p:blipFill>
              <a:blip r:embed="rId11">
                <a:alphaModFix/>
              </a:blip>
              <a:stretch>
                <a:fillRect/>
              </a:stretch>
            </p:blipFill>
            <p:spPr>
              <a:xfrm>
                <a:off x="7911773" y="5559003"/>
                <a:ext cx="413700" cy="413720"/>
              </a:xfrm>
              <a:prstGeom prst="rect">
                <a:avLst/>
              </a:prstGeom>
              <a:noFill/>
              <a:ln>
                <a:noFill/>
              </a:ln>
            </p:spPr>
          </p:pic>
        </p:grpSp>
        <p:sp>
          <p:nvSpPr>
            <p:cNvPr id="1477" name="Google Shape;1477;p57"/>
            <p:cNvSpPr/>
            <p:nvPr/>
          </p:nvSpPr>
          <p:spPr>
            <a:xfrm rot="5400000">
              <a:off x="8008775" y="4881650"/>
              <a:ext cx="1254000" cy="1494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478" name="Google Shape;1478;p57"/>
            <p:cNvPicPr preferRelativeResize="0"/>
            <p:nvPr/>
          </p:nvPicPr>
          <p:blipFill>
            <a:blip r:embed="rId12">
              <a:alphaModFix/>
            </a:blip>
            <a:stretch>
              <a:fillRect/>
            </a:stretch>
          </p:blipFill>
          <p:spPr>
            <a:xfrm>
              <a:off x="1814925" y="4172988"/>
              <a:ext cx="838200" cy="838200"/>
            </a:xfrm>
            <a:prstGeom prst="rect">
              <a:avLst/>
            </a:prstGeom>
            <a:noFill/>
            <a:ln>
              <a:noFill/>
            </a:ln>
          </p:spPr>
        </p:pic>
        <p:sp>
          <p:nvSpPr>
            <p:cNvPr id="1479" name="Google Shape;1479;p57"/>
            <p:cNvSpPr/>
            <p:nvPr/>
          </p:nvSpPr>
          <p:spPr>
            <a:xfrm>
              <a:off x="2157200" y="3267000"/>
              <a:ext cx="16584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480" name="Google Shape;1480;p57"/>
            <p:cNvPicPr preferRelativeResize="0"/>
            <p:nvPr/>
          </p:nvPicPr>
          <p:blipFill>
            <a:blip r:embed="rId13">
              <a:alphaModFix/>
            </a:blip>
            <a:stretch>
              <a:fillRect/>
            </a:stretch>
          </p:blipFill>
          <p:spPr>
            <a:xfrm>
              <a:off x="2221097" y="3145953"/>
              <a:ext cx="413700" cy="413700"/>
            </a:xfrm>
            <a:prstGeom prst="rect">
              <a:avLst/>
            </a:prstGeom>
            <a:noFill/>
            <a:ln>
              <a:noFill/>
            </a:ln>
          </p:spPr>
        </p:pic>
        <p:pic>
          <p:nvPicPr>
            <p:cNvPr id="1481" name="Google Shape;1481;p57"/>
            <p:cNvPicPr preferRelativeResize="0"/>
            <p:nvPr/>
          </p:nvPicPr>
          <p:blipFill>
            <a:blip r:embed="rId13">
              <a:alphaModFix/>
            </a:blip>
            <a:stretch>
              <a:fillRect/>
            </a:stretch>
          </p:blipFill>
          <p:spPr>
            <a:xfrm>
              <a:off x="2427947" y="3145953"/>
              <a:ext cx="413700" cy="413700"/>
            </a:xfrm>
            <a:prstGeom prst="rect">
              <a:avLst/>
            </a:prstGeom>
            <a:noFill/>
            <a:ln>
              <a:noFill/>
            </a:ln>
          </p:spPr>
        </p:pic>
        <p:pic>
          <p:nvPicPr>
            <p:cNvPr id="1482" name="Google Shape;1482;p57"/>
            <p:cNvPicPr preferRelativeResize="0"/>
            <p:nvPr/>
          </p:nvPicPr>
          <p:blipFill>
            <a:blip r:embed="rId13">
              <a:alphaModFix/>
            </a:blip>
            <a:stretch>
              <a:fillRect/>
            </a:stretch>
          </p:blipFill>
          <p:spPr>
            <a:xfrm>
              <a:off x="2634797" y="3145953"/>
              <a:ext cx="413700" cy="413700"/>
            </a:xfrm>
            <a:prstGeom prst="rect">
              <a:avLst/>
            </a:prstGeom>
            <a:noFill/>
            <a:ln>
              <a:noFill/>
            </a:ln>
          </p:spPr>
        </p:pic>
        <p:sp>
          <p:nvSpPr>
            <p:cNvPr id="1483" name="Google Shape;1483;p57"/>
            <p:cNvSpPr/>
            <p:nvPr/>
          </p:nvSpPr>
          <p:spPr>
            <a:xfrm>
              <a:off x="4771125" y="3266988"/>
              <a:ext cx="9849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4" name="Google Shape;1484;p57"/>
            <p:cNvSpPr/>
            <p:nvPr/>
          </p:nvSpPr>
          <p:spPr>
            <a:xfrm>
              <a:off x="6030600" y="2646138"/>
              <a:ext cx="2058300" cy="3363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5" name="Google Shape;1485;p57"/>
            <p:cNvSpPr/>
            <p:nvPr/>
          </p:nvSpPr>
          <p:spPr>
            <a:xfrm rot="10800000">
              <a:off x="6402400" y="3267000"/>
              <a:ext cx="1658400" cy="1716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6" name="Google Shape;1486;p57"/>
            <p:cNvSpPr/>
            <p:nvPr/>
          </p:nvSpPr>
          <p:spPr>
            <a:xfrm rot="5400000">
              <a:off x="9971125" y="1759225"/>
              <a:ext cx="319500" cy="21306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7" name="Google Shape;1487;p57"/>
            <p:cNvSpPr/>
            <p:nvPr/>
          </p:nvSpPr>
          <p:spPr>
            <a:xfrm rot="-5400000">
              <a:off x="6970025" y="3081775"/>
              <a:ext cx="345000" cy="23055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8" name="Google Shape;1488;p57"/>
            <p:cNvSpPr/>
            <p:nvPr/>
          </p:nvSpPr>
          <p:spPr>
            <a:xfrm rot="10800000">
              <a:off x="9137875" y="4103088"/>
              <a:ext cx="2058300" cy="3363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9" name="Google Shape;1489;p57"/>
            <p:cNvSpPr/>
            <p:nvPr/>
          </p:nvSpPr>
          <p:spPr>
            <a:xfrm flipH="1" rot="10800000">
              <a:off x="4260550" y="4398625"/>
              <a:ext cx="4261200" cy="3363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490" name="Google Shape;1490;p57"/>
            <p:cNvPicPr preferRelativeResize="0"/>
            <p:nvPr/>
          </p:nvPicPr>
          <p:blipFill>
            <a:blip r:embed="rId14">
              <a:alphaModFix/>
            </a:blip>
            <a:stretch>
              <a:fillRect/>
            </a:stretch>
          </p:blipFill>
          <p:spPr>
            <a:xfrm>
              <a:off x="5346468" y="5113143"/>
              <a:ext cx="838200" cy="838200"/>
            </a:xfrm>
            <a:prstGeom prst="rect">
              <a:avLst/>
            </a:prstGeom>
            <a:noFill/>
            <a:ln>
              <a:noFill/>
            </a:ln>
          </p:spPr>
        </p:pic>
        <p:sp>
          <p:nvSpPr>
            <p:cNvPr id="1491" name="Google Shape;1491;p57"/>
            <p:cNvSpPr/>
            <p:nvPr/>
          </p:nvSpPr>
          <p:spPr>
            <a:xfrm>
              <a:off x="4260550" y="4103100"/>
              <a:ext cx="88800" cy="4704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2" name="Google Shape;1492;p57"/>
            <p:cNvSpPr/>
            <p:nvPr/>
          </p:nvSpPr>
          <p:spPr>
            <a:xfrm>
              <a:off x="2653125" y="4711313"/>
              <a:ext cx="5868600" cy="1641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3" name="Google Shape;1493;p57"/>
            <p:cNvSpPr/>
            <p:nvPr/>
          </p:nvSpPr>
          <p:spPr>
            <a:xfrm>
              <a:off x="891046" y="3362400"/>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2</a:t>
              </a:r>
              <a:endParaRPr b="1" sz="1100">
                <a:solidFill>
                  <a:schemeClr val="lt1"/>
                </a:solidFill>
                <a:latin typeface="Lato"/>
                <a:ea typeface="Lato"/>
                <a:cs typeface="Lato"/>
                <a:sym typeface="Lato"/>
              </a:endParaRPr>
            </a:p>
          </p:txBody>
        </p:sp>
        <p:sp>
          <p:nvSpPr>
            <p:cNvPr id="1494" name="Google Shape;1494;p57"/>
            <p:cNvSpPr/>
            <p:nvPr/>
          </p:nvSpPr>
          <p:spPr>
            <a:xfrm>
              <a:off x="4431871" y="2609025"/>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3</a:t>
              </a:r>
              <a:endParaRPr b="1" sz="1100">
                <a:solidFill>
                  <a:schemeClr val="lt1"/>
                </a:solidFill>
                <a:latin typeface="Lato"/>
                <a:ea typeface="Lato"/>
                <a:cs typeface="Lato"/>
                <a:sym typeface="Lato"/>
              </a:endParaRPr>
            </a:p>
          </p:txBody>
        </p:sp>
        <p:sp>
          <p:nvSpPr>
            <p:cNvPr id="1495" name="Google Shape;1495;p57"/>
            <p:cNvSpPr/>
            <p:nvPr/>
          </p:nvSpPr>
          <p:spPr>
            <a:xfrm>
              <a:off x="6283358" y="1956700"/>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4</a:t>
              </a:r>
              <a:endParaRPr b="1" sz="1100">
                <a:solidFill>
                  <a:schemeClr val="lt1"/>
                </a:solidFill>
                <a:latin typeface="Lato"/>
                <a:ea typeface="Lato"/>
                <a:cs typeface="Lato"/>
                <a:sym typeface="Lato"/>
              </a:endParaRPr>
            </a:p>
          </p:txBody>
        </p:sp>
        <p:sp>
          <p:nvSpPr>
            <p:cNvPr id="1496" name="Google Shape;1496;p57"/>
            <p:cNvSpPr/>
            <p:nvPr/>
          </p:nvSpPr>
          <p:spPr>
            <a:xfrm>
              <a:off x="6376858" y="3678175"/>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5</a:t>
              </a:r>
              <a:endParaRPr b="1" sz="1100">
                <a:solidFill>
                  <a:schemeClr val="lt1"/>
                </a:solidFill>
                <a:latin typeface="Lato"/>
                <a:ea typeface="Lato"/>
                <a:cs typeface="Lato"/>
                <a:sym typeface="Lato"/>
              </a:endParaRPr>
            </a:p>
          </p:txBody>
        </p:sp>
        <p:sp>
          <p:nvSpPr>
            <p:cNvPr id="1497" name="Google Shape;1497;p57"/>
            <p:cNvSpPr/>
            <p:nvPr/>
          </p:nvSpPr>
          <p:spPr>
            <a:xfrm>
              <a:off x="9306900" y="2052725"/>
              <a:ext cx="1498200" cy="5436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Publisher may forward article for peer review</a:t>
              </a:r>
              <a:endParaRPr sz="1200">
                <a:latin typeface="Lato Light"/>
                <a:ea typeface="Lato Light"/>
                <a:cs typeface="Lato Light"/>
                <a:sym typeface="Lato Light"/>
              </a:endParaRPr>
            </a:p>
          </p:txBody>
        </p:sp>
        <p:sp>
          <p:nvSpPr>
            <p:cNvPr id="1498" name="Google Shape;1498;p57"/>
            <p:cNvSpPr/>
            <p:nvPr/>
          </p:nvSpPr>
          <p:spPr>
            <a:xfrm>
              <a:off x="9159258" y="18694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5</a:t>
              </a:r>
              <a:endParaRPr b="1" sz="1100">
                <a:solidFill>
                  <a:schemeClr val="lt1"/>
                </a:solidFill>
                <a:latin typeface="Lato"/>
                <a:ea typeface="Lato"/>
                <a:cs typeface="Lato"/>
                <a:sym typeface="Lato"/>
              </a:endParaRPr>
            </a:p>
          </p:txBody>
        </p:sp>
        <p:sp>
          <p:nvSpPr>
            <p:cNvPr id="1499" name="Google Shape;1499;p57"/>
            <p:cNvSpPr/>
            <p:nvPr/>
          </p:nvSpPr>
          <p:spPr>
            <a:xfrm>
              <a:off x="9341725" y="3687575"/>
              <a:ext cx="1498200" cy="5436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Accepted/rejected/revision</a:t>
              </a:r>
              <a:endParaRPr sz="1200">
                <a:latin typeface="Lato Light"/>
                <a:ea typeface="Lato Light"/>
                <a:cs typeface="Lato Light"/>
                <a:sym typeface="Lato Light"/>
              </a:endParaRPr>
            </a:p>
          </p:txBody>
        </p:sp>
        <p:sp>
          <p:nvSpPr>
            <p:cNvPr id="1500" name="Google Shape;1500;p57"/>
            <p:cNvSpPr/>
            <p:nvPr/>
          </p:nvSpPr>
          <p:spPr>
            <a:xfrm>
              <a:off x="9230708" y="34830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6</a:t>
              </a:r>
              <a:endParaRPr b="1" sz="1100">
                <a:solidFill>
                  <a:schemeClr val="lt1"/>
                </a:solidFill>
                <a:latin typeface="Lato"/>
                <a:ea typeface="Lato"/>
                <a:cs typeface="Lato"/>
                <a:sym typeface="Lato"/>
              </a:endParaRPr>
            </a:p>
          </p:txBody>
        </p:sp>
        <p:sp>
          <p:nvSpPr>
            <p:cNvPr id="1501" name="Google Shape;1501;p57"/>
            <p:cNvSpPr/>
            <p:nvPr/>
          </p:nvSpPr>
          <p:spPr>
            <a:xfrm>
              <a:off x="9147175" y="5717975"/>
              <a:ext cx="2326500" cy="543600"/>
            </a:xfrm>
            <a:prstGeom prst="roundRect">
              <a:avLst>
                <a:gd fmla="val 16667" name="adj"/>
              </a:avLst>
            </a:prstGeom>
            <a:solidFill>
              <a:srgbClr val="D0E0E3"/>
            </a:solid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Article published. Author has copyright</a:t>
              </a:r>
              <a:endParaRPr sz="1200">
                <a:latin typeface="Lato Light"/>
                <a:ea typeface="Lato Light"/>
                <a:cs typeface="Lato Light"/>
                <a:sym typeface="Lato Light"/>
              </a:endParaRPr>
            </a:p>
          </p:txBody>
        </p:sp>
        <p:sp>
          <p:nvSpPr>
            <p:cNvPr id="1502" name="Google Shape;1502;p57"/>
            <p:cNvSpPr/>
            <p:nvPr/>
          </p:nvSpPr>
          <p:spPr>
            <a:xfrm>
              <a:off x="9036158" y="55134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7</a:t>
              </a:r>
              <a:endParaRPr b="1" sz="1100">
                <a:solidFill>
                  <a:schemeClr val="lt1"/>
                </a:solidFill>
                <a:latin typeface="Lato"/>
                <a:ea typeface="Lato"/>
                <a:cs typeface="Lato"/>
                <a:sym typeface="Lato"/>
              </a:endParaRPr>
            </a:p>
          </p:txBody>
        </p:sp>
        <p:sp>
          <p:nvSpPr>
            <p:cNvPr id="1503" name="Google Shape;1503;p57"/>
            <p:cNvSpPr/>
            <p:nvPr/>
          </p:nvSpPr>
          <p:spPr>
            <a:xfrm>
              <a:off x="3640450" y="3666275"/>
              <a:ext cx="1890900" cy="413700"/>
            </a:xfrm>
            <a:prstGeom prst="roundRect">
              <a:avLst>
                <a:gd fmla="val 16667" name="adj"/>
              </a:avLst>
            </a:prstGeom>
            <a:solidFill>
              <a:srgbClr val="D0E0E3"/>
            </a:solid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Scientist free access</a:t>
              </a:r>
              <a:endParaRPr sz="1200">
                <a:latin typeface="Lato Light"/>
                <a:ea typeface="Lato Light"/>
                <a:cs typeface="Lato Light"/>
                <a:sym typeface="Lato Light"/>
              </a:endParaRPr>
            </a:p>
          </p:txBody>
        </p:sp>
        <p:sp>
          <p:nvSpPr>
            <p:cNvPr id="1504" name="Google Shape;1504;p57"/>
            <p:cNvSpPr/>
            <p:nvPr/>
          </p:nvSpPr>
          <p:spPr>
            <a:xfrm>
              <a:off x="1540450" y="4898275"/>
              <a:ext cx="1266300" cy="413700"/>
            </a:xfrm>
            <a:prstGeom prst="roundRect">
              <a:avLst>
                <a:gd fmla="val 16667" name="adj"/>
              </a:avLst>
            </a:prstGeom>
            <a:solidFill>
              <a:srgbClr val="D0E0E3"/>
            </a:solid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Lato Light"/>
                  <a:ea typeface="Lato Light"/>
                  <a:cs typeface="Lato Light"/>
                  <a:sym typeface="Lato Light"/>
                </a:rPr>
                <a:t>Libraries free access </a:t>
              </a:r>
              <a:endParaRPr sz="1200">
                <a:latin typeface="Lato Light"/>
                <a:ea typeface="Lato Light"/>
                <a:cs typeface="Lato Light"/>
                <a:sym typeface="Lato Light"/>
              </a:endParaRPr>
            </a:p>
          </p:txBody>
        </p:sp>
        <p:sp>
          <p:nvSpPr>
            <p:cNvPr id="1505" name="Google Shape;1505;p57"/>
            <p:cNvSpPr/>
            <p:nvPr/>
          </p:nvSpPr>
          <p:spPr>
            <a:xfrm>
              <a:off x="1429421" y="46937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8</a:t>
              </a:r>
              <a:endParaRPr b="1" sz="1100">
                <a:solidFill>
                  <a:schemeClr val="lt1"/>
                </a:solidFill>
                <a:latin typeface="Lato"/>
                <a:ea typeface="Lato"/>
                <a:cs typeface="Lato"/>
                <a:sym typeface="Lato"/>
              </a:endParaRPr>
            </a:p>
          </p:txBody>
        </p:sp>
        <p:sp>
          <p:nvSpPr>
            <p:cNvPr id="1506" name="Google Shape;1506;p57"/>
            <p:cNvSpPr/>
            <p:nvPr/>
          </p:nvSpPr>
          <p:spPr>
            <a:xfrm>
              <a:off x="5735750" y="4851175"/>
              <a:ext cx="2780400" cy="319500"/>
            </a:xfrm>
            <a:prstGeom prst="bentArrow">
              <a:avLst>
                <a:gd fmla="val 25000" name="adj1"/>
                <a:gd fmla="val 22637"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07" name="Google Shape;1507;p57"/>
            <p:cNvSpPr/>
            <p:nvPr/>
          </p:nvSpPr>
          <p:spPr>
            <a:xfrm>
              <a:off x="6216498" y="5194600"/>
              <a:ext cx="1225800" cy="413700"/>
            </a:xfrm>
            <a:prstGeom prst="roundRect">
              <a:avLst>
                <a:gd fmla="val 16667" name="adj"/>
              </a:avLst>
            </a:prstGeom>
            <a:solidFill>
              <a:srgbClr val="D0E0E3"/>
            </a:solid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Light"/>
                  <a:ea typeface="Lato Light"/>
                  <a:cs typeface="Lato Light"/>
                  <a:sym typeface="Lato Light"/>
                </a:rPr>
                <a:t>Taxpayer free access</a:t>
              </a:r>
              <a:endParaRPr sz="1200">
                <a:latin typeface="Lato Light"/>
                <a:ea typeface="Lato Light"/>
                <a:cs typeface="Lato Light"/>
                <a:sym typeface="Lato Light"/>
              </a:endParaRPr>
            </a:p>
          </p:txBody>
        </p:sp>
        <p:sp>
          <p:nvSpPr>
            <p:cNvPr id="1508" name="Google Shape;1508;p57"/>
            <p:cNvSpPr/>
            <p:nvPr/>
          </p:nvSpPr>
          <p:spPr>
            <a:xfrm>
              <a:off x="6105471" y="4990038"/>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8</a:t>
              </a:r>
              <a:endParaRPr b="1" sz="1100">
                <a:solidFill>
                  <a:schemeClr val="lt1"/>
                </a:solidFill>
                <a:latin typeface="Lato"/>
                <a:ea typeface="Lato"/>
                <a:cs typeface="Lato"/>
                <a:sym typeface="Lato"/>
              </a:endParaRPr>
            </a:p>
          </p:txBody>
        </p:sp>
        <p:sp>
          <p:nvSpPr>
            <p:cNvPr id="1509" name="Google Shape;1509;p57"/>
            <p:cNvSpPr/>
            <p:nvPr/>
          </p:nvSpPr>
          <p:spPr>
            <a:xfrm rot="-5400000">
              <a:off x="329275" y="4893650"/>
              <a:ext cx="2095800" cy="354300"/>
            </a:xfrm>
            <a:prstGeom prst="bentArrow">
              <a:avLst>
                <a:gd fmla="val 25000" name="adj1"/>
                <a:gd fmla="val 21122" name="adj2"/>
                <a:gd fmla="val 25000" name="adj3"/>
                <a:gd fmla="val 43750" name="adj4"/>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10" name="Google Shape;1510;p57"/>
            <p:cNvSpPr/>
            <p:nvPr/>
          </p:nvSpPr>
          <p:spPr>
            <a:xfrm>
              <a:off x="1499775" y="6027100"/>
              <a:ext cx="3626700" cy="91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511" name="Google Shape;1511;p57"/>
            <p:cNvGrpSpPr/>
            <p:nvPr/>
          </p:nvGrpSpPr>
          <p:grpSpPr>
            <a:xfrm>
              <a:off x="2830710" y="5832828"/>
              <a:ext cx="827400" cy="413700"/>
              <a:chOff x="2221110" y="5832828"/>
              <a:chExt cx="827400" cy="413700"/>
            </a:xfrm>
          </p:grpSpPr>
          <p:pic>
            <p:nvPicPr>
              <p:cNvPr id="1512" name="Google Shape;1512;p57"/>
              <p:cNvPicPr preferRelativeResize="0"/>
              <p:nvPr/>
            </p:nvPicPr>
            <p:blipFill>
              <a:blip r:embed="rId13">
                <a:alphaModFix/>
              </a:blip>
              <a:stretch>
                <a:fillRect/>
              </a:stretch>
            </p:blipFill>
            <p:spPr>
              <a:xfrm>
                <a:off x="2221110" y="5832828"/>
                <a:ext cx="413700" cy="413700"/>
              </a:xfrm>
              <a:prstGeom prst="rect">
                <a:avLst/>
              </a:prstGeom>
              <a:noFill/>
              <a:ln>
                <a:noFill/>
              </a:ln>
            </p:spPr>
          </p:pic>
          <p:pic>
            <p:nvPicPr>
              <p:cNvPr id="1513" name="Google Shape;1513;p57"/>
              <p:cNvPicPr preferRelativeResize="0"/>
              <p:nvPr/>
            </p:nvPicPr>
            <p:blipFill>
              <a:blip r:embed="rId13">
                <a:alphaModFix/>
              </a:blip>
              <a:stretch>
                <a:fillRect/>
              </a:stretch>
            </p:blipFill>
            <p:spPr>
              <a:xfrm>
                <a:off x="2427960" y="5832828"/>
                <a:ext cx="413700" cy="413700"/>
              </a:xfrm>
              <a:prstGeom prst="rect">
                <a:avLst/>
              </a:prstGeom>
              <a:noFill/>
              <a:ln>
                <a:noFill/>
              </a:ln>
            </p:spPr>
          </p:pic>
          <p:pic>
            <p:nvPicPr>
              <p:cNvPr id="1514" name="Google Shape;1514;p57"/>
              <p:cNvPicPr preferRelativeResize="0"/>
              <p:nvPr/>
            </p:nvPicPr>
            <p:blipFill>
              <a:blip r:embed="rId13">
                <a:alphaModFix/>
              </a:blip>
              <a:stretch>
                <a:fillRect/>
              </a:stretch>
            </p:blipFill>
            <p:spPr>
              <a:xfrm>
                <a:off x="2634810" y="5832828"/>
                <a:ext cx="413700" cy="413700"/>
              </a:xfrm>
              <a:prstGeom prst="rect">
                <a:avLst/>
              </a:prstGeom>
              <a:noFill/>
              <a:ln>
                <a:noFill/>
              </a:ln>
            </p:spPr>
          </p:pic>
        </p:grpSp>
        <p:sp>
          <p:nvSpPr>
            <p:cNvPr id="1515" name="Google Shape;1515;p57"/>
            <p:cNvSpPr/>
            <p:nvPr/>
          </p:nvSpPr>
          <p:spPr>
            <a:xfrm>
              <a:off x="5148175" y="5836775"/>
              <a:ext cx="1318200" cy="413700"/>
            </a:xfrm>
            <a:prstGeom prst="roundRect">
              <a:avLst>
                <a:gd fmla="val 16667" name="adj"/>
              </a:avLst>
            </a:prstGeom>
            <a:noFill/>
            <a:ln cap="flat" cmpd="sng" w="952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Lato Light"/>
                  <a:ea typeface="Lato Light"/>
                  <a:cs typeface="Lato Light"/>
                  <a:sym typeface="Lato Light"/>
                </a:rPr>
                <a:t>Taxpayer pays taxes </a:t>
              </a:r>
              <a:endParaRPr sz="1200">
                <a:latin typeface="Lato Light"/>
                <a:ea typeface="Lato Light"/>
                <a:cs typeface="Lato Light"/>
                <a:sym typeface="Lato Light"/>
              </a:endParaRPr>
            </a:p>
          </p:txBody>
        </p:sp>
        <p:sp>
          <p:nvSpPr>
            <p:cNvPr id="1516" name="Google Shape;1516;p57"/>
            <p:cNvSpPr/>
            <p:nvPr/>
          </p:nvSpPr>
          <p:spPr>
            <a:xfrm>
              <a:off x="5037158" y="56322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1</a:t>
              </a:r>
              <a:endParaRPr b="1" sz="1100">
                <a:solidFill>
                  <a:schemeClr val="lt1"/>
                </a:solidFill>
                <a:latin typeface="Lato"/>
                <a:ea typeface="Lato"/>
                <a:cs typeface="Lato"/>
                <a:sym typeface="Lato"/>
              </a:endParaRPr>
            </a:p>
          </p:txBody>
        </p:sp>
        <p:sp>
          <p:nvSpPr>
            <p:cNvPr id="1517" name="Google Shape;1517;p57"/>
            <p:cNvSpPr/>
            <p:nvPr/>
          </p:nvSpPr>
          <p:spPr>
            <a:xfrm>
              <a:off x="3529433" y="3461713"/>
              <a:ext cx="314400" cy="319500"/>
            </a:xfrm>
            <a:prstGeom prst="ellipse">
              <a:avLst/>
            </a:prstGeom>
            <a:solidFill>
              <a:srgbClr val="491F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Lato"/>
                  <a:ea typeface="Lato"/>
                  <a:cs typeface="Lato"/>
                  <a:sym typeface="Lato"/>
                </a:rPr>
                <a:t>8</a:t>
              </a:r>
              <a:endParaRPr b="1" sz="1100">
                <a:solidFill>
                  <a:schemeClr val="lt1"/>
                </a:solidFill>
                <a:latin typeface="Lato"/>
                <a:ea typeface="Lato"/>
                <a:cs typeface="Lato"/>
                <a:sym typeface="Lato"/>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1" name="Shape 1521"/>
        <p:cNvGrpSpPr/>
        <p:nvPr/>
      </p:nvGrpSpPr>
      <p:grpSpPr>
        <a:xfrm>
          <a:off x="0" y="0"/>
          <a:ext cx="0" cy="0"/>
          <a:chOff x="0" y="0"/>
          <a:chExt cx="0" cy="0"/>
        </a:xfrm>
      </p:grpSpPr>
      <p:sp>
        <p:nvSpPr>
          <p:cNvPr id="1522" name="Google Shape;1522;p58"/>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1523" name="Google Shape;1523;p58"/>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pic>
        <p:nvPicPr>
          <p:cNvPr id="1524" name="Google Shape;1524;p58"/>
          <p:cNvPicPr preferRelativeResize="0"/>
          <p:nvPr/>
        </p:nvPicPr>
        <p:blipFill>
          <a:blip r:embed="rId4">
            <a:alphaModFix/>
          </a:blip>
          <a:stretch>
            <a:fillRect/>
          </a:stretch>
        </p:blipFill>
        <p:spPr>
          <a:xfrm>
            <a:off x="10878377" y="5657853"/>
            <a:ext cx="1120118" cy="1066533"/>
          </a:xfrm>
          <a:prstGeom prst="rect">
            <a:avLst/>
          </a:prstGeom>
          <a:noFill/>
          <a:ln>
            <a:noFill/>
          </a:ln>
        </p:spPr>
      </p:pic>
      <p:cxnSp>
        <p:nvCxnSpPr>
          <p:cNvPr id="1525" name="Google Shape;1525;p58"/>
          <p:cNvCxnSpPr/>
          <p:nvPr/>
        </p:nvCxnSpPr>
        <p:spPr>
          <a:xfrm>
            <a:off x="285679" y="6648450"/>
            <a:ext cx="10903800" cy="0"/>
          </a:xfrm>
          <a:prstGeom prst="straightConnector1">
            <a:avLst/>
          </a:prstGeom>
          <a:noFill/>
          <a:ln cap="flat" cmpd="sng" w="28575">
            <a:solidFill>
              <a:srgbClr val="A7C947"/>
            </a:solidFill>
            <a:prstDash val="solid"/>
            <a:round/>
            <a:headEnd len="med" w="med" type="none"/>
            <a:tailEnd len="med" w="med" type="none"/>
          </a:ln>
        </p:spPr>
      </p:cxnSp>
      <p:sp>
        <p:nvSpPr>
          <p:cNvPr id="1526" name="Google Shape;1526;p58"/>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1527" name="Google Shape;1527;p58"/>
          <p:cNvSpPr txBox="1"/>
          <p:nvPr>
            <p:ph idx="4294967295" type="title"/>
          </p:nvPr>
        </p:nvSpPr>
        <p:spPr>
          <a:xfrm>
            <a:off x="834265" y="550750"/>
            <a:ext cx="11249400" cy="8301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SzPts val="1800"/>
              <a:buNone/>
            </a:pPr>
            <a:r>
              <a:rPr lang="en" sz="5300">
                <a:latin typeface="Lora"/>
                <a:ea typeface="Lora"/>
                <a:cs typeface="Lora"/>
                <a:sym typeface="Lora"/>
              </a:rPr>
              <a:t>Quiz time! </a:t>
            </a:r>
            <a:endParaRPr sz="5300">
              <a:latin typeface="Lora"/>
              <a:ea typeface="Lora"/>
              <a:cs typeface="Lora"/>
              <a:sym typeface="Lora"/>
            </a:endParaRPr>
          </a:p>
        </p:txBody>
      </p:sp>
      <p:cxnSp>
        <p:nvCxnSpPr>
          <p:cNvPr id="1528" name="Google Shape;1528;p58"/>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1529" name="Google Shape;1529;p58"/>
          <p:cNvSpPr txBox="1"/>
          <p:nvPr/>
        </p:nvSpPr>
        <p:spPr>
          <a:xfrm>
            <a:off x="3388225" y="3513030"/>
            <a:ext cx="6839100" cy="932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5400">
                <a:solidFill>
                  <a:srgbClr val="000000"/>
                </a:solidFill>
                <a:latin typeface="Lora"/>
                <a:ea typeface="Lora"/>
                <a:cs typeface="Lora"/>
                <a:sym typeface="Lora"/>
              </a:rPr>
              <a:t>Mentimeter time! </a:t>
            </a:r>
            <a:endParaRPr sz="5400">
              <a:solidFill>
                <a:srgbClr val="000000"/>
              </a:solidFill>
              <a:latin typeface="Lora"/>
              <a:ea typeface="Lora"/>
              <a:cs typeface="Lora"/>
              <a:sym typeface="Lora"/>
            </a:endParaRPr>
          </a:p>
        </p:txBody>
      </p:sp>
      <p:pic>
        <p:nvPicPr>
          <p:cNvPr id="1530" name="Google Shape;1530;p58"/>
          <p:cNvPicPr preferRelativeResize="0"/>
          <p:nvPr/>
        </p:nvPicPr>
        <p:blipFill rotWithShape="1">
          <a:blip r:embed="rId5">
            <a:alphaModFix amt="29000"/>
          </a:blip>
          <a:srcRect b="19394" l="0" r="0" t="0"/>
          <a:stretch/>
        </p:blipFill>
        <p:spPr>
          <a:xfrm>
            <a:off x="4163750" y="2312168"/>
            <a:ext cx="3448550" cy="294897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4" name="Shape 1534"/>
        <p:cNvGrpSpPr/>
        <p:nvPr/>
      </p:nvGrpSpPr>
      <p:grpSpPr>
        <a:xfrm>
          <a:off x="0" y="0"/>
          <a:ext cx="0" cy="0"/>
          <a:chOff x="0" y="0"/>
          <a:chExt cx="0" cy="0"/>
        </a:xfrm>
      </p:grpSpPr>
      <p:sp>
        <p:nvSpPr>
          <p:cNvPr id="1535" name="Google Shape;1535;p59"/>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1536" name="Google Shape;1536;p59"/>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pic>
        <p:nvPicPr>
          <p:cNvPr id="1537" name="Google Shape;1537;p59"/>
          <p:cNvPicPr preferRelativeResize="0"/>
          <p:nvPr/>
        </p:nvPicPr>
        <p:blipFill>
          <a:blip r:embed="rId4">
            <a:alphaModFix/>
          </a:blip>
          <a:stretch>
            <a:fillRect/>
          </a:stretch>
        </p:blipFill>
        <p:spPr>
          <a:xfrm>
            <a:off x="10878377" y="5657853"/>
            <a:ext cx="1120118" cy="1066533"/>
          </a:xfrm>
          <a:prstGeom prst="rect">
            <a:avLst/>
          </a:prstGeom>
          <a:noFill/>
          <a:ln>
            <a:noFill/>
          </a:ln>
        </p:spPr>
      </p:pic>
      <p:cxnSp>
        <p:nvCxnSpPr>
          <p:cNvPr id="1538" name="Google Shape;1538;p59"/>
          <p:cNvCxnSpPr/>
          <p:nvPr/>
        </p:nvCxnSpPr>
        <p:spPr>
          <a:xfrm>
            <a:off x="285679" y="6648450"/>
            <a:ext cx="10903800" cy="0"/>
          </a:xfrm>
          <a:prstGeom prst="straightConnector1">
            <a:avLst/>
          </a:prstGeom>
          <a:noFill/>
          <a:ln cap="flat" cmpd="sng" w="28575">
            <a:solidFill>
              <a:srgbClr val="A7C947"/>
            </a:solidFill>
            <a:prstDash val="solid"/>
            <a:round/>
            <a:headEnd len="med" w="med" type="none"/>
            <a:tailEnd len="med" w="med" type="none"/>
          </a:ln>
        </p:spPr>
      </p:cxnSp>
      <p:sp>
        <p:nvSpPr>
          <p:cNvPr id="1539" name="Google Shape;1539;p59"/>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1540" name="Google Shape;1540;p59"/>
          <p:cNvSpPr txBox="1"/>
          <p:nvPr>
            <p:ph idx="4294967295" type="title"/>
          </p:nvPr>
        </p:nvSpPr>
        <p:spPr>
          <a:xfrm>
            <a:off x="834265" y="550750"/>
            <a:ext cx="11249400" cy="8301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SzPts val="1800"/>
              <a:buNone/>
            </a:pPr>
            <a:r>
              <a:rPr lang="en" sz="5300">
                <a:latin typeface="Lora"/>
                <a:ea typeface="Lora"/>
                <a:cs typeface="Lora"/>
                <a:sym typeface="Lora"/>
              </a:rPr>
              <a:t>Quiz time! </a:t>
            </a:r>
            <a:endParaRPr sz="5300">
              <a:latin typeface="Lora"/>
              <a:ea typeface="Lora"/>
              <a:cs typeface="Lora"/>
              <a:sym typeface="Lora"/>
            </a:endParaRPr>
          </a:p>
        </p:txBody>
      </p:sp>
      <p:cxnSp>
        <p:nvCxnSpPr>
          <p:cNvPr id="1541" name="Google Shape;1541;p59"/>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1542" name="Google Shape;1542;p59"/>
          <p:cNvSpPr txBox="1"/>
          <p:nvPr/>
        </p:nvSpPr>
        <p:spPr>
          <a:xfrm>
            <a:off x="2222125" y="1838725"/>
            <a:ext cx="8385300" cy="354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rgbClr val="491F53"/>
                </a:solidFill>
                <a:latin typeface="Lato"/>
                <a:ea typeface="Lato"/>
                <a:cs typeface="Lato"/>
                <a:sym typeface="Lato"/>
              </a:rPr>
              <a:t>Guess the OA model!</a:t>
            </a:r>
            <a:endParaRPr sz="3600">
              <a:solidFill>
                <a:schemeClr val="dk1"/>
              </a:solidFill>
              <a:latin typeface="Lato Light"/>
              <a:ea typeface="Lato Light"/>
              <a:cs typeface="Lato Light"/>
              <a:sym typeface="Lato Light"/>
            </a:endParaRPr>
          </a:p>
          <a:p>
            <a:pPr indent="0" lvl="0" marL="0" rtl="0" algn="ctr">
              <a:spcBef>
                <a:spcPts val="0"/>
              </a:spcBef>
              <a:spcAft>
                <a:spcPts val="0"/>
              </a:spcAft>
              <a:buNone/>
            </a:pPr>
            <a:r>
              <a:rPr lang="en" sz="2700">
                <a:solidFill>
                  <a:schemeClr val="dk1"/>
                </a:solidFill>
                <a:latin typeface="Lato Light"/>
                <a:ea typeface="Lato Light"/>
                <a:cs typeface="Lato Light"/>
                <a:sym typeface="Lato Light"/>
              </a:rPr>
              <a:t>MentiMeter: </a:t>
            </a:r>
            <a:endParaRPr sz="2700">
              <a:solidFill>
                <a:schemeClr val="dk1"/>
              </a:solidFill>
              <a:latin typeface="Lato Light"/>
              <a:ea typeface="Lato Light"/>
              <a:cs typeface="Lato Light"/>
              <a:sym typeface="Lato Light"/>
            </a:endParaRPr>
          </a:p>
          <a:p>
            <a:pPr indent="0" lvl="0" marL="0" rtl="0" algn="ctr">
              <a:spcBef>
                <a:spcPts val="0"/>
              </a:spcBef>
              <a:spcAft>
                <a:spcPts val="0"/>
              </a:spcAft>
              <a:buNone/>
            </a:pPr>
            <a:r>
              <a:t/>
            </a:r>
            <a:endParaRPr sz="2700">
              <a:solidFill>
                <a:schemeClr val="dk1"/>
              </a:solidFill>
              <a:latin typeface="Lato Light"/>
              <a:ea typeface="Lato Light"/>
              <a:cs typeface="Lato Light"/>
              <a:sym typeface="Lato Light"/>
            </a:endParaRPr>
          </a:p>
          <a:p>
            <a:pPr indent="0" lvl="0" marL="0" rtl="0" algn="ctr">
              <a:lnSpc>
                <a:spcPct val="115000"/>
              </a:lnSpc>
              <a:spcBef>
                <a:spcPts val="0"/>
              </a:spcBef>
              <a:spcAft>
                <a:spcPts val="0"/>
              </a:spcAft>
              <a:buNone/>
            </a:pPr>
            <a:r>
              <a:rPr lang="en" sz="2200">
                <a:solidFill>
                  <a:schemeClr val="dk1"/>
                </a:solidFill>
                <a:latin typeface="Lato Light"/>
                <a:ea typeface="Lato Light"/>
                <a:cs typeface="Lato Light"/>
                <a:sym typeface="Lato Light"/>
              </a:rPr>
              <a:t>Q1: A researcher uploads the accepted manuscript of their article to their university's repository, even though it was published in a subscription-based journal. There's a link to the PDF, but it's not the final formatted version.</a:t>
            </a:r>
            <a:endParaRPr sz="2200">
              <a:solidFill>
                <a:schemeClr val="dk1"/>
              </a:solidFill>
              <a:latin typeface="Lato Light"/>
              <a:ea typeface="Lato Light"/>
              <a:cs typeface="Lato Light"/>
              <a:sym typeface="Lato Light"/>
            </a:endParaRPr>
          </a:p>
          <a:p>
            <a:pPr indent="0" lvl="0" marL="0" rtl="0" algn="l">
              <a:spcBef>
                <a:spcPts val="0"/>
              </a:spcBef>
              <a:spcAft>
                <a:spcPts val="0"/>
              </a:spcAft>
              <a:buNone/>
            </a:pPr>
            <a:r>
              <a:t/>
            </a:r>
            <a:endParaRPr sz="2700">
              <a:solidFill>
                <a:schemeClr val="dk1"/>
              </a:solidFill>
              <a:latin typeface="Lato Light"/>
              <a:ea typeface="Lato Light"/>
              <a:cs typeface="Lato Light"/>
              <a:sym typeface="Lato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6" name="Shape 1546"/>
        <p:cNvGrpSpPr/>
        <p:nvPr/>
      </p:nvGrpSpPr>
      <p:grpSpPr>
        <a:xfrm>
          <a:off x="0" y="0"/>
          <a:ext cx="0" cy="0"/>
          <a:chOff x="0" y="0"/>
          <a:chExt cx="0" cy="0"/>
        </a:xfrm>
      </p:grpSpPr>
      <p:sp>
        <p:nvSpPr>
          <p:cNvPr id="1547" name="Google Shape;1547;p60"/>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1548" name="Google Shape;1548;p60"/>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pic>
        <p:nvPicPr>
          <p:cNvPr id="1549" name="Google Shape;1549;p60"/>
          <p:cNvPicPr preferRelativeResize="0"/>
          <p:nvPr/>
        </p:nvPicPr>
        <p:blipFill>
          <a:blip r:embed="rId4">
            <a:alphaModFix/>
          </a:blip>
          <a:stretch>
            <a:fillRect/>
          </a:stretch>
        </p:blipFill>
        <p:spPr>
          <a:xfrm>
            <a:off x="10878377" y="5657853"/>
            <a:ext cx="1120118" cy="1066533"/>
          </a:xfrm>
          <a:prstGeom prst="rect">
            <a:avLst/>
          </a:prstGeom>
          <a:noFill/>
          <a:ln>
            <a:noFill/>
          </a:ln>
        </p:spPr>
      </p:pic>
      <p:cxnSp>
        <p:nvCxnSpPr>
          <p:cNvPr id="1550" name="Google Shape;1550;p60"/>
          <p:cNvCxnSpPr/>
          <p:nvPr/>
        </p:nvCxnSpPr>
        <p:spPr>
          <a:xfrm>
            <a:off x="285679" y="6648450"/>
            <a:ext cx="10903800" cy="0"/>
          </a:xfrm>
          <a:prstGeom prst="straightConnector1">
            <a:avLst/>
          </a:prstGeom>
          <a:noFill/>
          <a:ln cap="flat" cmpd="sng" w="28575">
            <a:solidFill>
              <a:srgbClr val="A7C947"/>
            </a:solidFill>
            <a:prstDash val="solid"/>
            <a:round/>
            <a:headEnd len="med" w="med" type="none"/>
            <a:tailEnd len="med" w="med" type="none"/>
          </a:ln>
        </p:spPr>
      </p:cxnSp>
      <p:sp>
        <p:nvSpPr>
          <p:cNvPr id="1551" name="Google Shape;1551;p60"/>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1552" name="Google Shape;1552;p60"/>
          <p:cNvSpPr txBox="1"/>
          <p:nvPr>
            <p:ph idx="4294967295" type="title"/>
          </p:nvPr>
        </p:nvSpPr>
        <p:spPr>
          <a:xfrm>
            <a:off x="834265" y="550750"/>
            <a:ext cx="11249400" cy="8301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SzPts val="1800"/>
              <a:buNone/>
            </a:pPr>
            <a:r>
              <a:rPr lang="en" sz="5300">
                <a:latin typeface="Lora"/>
                <a:ea typeface="Lora"/>
                <a:cs typeface="Lora"/>
                <a:sym typeface="Lora"/>
              </a:rPr>
              <a:t>Quiz time! </a:t>
            </a:r>
            <a:endParaRPr sz="5300">
              <a:latin typeface="Lora"/>
              <a:ea typeface="Lora"/>
              <a:cs typeface="Lora"/>
              <a:sym typeface="Lora"/>
            </a:endParaRPr>
          </a:p>
        </p:txBody>
      </p:sp>
      <p:cxnSp>
        <p:nvCxnSpPr>
          <p:cNvPr id="1553" name="Google Shape;1553;p60"/>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1554" name="Google Shape;1554;p60"/>
          <p:cNvSpPr txBox="1"/>
          <p:nvPr/>
        </p:nvSpPr>
        <p:spPr>
          <a:xfrm>
            <a:off x="2222125" y="1838725"/>
            <a:ext cx="8385300" cy="340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rgbClr val="491F53"/>
                </a:solidFill>
                <a:latin typeface="Lato"/>
                <a:ea typeface="Lato"/>
                <a:cs typeface="Lato"/>
                <a:sym typeface="Lato"/>
              </a:rPr>
              <a:t>Guess the OA model!</a:t>
            </a:r>
            <a:endParaRPr sz="3600">
              <a:solidFill>
                <a:schemeClr val="dk1"/>
              </a:solidFill>
              <a:latin typeface="Lato Light"/>
              <a:ea typeface="Lato Light"/>
              <a:cs typeface="Lato Light"/>
              <a:sym typeface="Lato Light"/>
            </a:endParaRPr>
          </a:p>
          <a:p>
            <a:pPr indent="0" lvl="0" marL="0" rtl="0" algn="ctr">
              <a:spcBef>
                <a:spcPts val="0"/>
              </a:spcBef>
              <a:spcAft>
                <a:spcPts val="0"/>
              </a:spcAft>
              <a:buNone/>
            </a:pPr>
            <a:r>
              <a:rPr lang="en" sz="2700">
                <a:solidFill>
                  <a:schemeClr val="dk1"/>
                </a:solidFill>
                <a:latin typeface="Lato Light"/>
                <a:ea typeface="Lato Light"/>
                <a:cs typeface="Lato Light"/>
                <a:sym typeface="Lato Light"/>
              </a:rPr>
              <a:t>MentiMeter: </a:t>
            </a:r>
            <a:endParaRPr sz="2700">
              <a:solidFill>
                <a:schemeClr val="dk1"/>
              </a:solidFill>
              <a:latin typeface="Lato Light"/>
              <a:ea typeface="Lato Light"/>
              <a:cs typeface="Lato Light"/>
              <a:sym typeface="Lato Light"/>
            </a:endParaRPr>
          </a:p>
          <a:p>
            <a:pPr indent="0" lvl="0" marL="0" rtl="0" algn="ctr">
              <a:spcBef>
                <a:spcPts val="0"/>
              </a:spcBef>
              <a:spcAft>
                <a:spcPts val="0"/>
              </a:spcAft>
              <a:buNone/>
            </a:pPr>
            <a:r>
              <a:t/>
            </a:r>
            <a:endParaRPr sz="2700">
              <a:solidFill>
                <a:schemeClr val="dk1"/>
              </a:solidFill>
              <a:latin typeface="Lato Light"/>
              <a:ea typeface="Lato Light"/>
              <a:cs typeface="Lato Light"/>
              <a:sym typeface="Lato Light"/>
            </a:endParaRPr>
          </a:p>
          <a:p>
            <a:pPr indent="0" lvl="0" marL="0" rtl="0" algn="l">
              <a:lnSpc>
                <a:spcPct val="115000"/>
              </a:lnSpc>
              <a:spcBef>
                <a:spcPts val="0"/>
              </a:spcBef>
              <a:spcAft>
                <a:spcPts val="0"/>
              </a:spcAft>
              <a:buNone/>
            </a:pPr>
            <a:r>
              <a:t/>
            </a:r>
            <a:endParaRPr>
              <a:solidFill>
                <a:schemeClr val="dk1"/>
              </a:solidFill>
              <a:latin typeface="Lato Light"/>
              <a:ea typeface="Lato Light"/>
              <a:cs typeface="Lato Light"/>
              <a:sym typeface="Lato Light"/>
            </a:endParaRPr>
          </a:p>
          <a:p>
            <a:pPr indent="0" lvl="0" marL="0" rtl="0" algn="ctr">
              <a:lnSpc>
                <a:spcPct val="115000"/>
              </a:lnSpc>
              <a:spcBef>
                <a:spcPts val="0"/>
              </a:spcBef>
              <a:spcAft>
                <a:spcPts val="0"/>
              </a:spcAft>
              <a:buNone/>
            </a:pPr>
            <a:r>
              <a:rPr lang="en" sz="2200">
                <a:solidFill>
                  <a:schemeClr val="dk1"/>
                </a:solidFill>
                <a:latin typeface="Lato Light"/>
                <a:ea typeface="Lato Light"/>
                <a:cs typeface="Lato Light"/>
                <a:sym typeface="Lato Light"/>
              </a:rPr>
              <a:t>Q2: A journal article is free to read on the publisher’s website, but there’s no open license, and it's unclear whether it will stay openly available over time.</a:t>
            </a:r>
            <a:endParaRPr sz="2200">
              <a:solidFill>
                <a:schemeClr val="dk1"/>
              </a:solidFill>
              <a:latin typeface="Lato Light"/>
              <a:ea typeface="Lato Light"/>
              <a:cs typeface="Lato Light"/>
              <a:sym typeface="Lato Light"/>
            </a:endParaRPr>
          </a:p>
          <a:p>
            <a:pPr indent="0" lvl="0" marL="0" rtl="0" algn="l">
              <a:spcBef>
                <a:spcPts val="0"/>
              </a:spcBef>
              <a:spcAft>
                <a:spcPts val="0"/>
              </a:spcAft>
              <a:buNone/>
            </a:pPr>
            <a:r>
              <a:t/>
            </a:r>
            <a:endParaRPr sz="2700">
              <a:solidFill>
                <a:schemeClr val="dk1"/>
              </a:solidFill>
              <a:latin typeface="Lato Light"/>
              <a:ea typeface="Lato Light"/>
              <a:cs typeface="Lato Light"/>
              <a:sym typeface="Lato 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8" name="Shape 1558"/>
        <p:cNvGrpSpPr/>
        <p:nvPr/>
      </p:nvGrpSpPr>
      <p:grpSpPr>
        <a:xfrm>
          <a:off x="0" y="0"/>
          <a:ext cx="0" cy="0"/>
          <a:chOff x="0" y="0"/>
          <a:chExt cx="0" cy="0"/>
        </a:xfrm>
      </p:grpSpPr>
      <p:sp>
        <p:nvSpPr>
          <p:cNvPr id="1559" name="Google Shape;1559;p61"/>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1560" name="Google Shape;1560;p61"/>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pic>
        <p:nvPicPr>
          <p:cNvPr id="1561" name="Google Shape;1561;p61"/>
          <p:cNvPicPr preferRelativeResize="0"/>
          <p:nvPr/>
        </p:nvPicPr>
        <p:blipFill>
          <a:blip r:embed="rId4">
            <a:alphaModFix/>
          </a:blip>
          <a:stretch>
            <a:fillRect/>
          </a:stretch>
        </p:blipFill>
        <p:spPr>
          <a:xfrm>
            <a:off x="10878377" y="5657853"/>
            <a:ext cx="1120118" cy="1066533"/>
          </a:xfrm>
          <a:prstGeom prst="rect">
            <a:avLst/>
          </a:prstGeom>
          <a:noFill/>
          <a:ln>
            <a:noFill/>
          </a:ln>
        </p:spPr>
      </p:pic>
      <p:cxnSp>
        <p:nvCxnSpPr>
          <p:cNvPr id="1562" name="Google Shape;1562;p61"/>
          <p:cNvCxnSpPr/>
          <p:nvPr/>
        </p:nvCxnSpPr>
        <p:spPr>
          <a:xfrm>
            <a:off x="285679" y="6648450"/>
            <a:ext cx="10903800" cy="0"/>
          </a:xfrm>
          <a:prstGeom prst="straightConnector1">
            <a:avLst/>
          </a:prstGeom>
          <a:noFill/>
          <a:ln cap="flat" cmpd="sng" w="28575">
            <a:solidFill>
              <a:srgbClr val="A7C947"/>
            </a:solidFill>
            <a:prstDash val="solid"/>
            <a:round/>
            <a:headEnd len="med" w="med" type="none"/>
            <a:tailEnd len="med" w="med" type="none"/>
          </a:ln>
        </p:spPr>
      </p:cxnSp>
      <p:sp>
        <p:nvSpPr>
          <p:cNvPr id="1563" name="Google Shape;1563;p61"/>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1564" name="Google Shape;1564;p61"/>
          <p:cNvSpPr txBox="1"/>
          <p:nvPr>
            <p:ph idx="4294967295" type="title"/>
          </p:nvPr>
        </p:nvSpPr>
        <p:spPr>
          <a:xfrm>
            <a:off x="834265" y="550750"/>
            <a:ext cx="11249400" cy="8301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SzPts val="1800"/>
              <a:buNone/>
            </a:pPr>
            <a:r>
              <a:rPr lang="en" sz="5300">
                <a:latin typeface="Lora"/>
                <a:ea typeface="Lora"/>
                <a:cs typeface="Lora"/>
                <a:sym typeface="Lora"/>
              </a:rPr>
              <a:t>Quiz time! </a:t>
            </a:r>
            <a:endParaRPr sz="5300">
              <a:latin typeface="Lora"/>
              <a:ea typeface="Lora"/>
              <a:cs typeface="Lora"/>
              <a:sym typeface="Lora"/>
            </a:endParaRPr>
          </a:p>
        </p:txBody>
      </p:sp>
      <p:cxnSp>
        <p:nvCxnSpPr>
          <p:cNvPr id="1565" name="Google Shape;1565;p61"/>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1566" name="Google Shape;1566;p61"/>
          <p:cNvSpPr txBox="1"/>
          <p:nvPr/>
        </p:nvSpPr>
        <p:spPr>
          <a:xfrm>
            <a:off x="2222125" y="1838725"/>
            <a:ext cx="8385300" cy="3153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rgbClr val="491F53"/>
                </a:solidFill>
                <a:latin typeface="Lato"/>
                <a:ea typeface="Lato"/>
                <a:cs typeface="Lato"/>
                <a:sym typeface="Lato"/>
              </a:rPr>
              <a:t>Guess the OA model!</a:t>
            </a:r>
            <a:endParaRPr sz="3600">
              <a:solidFill>
                <a:schemeClr val="dk1"/>
              </a:solidFill>
              <a:latin typeface="Lato Light"/>
              <a:ea typeface="Lato Light"/>
              <a:cs typeface="Lato Light"/>
              <a:sym typeface="Lato Light"/>
            </a:endParaRPr>
          </a:p>
          <a:p>
            <a:pPr indent="0" lvl="0" marL="0" rtl="0" algn="ctr">
              <a:spcBef>
                <a:spcPts val="0"/>
              </a:spcBef>
              <a:spcAft>
                <a:spcPts val="0"/>
              </a:spcAft>
              <a:buNone/>
            </a:pPr>
            <a:r>
              <a:rPr lang="en" sz="2700">
                <a:solidFill>
                  <a:schemeClr val="dk1"/>
                </a:solidFill>
                <a:latin typeface="Lato Light"/>
                <a:ea typeface="Lato Light"/>
                <a:cs typeface="Lato Light"/>
                <a:sym typeface="Lato Light"/>
              </a:rPr>
              <a:t>MentiMeter: </a:t>
            </a:r>
            <a:endParaRPr sz="2700">
              <a:solidFill>
                <a:schemeClr val="dk1"/>
              </a:solidFill>
              <a:latin typeface="Lato Light"/>
              <a:ea typeface="Lato Light"/>
              <a:cs typeface="Lato Light"/>
              <a:sym typeface="Lato Light"/>
            </a:endParaRPr>
          </a:p>
          <a:p>
            <a:pPr indent="0" lvl="0" marL="0" rtl="0" algn="ctr">
              <a:spcBef>
                <a:spcPts val="0"/>
              </a:spcBef>
              <a:spcAft>
                <a:spcPts val="0"/>
              </a:spcAft>
              <a:buNone/>
            </a:pPr>
            <a:r>
              <a:t/>
            </a:r>
            <a:endParaRPr sz="2700">
              <a:solidFill>
                <a:schemeClr val="dk1"/>
              </a:solidFill>
              <a:latin typeface="Lato Light"/>
              <a:ea typeface="Lato Light"/>
              <a:cs typeface="Lato Light"/>
              <a:sym typeface="Lato Light"/>
            </a:endParaRPr>
          </a:p>
          <a:p>
            <a:pPr indent="0" lvl="0" marL="0" rtl="0" algn="ctr">
              <a:lnSpc>
                <a:spcPct val="115000"/>
              </a:lnSpc>
              <a:spcBef>
                <a:spcPts val="0"/>
              </a:spcBef>
              <a:spcAft>
                <a:spcPts val="0"/>
              </a:spcAft>
              <a:buNone/>
            </a:pPr>
            <a:r>
              <a:rPr lang="en" sz="2200">
                <a:solidFill>
                  <a:schemeClr val="dk1"/>
                </a:solidFill>
                <a:latin typeface="Lato Light"/>
                <a:ea typeface="Lato Light"/>
                <a:cs typeface="Lato Light"/>
                <a:sym typeface="Lato Light"/>
              </a:rPr>
              <a:t>Q3: A research article is published in a fully open access journal that charges authors a publication fee. It’s available under a CC BY license and hosted on the publisher's website.</a:t>
            </a:r>
            <a:endParaRPr sz="2200">
              <a:solidFill>
                <a:schemeClr val="dk1"/>
              </a:solidFill>
              <a:latin typeface="Lato Light"/>
              <a:ea typeface="Lato Light"/>
              <a:cs typeface="Lato Light"/>
              <a:sym typeface="Lato Light"/>
            </a:endParaRPr>
          </a:p>
          <a:p>
            <a:pPr indent="0" lvl="0" marL="0" rtl="0" algn="ctr">
              <a:spcBef>
                <a:spcPts val="0"/>
              </a:spcBef>
              <a:spcAft>
                <a:spcPts val="0"/>
              </a:spcAft>
              <a:buNone/>
            </a:pPr>
            <a:r>
              <a:t/>
            </a:r>
            <a:endParaRPr sz="2700">
              <a:solidFill>
                <a:schemeClr val="dk1"/>
              </a:solidFill>
              <a:latin typeface="Lato Light"/>
              <a:ea typeface="Lato Light"/>
              <a:cs typeface="Lato Light"/>
              <a:sym typeface="Lato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0" name="Shape 1570"/>
        <p:cNvGrpSpPr/>
        <p:nvPr/>
      </p:nvGrpSpPr>
      <p:grpSpPr>
        <a:xfrm>
          <a:off x="0" y="0"/>
          <a:ext cx="0" cy="0"/>
          <a:chOff x="0" y="0"/>
          <a:chExt cx="0" cy="0"/>
        </a:xfrm>
      </p:grpSpPr>
      <p:sp>
        <p:nvSpPr>
          <p:cNvPr id="1571" name="Google Shape;1571;p62"/>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1572" name="Google Shape;1572;p62"/>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pic>
        <p:nvPicPr>
          <p:cNvPr id="1573" name="Google Shape;1573;p62"/>
          <p:cNvPicPr preferRelativeResize="0"/>
          <p:nvPr/>
        </p:nvPicPr>
        <p:blipFill>
          <a:blip r:embed="rId4">
            <a:alphaModFix/>
          </a:blip>
          <a:stretch>
            <a:fillRect/>
          </a:stretch>
        </p:blipFill>
        <p:spPr>
          <a:xfrm>
            <a:off x="10878377" y="5657853"/>
            <a:ext cx="1120118" cy="1066533"/>
          </a:xfrm>
          <a:prstGeom prst="rect">
            <a:avLst/>
          </a:prstGeom>
          <a:noFill/>
          <a:ln>
            <a:noFill/>
          </a:ln>
        </p:spPr>
      </p:pic>
      <p:cxnSp>
        <p:nvCxnSpPr>
          <p:cNvPr id="1574" name="Google Shape;1574;p62"/>
          <p:cNvCxnSpPr/>
          <p:nvPr/>
        </p:nvCxnSpPr>
        <p:spPr>
          <a:xfrm>
            <a:off x="285679" y="6648450"/>
            <a:ext cx="10903800" cy="0"/>
          </a:xfrm>
          <a:prstGeom prst="straightConnector1">
            <a:avLst/>
          </a:prstGeom>
          <a:noFill/>
          <a:ln cap="flat" cmpd="sng" w="28575">
            <a:solidFill>
              <a:srgbClr val="A7C947"/>
            </a:solidFill>
            <a:prstDash val="solid"/>
            <a:round/>
            <a:headEnd len="med" w="med" type="none"/>
            <a:tailEnd len="med" w="med" type="none"/>
          </a:ln>
        </p:spPr>
      </p:cxnSp>
      <p:sp>
        <p:nvSpPr>
          <p:cNvPr id="1575" name="Google Shape;1575;p62"/>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cxnSp>
        <p:nvCxnSpPr>
          <p:cNvPr id="1576" name="Google Shape;1576;p62"/>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1577" name="Google Shape;1577;p62"/>
          <p:cNvSpPr txBox="1"/>
          <p:nvPr>
            <p:ph idx="4294967295" type="title"/>
          </p:nvPr>
        </p:nvSpPr>
        <p:spPr>
          <a:xfrm>
            <a:off x="875190" y="529925"/>
            <a:ext cx="11249400" cy="8301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SzPts val="1800"/>
              <a:buNone/>
            </a:pPr>
            <a:r>
              <a:rPr lang="en" sz="3900">
                <a:latin typeface="Lora"/>
                <a:ea typeface="Lora"/>
                <a:cs typeface="Lora"/>
                <a:sym typeface="Lora"/>
              </a:rPr>
              <a:t>How to implement Open Science </a:t>
            </a:r>
            <a:endParaRPr sz="3900">
              <a:latin typeface="Lora"/>
              <a:ea typeface="Lora"/>
              <a:cs typeface="Lora"/>
              <a:sym typeface="Lor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1" name="Shape 1581"/>
        <p:cNvGrpSpPr/>
        <p:nvPr/>
      </p:nvGrpSpPr>
      <p:grpSpPr>
        <a:xfrm>
          <a:off x="0" y="0"/>
          <a:ext cx="0" cy="0"/>
          <a:chOff x="0" y="0"/>
          <a:chExt cx="0" cy="0"/>
        </a:xfrm>
      </p:grpSpPr>
      <p:sp>
        <p:nvSpPr>
          <p:cNvPr id="1582" name="Google Shape;1582;p63"/>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1583" name="Google Shape;1583;p63"/>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pic>
        <p:nvPicPr>
          <p:cNvPr id="1584" name="Google Shape;1584;p63"/>
          <p:cNvPicPr preferRelativeResize="0"/>
          <p:nvPr/>
        </p:nvPicPr>
        <p:blipFill>
          <a:blip r:embed="rId4">
            <a:alphaModFix/>
          </a:blip>
          <a:stretch>
            <a:fillRect/>
          </a:stretch>
        </p:blipFill>
        <p:spPr>
          <a:xfrm>
            <a:off x="10878377" y="5657853"/>
            <a:ext cx="1120118" cy="1066533"/>
          </a:xfrm>
          <a:prstGeom prst="rect">
            <a:avLst/>
          </a:prstGeom>
          <a:noFill/>
          <a:ln>
            <a:noFill/>
          </a:ln>
        </p:spPr>
      </p:pic>
      <p:cxnSp>
        <p:nvCxnSpPr>
          <p:cNvPr id="1585" name="Google Shape;1585;p63"/>
          <p:cNvCxnSpPr/>
          <p:nvPr/>
        </p:nvCxnSpPr>
        <p:spPr>
          <a:xfrm>
            <a:off x="285679" y="6648450"/>
            <a:ext cx="10903800" cy="0"/>
          </a:xfrm>
          <a:prstGeom prst="straightConnector1">
            <a:avLst/>
          </a:prstGeom>
          <a:noFill/>
          <a:ln cap="flat" cmpd="sng" w="28575">
            <a:solidFill>
              <a:srgbClr val="A7C947"/>
            </a:solidFill>
            <a:prstDash val="solid"/>
            <a:round/>
            <a:headEnd len="med" w="med" type="none"/>
            <a:tailEnd len="med" w="med" type="none"/>
          </a:ln>
        </p:spPr>
      </p:cxnSp>
      <p:sp>
        <p:nvSpPr>
          <p:cNvPr id="1586" name="Google Shape;1586;p63"/>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cxnSp>
        <p:nvCxnSpPr>
          <p:cNvPr id="1587" name="Google Shape;1587;p63"/>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1588" name="Google Shape;1588;p63"/>
          <p:cNvSpPr txBox="1"/>
          <p:nvPr>
            <p:ph idx="4294967295" type="title"/>
          </p:nvPr>
        </p:nvSpPr>
        <p:spPr>
          <a:xfrm>
            <a:off x="875190" y="529925"/>
            <a:ext cx="11249400" cy="8301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SzPts val="1800"/>
              <a:buNone/>
            </a:pPr>
            <a:r>
              <a:rPr lang="en" sz="3900">
                <a:latin typeface="Lora"/>
                <a:ea typeface="Lora"/>
                <a:cs typeface="Lora"/>
                <a:sym typeface="Lora"/>
              </a:rPr>
              <a:t>How to implement Open Science </a:t>
            </a:r>
            <a:endParaRPr sz="3900">
              <a:latin typeface="Lora"/>
              <a:ea typeface="Lora"/>
              <a:cs typeface="Lora"/>
              <a:sym typeface="Lora"/>
            </a:endParaRPr>
          </a:p>
        </p:txBody>
      </p:sp>
      <p:sp>
        <p:nvSpPr>
          <p:cNvPr id="1589" name="Google Shape;1589;p63"/>
          <p:cNvSpPr/>
          <p:nvPr/>
        </p:nvSpPr>
        <p:spPr>
          <a:xfrm>
            <a:off x="2079450" y="2770575"/>
            <a:ext cx="1848000" cy="2624100"/>
          </a:xfrm>
          <a:prstGeom prst="roundRect">
            <a:avLst>
              <a:gd fmla="val 16667" name="adj"/>
            </a:avLst>
          </a:prstGeom>
          <a:noFill/>
          <a:ln cap="flat" cmpd="sng" w="28575">
            <a:solidFill>
              <a:srgbClr val="491F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0" name="Google Shape;1590;p63"/>
          <p:cNvSpPr txBox="1"/>
          <p:nvPr/>
        </p:nvSpPr>
        <p:spPr>
          <a:xfrm>
            <a:off x="673148" y="1617575"/>
            <a:ext cx="98649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Lato Light"/>
              <a:ea typeface="Lato Light"/>
              <a:cs typeface="Lato Light"/>
              <a:sym typeface="Lato Light"/>
            </a:endParaRPr>
          </a:p>
        </p:txBody>
      </p:sp>
      <p:sp>
        <p:nvSpPr>
          <p:cNvPr id="1591" name="Google Shape;1591;p63"/>
          <p:cNvSpPr txBox="1"/>
          <p:nvPr/>
        </p:nvSpPr>
        <p:spPr>
          <a:xfrm>
            <a:off x="9525" y="1629875"/>
            <a:ext cx="12188400" cy="661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chemeClr val="dk1"/>
                </a:solidFill>
                <a:latin typeface="Lato Light"/>
                <a:ea typeface="Lato Light"/>
                <a:cs typeface="Lato Light"/>
                <a:sym typeface="Lato Light"/>
              </a:rPr>
              <a:t>The Open Science workflow</a:t>
            </a:r>
            <a:endParaRPr b="0" i="0" sz="3100" u="none" cap="none" strike="noStrike">
              <a:solidFill>
                <a:schemeClr val="dk1"/>
              </a:solidFill>
              <a:latin typeface="Lato Light"/>
              <a:ea typeface="Lato Light"/>
              <a:cs typeface="Lato Light"/>
              <a:sym typeface="Lato Light"/>
            </a:endParaRPr>
          </a:p>
        </p:txBody>
      </p:sp>
      <p:sp>
        <p:nvSpPr>
          <p:cNvPr id="1592" name="Google Shape;1592;p63"/>
          <p:cNvSpPr/>
          <p:nvPr/>
        </p:nvSpPr>
        <p:spPr>
          <a:xfrm>
            <a:off x="3630088" y="3449238"/>
            <a:ext cx="740400" cy="427800"/>
          </a:xfrm>
          <a:prstGeom prst="homePlate">
            <a:avLst>
              <a:gd fmla="val 50000" name="adj"/>
            </a:avLst>
          </a:pr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onnections with solid fill" id="1593" name="Google Shape;1593;p63"/>
          <p:cNvPicPr preferRelativeResize="0"/>
          <p:nvPr/>
        </p:nvPicPr>
        <p:blipFill rotWithShape="1">
          <a:blip r:embed="rId3">
            <a:alphaModFix/>
          </a:blip>
          <a:srcRect b="0" l="0" r="0" t="0"/>
          <a:stretch/>
        </p:blipFill>
        <p:spPr>
          <a:xfrm>
            <a:off x="2696779" y="3347608"/>
            <a:ext cx="672899" cy="673100"/>
          </a:xfrm>
          <a:prstGeom prst="rect">
            <a:avLst/>
          </a:prstGeom>
          <a:noFill/>
          <a:ln>
            <a:noFill/>
          </a:ln>
        </p:spPr>
      </p:pic>
      <p:sp>
        <p:nvSpPr>
          <p:cNvPr id="1594" name="Google Shape;1594;p63"/>
          <p:cNvSpPr/>
          <p:nvPr/>
        </p:nvSpPr>
        <p:spPr>
          <a:xfrm rot="2734134">
            <a:off x="2361016" y="2978332"/>
            <a:ext cx="1324618" cy="1324614"/>
          </a:xfrm>
          <a:prstGeom prst="blockArc">
            <a:avLst>
              <a:gd fmla="val 10793747" name="adj1"/>
              <a:gd fmla="val 5525146" name="adj2"/>
              <a:gd fmla="val 11784"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5" name="Google Shape;1595;p63"/>
          <p:cNvSpPr txBox="1"/>
          <p:nvPr/>
        </p:nvSpPr>
        <p:spPr>
          <a:xfrm>
            <a:off x="2297381" y="4577475"/>
            <a:ext cx="1369500" cy="615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1" lang="en" sz="1700">
                <a:solidFill>
                  <a:srgbClr val="491F53"/>
                </a:solidFill>
                <a:latin typeface="Lato"/>
                <a:ea typeface="Lato"/>
                <a:cs typeface="Lato"/>
                <a:sym typeface="Lato"/>
              </a:rPr>
              <a:t>Publish</a:t>
            </a:r>
            <a:r>
              <a:rPr b="1" i="0" lang="en" sz="1700" u="none" cap="none" strike="noStrike">
                <a:solidFill>
                  <a:srgbClr val="491F53"/>
                </a:solidFill>
                <a:latin typeface="Lato"/>
                <a:ea typeface="Lato"/>
                <a:cs typeface="Lato"/>
                <a:sym typeface="Lato"/>
              </a:rPr>
              <a:t> &amp;</a:t>
            </a:r>
            <a:endParaRPr b="1" i="0" sz="1700" u="none" cap="none" strike="noStrike">
              <a:solidFill>
                <a:srgbClr val="491F53"/>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700"/>
              <a:buFont typeface="Arial"/>
              <a:buNone/>
            </a:pPr>
            <a:r>
              <a:rPr b="1" lang="en" sz="1700">
                <a:solidFill>
                  <a:srgbClr val="491F53"/>
                </a:solidFill>
                <a:latin typeface="Lato"/>
                <a:ea typeface="Lato"/>
                <a:cs typeface="Lato"/>
                <a:sym typeface="Lato"/>
              </a:rPr>
              <a:t>Spread</a:t>
            </a:r>
            <a:endParaRPr b="1" i="0" sz="1700" u="none" cap="none" strike="noStrike">
              <a:solidFill>
                <a:srgbClr val="491F53"/>
              </a:solidFill>
              <a:latin typeface="Lato"/>
              <a:ea typeface="Lato"/>
              <a:cs typeface="Lato"/>
              <a:sym typeface="Lato"/>
            </a:endParaRPr>
          </a:p>
        </p:txBody>
      </p:sp>
      <p:grpSp>
        <p:nvGrpSpPr>
          <p:cNvPr id="1596" name="Google Shape;1596;p63"/>
          <p:cNvGrpSpPr/>
          <p:nvPr/>
        </p:nvGrpSpPr>
        <p:grpSpPr>
          <a:xfrm>
            <a:off x="4615672" y="2371510"/>
            <a:ext cx="7090697" cy="3740400"/>
            <a:chOff x="4615672" y="2371510"/>
            <a:chExt cx="7090697" cy="3740400"/>
          </a:xfrm>
        </p:grpSpPr>
        <p:pic>
          <p:nvPicPr>
            <p:cNvPr id="1597" name="Google Shape;1597;p63"/>
            <p:cNvPicPr preferRelativeResize="0"/>
            <p:nvPr/>
          </p:nvPicPr>
          <p:blipFill rotWithShape="1">
            <a:blip r:embed="rId5">
              <a:alphaModFix/>
            </a:blip>
            <a:srcRect b="0" l="0" r="0" t="0"/>
            <a:stretch/>
          </p:blipFill>
          <p:spPr>
            <a:xfrm>
              <a:off x="4615672" y="2447700"/>
              <a:ext cx="461000" cy="493986"/>
            </a:xfrm>
            <a:prstGeom prst="rect">
              <a:avLst/>
            </a:prstGeom>
            <a:noFill/>
            <a:ln>
              <a:noFill/>
            </a:ln>
          </p:spPr>
        </p:pic>
        <p:sp>
          <p:nvSpPr>
            <p:cNvPr id="1598" name="Google Shape;1598;p63"/>
            <p:cNvSpPr txBox="1"/>
            <p:nvPr/>
          </p:nvSpPr>
          <p:spPr>
            <a:xfrm>
              <a:off x="5076668" y="2371510"/>
              <a:ext cx="6629700" cy="37404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n" sz="3000">
                  <a:solidFill>
                    <a:srgbClr val="491F53"/>
                  </a:solidFill>
                  <a:latin typeface="Lato Light"/>
                  <a:ea typeface="Lato Light"/>
                  <a:cs typeface="Lato Light"/>
                  <a:sym typeface="Lato Light"/>
                </a:rPr>
                <a:t>Write collaboratively</a:t>
              </a:r>
              <a:endParaRPr sz="3000">
                <a:solidFill>
                  <a:srgbClr val="491F53"/>
                </a:solidFill>
                <a:latin typeface="Lato Light"/>
                <a:ea typeface="Lato Light"/>
                <a:cs typeface="Lato Light"/>
                <a:sym typeface="Lato Light"/>
              </a:endParaRPr>
            </a:p>
            <a:p>
              <a:pPr indent="0" lvl="0" marL="0" rtl="0" algn="l">
                <a:lnSpc>
                  <a:spcPct val="115000"/>
                </a:lnSpc>
                <a:spcBef>
                  <a:spcPts val="0"/>
                </a:spcBef>
                <a:spcAft>
                  <a:spcPts val="0"/>
                </a:spcAft>
                <a:buClr>
                  <a:schemeClr val="dk1"/>
                </a:buClr>
                <a:buSzPts val="1100"/>
                <a:buFont typeface="Arial"/>
                <a:buNone/>
              </a:pPr>
              <a:r>
                <a:rPr lang="en" sz="3000">
                  <a:solidFill>
                    <a:srgbClr val="491F53"/>
                  </a:solidFill>
                  <a:latin typeface="Lato Light"/>
                  <a:ea typeface="Lato Light"/>
                  <a:cs typeface="Lato Light"/>
                  <a:sym typeface="Lato Light"/>
                </a:rPr>
                <a:t>Use group libraries for reference management</a:t>
              </a:r>
              <a:endParaRPr sz="3000">
                <a:solidFill>
                  <a:srgbClr val="491F53"/>
                </a:solidFill>
                <a:latin typeface="Lato Light"/>
                <a:ea typeface="Lato Light"/>
                <a:cs typeface="Lato Light"/>
                <a:sym typeface="Lato Light"/>
              </a:endParaRPr>
            </a:p>
            <a:p>
              <a:pPr indent="0" lvl="0" marL="0" marR="0" rtl="0" algn="l">
                <a:lnSpc>
                  <a:spcPct val="115000"/>
                </a:lnSpc>
                <a:spcBef>
                  <a:spcPts val="0"/>
                </a:spcBef>
                <a:spcAft>
                  <a:spcPts val="0"/>
                </a:spcAft>
                <a:buClr>
                  <a:schemeClr val="dk1"/>
                </a:buClr>
                <a:buSzPts val="1100"/>
                <a:buFont typeface="Arial"/>
                <a:buNone/>
              </a:pPr>
              <a:r>
                <a:rPr b="0" i="0" lang="en" sz="3000" u="none" cap="none" strike="noStrike">
                  <a:solidFill>
                    <a:srgbClr val="491F53"/>
                  </a:solidFill>
                  <a:latin typeface="Lato Light"/>
                  <a:ea typeface="Lato Light"/>
                  <a:cs typeface="Lato Light"/>
                  <a:sym typeface="Lato Light"/>
                </a:rPr>
                <a:t>Publish preprints</a:t>
              </a:r>
              <a:endParaRPr b="0" i="0" sz="3000" u="none" cap="none" strike="noStrike">
                <a:solidFill>
                  <a:srgbClr val="491F53"/>
                </a:solidFill>
                <a:latin typeface="Lato Light"/>
                <a:ea typeface="Lato Light"/>
                <a:cs typeface="Lato Light"/>
                <a:sym typeface="Lato Light"/>
              </a:endParaRPr>
            </a:p>
            <a:p>
              <a:pPr indent="0" lvl="0" marL="0" marR="0" rtl="0" algn="l">
                <a:lnSpc>
                  <a:spcPct val="115000"/>
                </a:lnSpc>
                <a:spcBef>
                  <a:spcPts val="0"/>
                </a:spcBef>
                <a:spcAft>
                  <a:spcPts val="0"/>
                </a:spcAft>
                <a:buClr>
                  <a:schemeClr val="dk1"/>
                </a:buClr>
                <a:buSzPts val="1100"/>
                <a:buFont typeface="Arial"/>
                <a:buNone/>
              </a:pPr>
              <a:r>
                <a:rPr b="0" i="0" lang="en" sz="3000" u="none" cap="none" strike="noStrike">
                  <a:solidFill>
                    <a:srgbClr val="491F53"/>
                  </a:solidFill>
                  <a:latin typeface="Lato Light"/>
                  <a:ea typeface="Lato Light"/>
                  <a:cs typeface="Lato Light"/>
                  <a:sym typeface="Lato Light"/>
                </a:rPr>
                <a:t>Publish Open Access</a:t>
              </a:r>
              <a:endParaRPr b="0" i="0" sz="3000" u="none" cap="none" strike="noStrike">
                <a:solidFill>
                  <a:srgbClr val="491F53"/>
                </a:solidFill>
                <a:latin typeface="Lato Light"/>
                <a:ea typeface="Lato Light"/>
                <a:cs typeface="Lato Light"/>
                <a:sym typeface="Lato Light"/>
              </a:endParaRPr>
            </a:p>
            <a:p>
              <a:pPr indent="0" lvl="0" marL="0" rtl="0" algn="l">
                <a:lnSpc>
                  <a:spcPct val="115000"/>
                </a:lnSpc>
                <a:spcBef>
                  <a:spcPts val="0"/>
                </a:spcBef>
                <a:spcAft>
                  <a:spcPts val="0"/>
                </a:spcAft>
                <a:buClr>
                  <a:schemeClr val="dk1"/>
                </a:buClr>
                <a:buSzPts val="1100"/>
                <a:buFont typeface="Arial"/>
                <a:buNone/>
              </a:pPr>
              <a:r>
                <a:rPr lang="en" sz="3000">
                  <a:solidFill>
                    <a:srgbClr val="491F53"/>
                  </a:solidFill>
                  <a:latin typeface="Lato Light"/>
                  <a:ea typeface="Lato Light"/>
                  <a:cs typeface="Lato Light"/>
                  <a:sym typeface="Lato Light"/>
                </a:rPr>
                <a:t>Publish all research outputs</a:t>
              </a:r>
              <a:endParaRPr sz="3000">
                <a:solidFill>
                  <a:srgbClr val="491F53"/>
                </a:solidFill>
                <a:latin typeface="Lato Light"/>
                <a:ea typeface="Lato Light"/>
                <a:cs typeface="Lato Light"/>
                <a:sym typeface="Lato Light"/>
              </a:endParaRPr>
            </a:p>
            <a:p>
              <a:pPr indent="0" lvl="0" marL="0" marR="0" rtl="0" algn="l">
                <a:lnSpc>
                  <a:spcPct val="115000"/>
                </a:lnSpc>
                <a:spcBef>
                  <a:spcPts val="0"/>
                </a:spcBef>
                <a:spcAft>
                  <a:spcPts val="0"/>
                </a:spcAft>
                <a:buClr>
                  <a:schemeClr val="dk1"/>
                </a:buClr>
                <a:buSzPts val="1100"/>
                <a:buFont typeface="Arial"/>
                <a:buNone/>
              </a:pPr>
              <a:r>
                <a:rPr b="0" i="0" lang="en" sz="3000" u="none" cap="none" strike="noStrike">
                  <a:solidFill>
                    <a:srgbClr val="491F53"/>
                  </a:solidFill>
                  <a:latin typeface="Lato Light"/>
                  <a:ea typeface="Lato Light"/>
                  <a:cs typeface="Lato Light"/>
                  <a:sym typeface="Lato Light"/>
                </a:rPr>
                <a:t>Practice Open peer review</a:t>
              </a:r>
              <a:endParaRPr b="1" i="0" sz="3000" u="none" cap="none" strike="noStrike">
                <a:solidFill>
                  <a:srgbClr val="491F53"/>
                </a:solidFill>
                <a:latin typeface="Lato"/>
                <a:ea typeface="Lato"/>
                <a:cs typeface="Lato"/>
                <a:sym typeface="Lato"/>
              </a:endParaRPr>
            </a:p>
          </p:txBody>
        </p:sp>
        <p:pic>
          <p:nvPicPr>
            <p:cNvPr id="1599" name="Google Shape;1599;p63"/>
            <p:cNvPicPr preferRelativeResize="0"/>
            <p:nvPr/>
          </p:nvPicPr>
          <p:blipFill rotWithShape="1">
            <a:blip r:embed="rId5">
              <a:alphaModFix/>
            </a:blip>
            <a:srcRect b="0" l="0" r="0" t="0"/>
            <a:stretch/>
          </p:blipFill>
          <p:spPr>
            <a:xfrm>
              <a:off x="4615672" y="3025048"/>
              <a:ext cx="461000" cy="493986"/>
            </a:xfrm>
            <a:prstGeom prst="rect">
              <a:avLst/>
            </a:prstGeom>
            <a:noFill/>
            <a:ln>
              <a:noFill/>
            </a:ln>
          </p:spPr>
        </p:pic>
        <p:pic>
          <p:nvPicPr>
            <p:cNvPr id="1600" name="Google Shape;1600;p63"/>
            <p:cNvPicPr preferRelativeResize="0"/>
            <p:nvPr/>
          </p:nvPicPr>
          <p:blipFill rotWithShape="1">
            <a:blip r:embed="rId5">
              <a:alphaModFix/>
            </a:blip>
            <a:srcRect b="0" l="0" r="0" t="0"/>
            <a:stretch/>
          </p:blipFill>
          <p:spPr>
            <a:xfrm>
              <a:off x="4615672" y="4046919"/>
              <a:ext cx="461000" cy="493986"/>
            </a:xfrm>
            <a:prstGeom prst="rect">
              <a:avLst/>
            </a:prstGeom>
            <a:noFill/>
            <a:ln>
              <a:noFill/>
            </a:ln>
          </p:spPr>
        </p:pic>
        <p:pic>
          <p:nvPicPr>
            <p:cNvPr id="1601" name="Google Shape;1601;p63"/>
            <p:cNvPicPr preferRelativeResize="0"/>
            <p:nvPr/>
          </p:nvPicPr>
          <p:blipFill rotWithShape="1">
            <a:blip r:embed="rId5">
              <a:alphaModFix/>
            </a:blip>
            <a:srcRect b="0" l="0" r="0" t="0"/>
            <a:stretch/>
          </p:blipFill>
          <p:spPr>
            <a:xfrm>
              <a:off x="4615672" y="4540889"/>
              <a:ext cx="461000" cy="493986"/>
            </a:xfrm>
            <a:prstGeom prst="rect">
              <a:avLst/>
            </a:prstGeom>
            <a:noFill/>
            <a:ln>
              <a:noFill/>
            </a:ln>
          </p:spPr>
        </p:pic>
        <p:pic>
          <p:nvPicPr>
            <p:cNvPr id="1602" name="Google Shape;1602;p63"/>
            <p:cNvPicPr preferRelativeResize="0"/>
            <p:nvPr/>
          </p:nvPicPr>
          <p:blipFill rotWithShape="1">
            <a:blip r:embed="rId5">
              <a:alphaModFix/>
            </a:blip>
            <a:srcRect b="0" l="0" r="0" t="0"/>
            <a:stretch/>
          </p:blipFill>
          <p:spPr>
            <a:xfrm>
              <a:off x="4615672" y="5068789"/>
              <a:ext cx="461000" cy="493986"/>
            </a:xfrm>
            <a:prstGeom prst="rect">
              <a:avLst/>
            </a:prstGeom>
            <a:noFill/>
            <a:ln>
              <a:noFill/>
            </a:ln>
          </p:spPr>
        </p:pic>
        <p:pic>
          <p:nvPicPr>
            <p:cNvPr id="1603" name="Google Shape;1603;p63"/>
            <p:cNvPicPr preferRelativeResize="0"/>
            <p:nvPr/>
          </p:nvPicPr>
          <p:blipFill rotWithShape="1">
            <a:blip r:embed="rId5">
              <a:alphaModFix/>
            </a:blip>
            <a:srcRect b="0" l="0" r="0" t="0"/>
            <a:stretch/>
          </p:blipFill>
          <p:spPr>
            <a:xfrm>
              <a:off x="4615672" y="5596689"/>
              <a:ext cx="461000" cy="493986"/>
            </a:xfrm>
            <a:prstGeom prst="rect">
              <a:avLst/>
            </a:prstGeom>
            <a:noFill/>
            <a:ln>
              <a:noFill/>
            </a:ln>
          </p:spPr>
        </p:pic>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7" name="Shape 1607"/>
        <p:cNvGrpSpPr/>
        <p:nvPr/>
      </p:nvGrpSpPr>
      <p:grpSpPr>
        <a:xfrm>
          <a:off x="0" y="0"/>
          <a:ext cx="0" cy="0"/>
          <a:chOff x="0" y="0"/>
          <a:chExt cx="0" cy="0"/>
        </a:xfrm>
      </p:grpSpPr>
      <p:sp>
        <p:nvSpPr>
          <p:cNvPr id="1608" name="Google Shape;1608;p64"/>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a:t>
            </a:r>
            <a:r>
              <a:rPr b="1" lang="en" sz="4700">
                <a:solidFill>
                  <a:srgbClr val="491F53"/>
                </a:solidFill>
                <a:latin typeface="Lato"/>
                <a:ea typeface="Lato"/>
                <a:cs typeface="Lato"/>
                <a:sym typeface="Lato"/>
              </a:rPr>
              <a:t>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1609" name="Google Shape;1609;p64"/>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pic>
        <p:nvPicPr>
          <p:cNvPr id="1610" name="Google Shape;1610;p64"/>
          <p:cNvPicPr preferRelativeResize="0"/>
          <p:nvPr/>
        </p:nvPicPr>
        <p:blipFill>
          <a:blip r:embed="rId4">
            <a:alphaModFix/>
          </a:blip>
          <a:stretch>
            <a:fillRect/>
          </a:stretch>
        </p:blipFill>
        <p:spPr>
          <a:xfrm>
            <a:off x="10878377" y="5657853"/>
            <a:ext cx="1120118" cy="1066533"/>
          </a:xfrm>
          <a:prstGeom prst="rect">
            <a:avLst/>
          </a:prstGeom>
          <a:noFill/>
          <a:ln>
            <a:noFill/>
          </a:ln>
        </p:spPr>
      </p:pic>
      <p:cxnSp>
        <p:nvCxnSpPr>
          <p:cNvPr id="1611" name="Google Shape;1611;p64"/>
          <p:cNvCxnSpPr/>
          <p:nvPr/>
        </p:nvCxnSpPr>
        <p:spPr>
          <a:xfrm>
            <a:off x="285679" y="6648450"/>
            <a:ext cx="10903800" cy="0"/>
          </a:xfrm>
          <a:prstGeom prst="straightConnector1">
            <a:avLst/>
          </a:prstGeom>
          <a:noFill/>
          <a:ln cap="flat" cmpd="sng" w="28575">
            <a:solidFill>
              <a:srgbClr val="A7C947"/>
            </a:solidFill>
            <a:prstDash val="solid"/>
            <a:round/>
            <a:headEnd len="med" w="med" type="none"/>
            <a:tailEnd len="med" w="med" type="none"/>
          </a:ln>
        </p:spPr>
      </p:cxnSp>
      <p:sp>
        <p:nvSpPr>
          <p:cNvPr id="1612" name="Google Shape;1612;p64"/>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1613" name="Google Shape;1613;p64"/>
          <p:cNvSpPr txBox="1"/>
          <p:nvPr>
            <p:ph idx="4294967295" type="title"/>
          </p:nvPr>
        </p:nvSpPr>
        <p:spPr>
          <a:xfrm>
            <a:off x="834265" y="626950"/>
            <a:ext cx="11249400" cy="8301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SzPts val="1800"/>
              <a:buNone/>
            </a:pPr>
            <a:r>
              <a:rPr lang="en">
                <a:latin typeface="Lora"/>
                <a:ea typeface="Lora"/>
                <a:cs typeface="Lora"/>
                <a:sym typeface="Lora"/>
              </a:rPr>
              <a:t>Openness in writing</a:t>
            </a:r>
            <a:endParaRPr>
              <a:latin typeface="Lora"/>
              <a:ea typeface="Lora"/>
              <a:cs typeface="Lora"/>
              <a:sym typeface="Lora"/>
            </a:endParaRPr>
          </a:p>
        </p:txBody>
      </p:sp>
      <p:cxnSp>
        <p:nvCxnSpPr>
          <p:cNvPr id="1614" name="Google Shape;1614;p64"/>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1615" name="Google Shape;1615;p64"/>
          <p:cNvSpPr txBox="1"/>
          <p:nvPr/>
        </p:nvSpPr>
        <p:spPr>
          <a:xfrm>
            <a:off x="0" y="1946100"/>
            <a:ext cx="12083700" cy="4340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rgbClr val="491F53"/>
                </a:solidFill>
                <a:latin typeface="Lato"/>
                <a:ea typeface="Lato"/>
                <a:cs typeface="Lato"/>
                <a:sym typeface="Lato"/>
              </a:rPr>
              <a:t>Collaborative Writing</a:t>
            </a:r>
            <a:br>
              <a:rPr lang="en" sz="2500">
                <a:solidFill>
                  <a:schemeClr val="dk1"/>
                </a:solidFill>
                <a:latin typeface="Lato Light"/>
                <a:ea typeface="Lato Light"/>
                <a:cs typeface="Lato Light"/>
                <a:sym typeface="Lato Light"/>
              </a:rPr>
            </a:br>
            <a:r>
              <a:rPr b="1" i="1" lang="en" sz="1800">
                <a:solidFill>
                  <a:schemeClr val="dk1"/>
                </a:solidFill>
                <a:latin typeface="Lato"/>
                <a:ea typeface="Lato"/>
                <a:cs typeface="Lato"/>
                <a:sym typeface="Lato"/>
              </a:rPr>
              <a:t>What: </a:t>
            </a:r>
            <a:r>
              <a:rPr i="1" lang="en" sz="1800">
                <a:solidFill>
                  <a:schemeClr val="dk1"/>
                </a:solidFill>
                <a:latin typeface="Lato Light"/>
                <a:ea typeface="Lato Light"/>
                <a:cs typeface="Lato Light"/>
                <a:sym typeface="Lato Light"/>
              </a:rPr>
              <a:t>Multiple researchers jointly developing scientific documents  </a:t>
            </a:r>
            <a:endParaRPr i="1" sz="1800">
              <a:solidFill>
                <a:schemeClr val="dk1"/>
              </a:solidFill>
              <a:latin typeface="Lato Light"/>
              <a:ea typeface="Lato Light"/>
              <a:cs typeface="Lato Light"/>
              <a:sym typeface="Lato Light"/>
            </a:endParaRPr>
          </a:p>
          <a:p>
            <a:pPr indent="0" lvl="0" marL="0" rtl="0" algn="ctr">
              <a:spcBef>
                <a:spcPts val="0"/>
              </a:spcBef>
              <a:spcAft>
                <a:spcPts val="0"/>
              </a:spcAft>
              <a:buNone/>
            </a:pPr>
            <a:r>
              <a:rPr b="1" i="1" lang="en" sz="1800">
                <a:solidFill>
                  <a:schemeClr val="dk1"/>
                </a:solidFill>
                <a:latin typeface="Lato"/>
                <a:ea typeface="Lato"/>
                <a:cs typeface="Lato"/>
                <a:sym typeface="Lato"/>
              </a:rPr>
              <a:t>Why:</a:t>
            </a:r>
            <a:r>
              <a:rPr i="1" lang="en" sz="1800">
                <a:solidFill>
                  <a:schemeClr val="dk1"/>
                </a:solidFill>
                <a:latin typeface="Lato Light"/>
                <a:ea typeface="Lato Light"/>
                <a:cs typeface="Lato Light"/>
                <a:sym typeface="Lato Light"/>
              </a:rPr>
              <a:t> Enables co-authorship transparency and version control</a:t>
            </a:r>
            <a:endParaRPr i="1" sz="1800">
              <a:solidFill>
                <a:schemeClr val="dk1"/>
              </a:solidFill>
              <a:latin typeface="Lato Light"/>
              <a:ea typeface="Lato Light"/>
              <a:cs typeface="Lato Light"/>
              <a:sym typeface="Lato Light"/>
            </a:endParaRPr>
          </a:p>
          <a:p>
            <a:pPr indent="0" lvl="0" marL="0" rtl="0" algn="ctr">
              <a:spcBef>
                <a:spcPts val="0"/>
              </a:spcBef>
              <a:spcAft>
                <a:spcPts val="0"/>
              </a:spcAft>
              <a:buNone/>
            </a:pPr>
            <a:r>
              <a:rPr b="1" i="1" lang="en" sz="1800">
                <a:solidFill>
                  <a:schemeClr val="dk1"/>
                </a:solidFill>
                <a:latin typeface="Lato"/>
                <a:ea typeface="Lato"/>
                <a:cs typeface="Lato"/>
                <a:sym typeface="Lato"/>
              </a:rPr>
              <a:t>How:	</a:t>
            </a:r>
            <a:r>
              <a:rPr lang="en" sz="1800">
                <a:solidFill>
                  <a:schemeClr val="dk1"/>
                </a:solidFill>
                <a:latin typeface="Lato Light"/>
                <a:ea typeface="Lato Light"/>
                <a:cs typeface="Lato Light"/>
                <a:sym typeface="Lato Light"/>
              </a:rPr>
              <a:t>Google Docs</a:t>
            </a:r>
            <a:r>
              <a:rPr lang="en" sz="1600">
                <a:solidFill>
                  <a:schemeClr val="dk1"/>
                </a:solidFill>
                <a:latin typeface="Lato Light"/>
                <a:ea typeface="Lato Light"/>
                <a:cs typeface="Lato Light"/>
                <a:sym typeface="Lato Light"/>
              </a:rPr>
              <a:t> </a:t>
            </a:r>
            <a:r>
              <a:rPr lang="en" sz="1200">
                <a:solidFill>
                  <a:schemeClr val="dk1"/>
                </a:solidFill>
                <a:latin typeface="Lato Light"/>
                <a:ea typeface="Lato Light"/>
                <a:cs typeface="Lato Light"/>
                <a:sym typeface="Lato Light"/>
              </a:rPr>
              <a:t>(ubiquitous, reference management plugins)</a:t>
            </a:r>
            <a:r>
              <a:rPr lang="en" sz="1600">
                <a:solidFill>
                  <a:schemeClr val="dk1"/>
                </a:solidFill>
                <a:latin typeface="Lato Light"/>
                <a:ea typeface="Lato Light"/>
                <a:cs typeface="Lato Light"/>
                <a:sym typeface="Lato Light"/>
              </a:rPr>
              <a:t> </a:t>
            </a:r>
            <a:endParaRPr sz="1600">
              <a:solidFill>
                <a:schemeClr val="dk1"/>
              </a:solidFill>
              <a:latin typeface="Lato Light"/>
              <a:ea typeface="Lato Light"/>
              <a:cs typeface="Lato Light"/>
              <a:sym typeface="Lato Light"/>
            </a:endParaRPr>
          </a:p>
          <a:p>
            <a:pPr indent="457200" lvl="0" marL="3657600" rtl="0" algn="l">
              <a:spcBef>
                <a:spcPts val="0"/>
              </a:spcBef>
              <a:spcAft>
                <a:spcPts val="0"/>
              </a:spcAft>
              <a:buNone/>
            </a:pPr>
            <a:r>
              <a:rPr lang="en" sz="1800">
                <a:solidFill>
                  <a:schemeClr val="dk1"/>
                </a:solidFill>
                <a:latin typeface="Lato Light"/>
                <a:ea typeface="Lato Light"/>
                <a:cs typeface="Lato Light"/>
                <a:sym typeface="Lato Light"/>
              </a:rPr>
              <a:t>     Overleaf</a:t>
            </a:r>
            <a:r>
              <a:rPr lang="en" sz="1600">
                <a:solidFill>
                  <a:schemeClr val="dk1"/>
                </a:solidFill>
                <a:latin typeface="Lato Light"/>
                <a:ea typeface="Lato Light"/>
                <a:cs typeface="Lato Light"/>
                <a:sym typeface="Lato Light"/>
              </a:rPr>
              <a:t> </a:t>
            </a:r>
            <a:r>
              <a:rPr lang="en" sz="1200">
                <a:solidFill>
                  <a:schemeClr val="dk1"/>
                </a:solidFill>
                <a:latin typeface="Lato Light"/>
                <a:ea typeface="Lato Light"/>
                <a:cs typeface="Lato Light"/>
                <a:sym typeface="Lato Light"/>
              </a:rPr>
              <a:t>(collaborative online LaTeX editing, Github integration)</a:t>
            </a:r>
            <a:endParaRPr sz="1200">
              <a:solidFill>
                <a:schemeClr val="dk1"/>
              </a:solidFill>
              <a:latin typeface="Lato Light"/>
              <a:ea typeface="Lato Light"/>
              <a:cs typeface="Lato Light"/>
              <a:sym typeface="Lato Light"/>
            </a:endParaRPr>
          </a:p>
          <a:p>
            <a:pPr indent="457200" lvl="0" marL="1828800" rtl="0" algn="ctr">
              <a:spcBef>
                <a:spcPts val="0"/>
              </a:spcBef>
              <a:spcAft>
                <a:spcPts val="0"/>
              </a:spcAft>
              <a:buNone/>
            </a:pPr>
            <a:r>
              <a:rPr lang="en" sz="1800">
                <a:solidFill>
                  <a:schemeClr val="dk1"/>
                </a:solidFill>
                <a:latin typeface="Lato Light"/>
                <a:ea typeface="Lato Light"/>
                <a:cs typeface="Lato Light"/>
                <a:sym typeface="Lato Light"/>
              </a:rPr>
              <a:t>    Manubot</a:t>
            </a:r>
            <a:r>
              <a:rPr lang="en" sz="1600">
                <a:solidFill>
                  <a:schemeClr val="dk1"/>
                </a:solidFill>
                <a:latin typeface="Lato Light"/>
                <a:ea typeface="Lato Light"/>
                <a:cs typeface="Lato Light"/>
                <a:sym typeface="Lato Light"/>
              </a:rPr>
              <a:t> </a:t>
            </a:r>
            <a:r>
              <a:rPr lang="en" sz="1200">
                <a:solidFill>
                  <a:schemeClr val="dk1"/>
                </a:solidFill>
                <a:latin typeface="Lato Light"/>
                <a:ea typeface="Lato Light"/>
                <a:cs typeface="Lato Light"/>
                <a:sym typeface="Lato Light"/>
              </a:rPr>
              <a:t>(write in markdown, Github integration, automated citation management)</a:t>
            </a:r>
            <a:endParaRPr sz="1200">
              <a:solidFill>
                <a:schemeClr val="dk1"/>
              </a:solidFill>
              <a:latin typeface="Lato Light"/>
              <a:ea typeface="Lato Light"/>
              <a:cs typeface="Lato Light"/>
              <a:sym typeface="Lato Light"/>
            </a:endParaRPr>
          </a:p>
          <a:p>
            <a:pPr indent="0" lvl="0" marL="0" rtl="0" algn="ctr">
              <a:spcBef>
                <a:spcPts val="0"/>
              </a:spcBef>
              <a:spcAft>
                <a:spcPts val="0"/>
              </a:spcAft>
              <a:buNone/>
            </a:pPr>
            <a:r>
              <a:rPr lang="en" sz="1800">
                <a:solidFill>
                  <a:schemeClr val="dk1"/>
                </a:solidFill>
                <a:latin typeface="Lato Light"/>
                <a:ea typeface="Lato Light"/>
                <a:cs typeface="Lato Light"/>
                <a:sym typeface="Lato Light"/>
              </a:rPr>
              <a:t>Authorea</a:t>
            </a:r>
            <a:r>
              <a:rPr lang="en" sz="1600">
                <a:solidFill>
                  <a:schemeClr val="dk1"/>
                </a:solidFill>
                <a:latin typeface="Lato Light"/>
                <a:ea typeface="Lato Light"/>
                <a:cs typeface="Lato Light"/>
                <a:sym typeface="Lato Light"/>
              </a:rPr>
              <a:t> </a:t>
            </a:r>
            <a:r>
              <a:rPr lang="en" sz="1200">
                <a:solidFill>
                  <a:schemeClr val="dk1"/>
                </a:solidFill>
                <a:latin typeface="Lato Light"/>
                <a:ea typeface="Lato Light"/>
                <a:cs typeface="Lato Light"/>
                <a:sym typeface="Lato Light"/>
              </a:rPr>
              <a:t>(rich text or LaTex, version control)</a:t>
            </a:r>
            <a:r>
              <a:rPr lang="en" sz="1600">
                <a:solidFill>
                  <a:schemeClr val="dk1"/>
                </a:solidFill>
                <a:latin typeface="Lato Light"/>
                <a:ea typeface="Lato Light"/>
                <a:cs typeface="Lato Light"/>
                <a:sym typeface="Lato Light"/>
              </a:rPr>
              <a:t> </a:t>
            </a:r>
            <a:br>
              <a:rPr lang="en" sz="2000">
                <a:solidFill>
                  <a:schemeClr val="dk1"/>
                </a:solidFill>
                <a:latin typeface="Lato Light"/>
                <a:ea typeface="Lato Light"/>
                <a:cs typeface="Lato Light"/>
                <a:sym typeface="Lato Light"/>
              </a:rPr>
            </a:br>
            <a:endParaRPr sz="2000">
              <a:solidFill>
                <a:schemeClr val="dk1"/>
              </a:solidFill>
              <a:latin typeface="Lato Light"/>
              <a:ea typeface="Lato Light"/>
              <a:cs typeface="Lato Light"/>
              <a:sym typeface="Lato Light"/>
            </a:endParaRPr>
          </a:p>
          <a:p>
            <a:pPr indent="0" lvl="0" marL="0" rtl="0" algn="ctr">
              <a:spcBef>
                <a:spcPts val="0"/>
              </a:spcBef>
              <a:spcAft>
                <a:spcPts val="0"/>
              </a:spcAft>
              <a:buNone/>
            </a:pPr>
            <a:r>
              <a:t/>
            </a:r>
            <a:endParaRPr sz="2000">
              <a:solidFill>
                <a:schemeClr val="dk1"/>
              </a:solidFill>
              <a:latin typeface="Lato Light"/>
              <a:ea typeface="Lato Light"/>
              <a:cs typeface="Lato Light"/>
              <a:sym typeface="Lato Light"/>
            </a:endParaRPr>
          </a:p>
          <a:p>
            <a:pPr indent="0" lvl="0" marL="0" rtl="0" algn="ctr">
              <a:spcBef>
                <a:spcPts val="0"/>
              </a:spcBef>
              <a:spcAft>
                <a:spcPts val="0"/>
              </a:spcAft>
              <a:buNone/>
            </a:pPr>
            <a:r>
              <a:rPr b="1" lang="en" sz="2500">
                <a:solidFill>
                  <a:srgbClr val="491F53"/>
                </a:solidFill>
                <a:latin typeface="Lato"/>
                <a:ea typeface="Lato"/>
                <a:cs typeface="Lato"/>
                <a:sym typeface="Lato"/>
              </a:rPr>
              <a:t>Reference Management</a:t>
            </a:r>
            <a:br>
              <a:rPr lang="en" sz="2500">
                <a:solidFill>
                  <a:schemeClr val="dk1"/>
                </a:solidFill>
                <a:latin typeface="Lato Light"/>
                <a:ea typeface="Lato Light"/>
                <a:cs typeface="Lato Light"/>
                <a:sym typeface="Lato Light"/>
              </a:rPr>
            </a:br>
            <a:r>
              <a:rPr b="1" i="1" lang="en" sz="1800">
                <a:solidFill>
                  <a:schemeClr val="dk1"/>
                </a:solidFill>
                <a:latin typeface="Lato"/>
                <a:ea typeface="Lato"/>
                <a:cs typeface="Lato"/>
                <a:sym typeface="Lato"/>
              </a:rPr>
              <a:t>What: </a:t>
            </a:r>
            <a:r>
              <a:rPr i="1" lang="en" sz="1800">
                <a:solidFill>
                  <a:schemeClr val="dk1"/>
                </a:solidFill>
                <a:latin typeface="Lato Light"/>
                <a:ea typeface="Lato Light"/>
                <a:cs typeface="Lato Light"/>
                <a:sym typeface="Lato Light"/>
              </a:rPr>
              <a:t>Open organization and handling of bibliographic information</a:t>
            </a:r>
            <a:endParaRPr sz="2500">
              <a:solidFill>
                <a:schemeClr val="dk1"/>
              </a:solidFill>
              <a:latin typeface="Lato Light"/>
              <a:ea typeface="Lato Light"/>
              <a:cs typeface="Lato Light"/>
              <a:sym typeface="Lato Light"/>
            </a:endParaRPr>
          </a:p>
          <a:p>
            <a:pPr indent="0" lvl="0" marL="0" rtl="0" algn="ctr">
              <a:spcBef>
                <a:spcPts val="0"/>
              </a:spcBef>
              <a:spcAft>
                <a:spcPts val="0"/>
              </a:spcAft>
              <a:buNone/>
            </a:pPr>
            <a:r>
              <a:rPr b="1" i="1" lang="en" sz="1800">
                <a:solidFill>
                  <a:schemeClr val="dk1"/>
                </a:solidFill>
                <a:latin typeface="Lato"/>
                <a:ea typeface="Lato"/>
                <a:cs typeface="Lato"/>
                <a:sym typeface="Lato"/>
              </a:rPr>
              <a:t>Why:</a:t>
            </a:r>
            <a:r>
              <a:rPr i="1" lang="en" sz="1800">
                <a:solidFill>
                  <a:schemeClr val="dk1"/>
                </a:solidFill>
                <a:latin typeface="Lato Light"/>
                <a:ea typeface="Lato Light"/>
                <a:cs typeface="Lato Light"/>
                <a:sym typeface="Lato Light"/>
              </a:rPr>
              <a:t>  Ensures traceable, sharable bibliographies</a:t>
            </a:r>
            <a:endParaRPr i="1" sz="1800">
              <a:solidFill>
                <a:schemeClr val="dk1"/>
              </a:solidFill>
              <a:latin typeface="Lato Light"/>
              <a:ea typeface="Lato Light"/>
              <a:cs typeface="Lato Light"/>
              <a:sym typeface="Lato Light"/>
            </a:endParaRPr>
          </a:p>
          <a:p>
            <a:pPr indent="457200" lvl="0" marL="3200400" rtl="0" algn="l">
              <a:spcBef>
                <a:spcPts val="0"/>
              </a:spcBef>
              <a:spcAft>
                <a:spcPts val="0"/>
              </a:spcAft>
              <a:buNone/>
            </a:pPr>
            <a:r>
              <a:rPr b="1" i="1" lang="en" sz="1800">
                <a:solidFill>
                  <a:schemeClr val="dk1"/>
                </a:solidFill>
                <a:latin typeface="Lato"/>
                <a:ea typeface="Lato"/>
                <a:cs typeface="Lato"/>
                <a:sym typeface="Lato"/>
              </a:rPr>
              <a:t>How:	</a:t>
            </a:r>
            <a:r>
              <a:rPr lang="en" sz="1800">
                <a:solidFill>
                  <a:schemeClr val="dk1"/>
                </a:solidFill>
                <a:latin typeface="Lato Light"/>
                <a:ea typeface="Lato Light"/>
                <a:cs typeface="Lato Light"/>
                <a:sym typeface="Lato Light"/>
              </a:rPr>
              <a:t>Zotero</a:t>
            </a:r>
            <a:r>
              <a:rPr lang="en" sz="1600">
                <a:solidFill>
                  <a:schemeClr val="dk1"/>
                </a:solidFill>
                <a:latin typeface="Lato Light"/>
                <a:ea typeface="Lato Light"/>
                <a:cs typeface="Lato Light"/>
                <a:sym typeface="Lato Light"/>
              </a:rPr>
              <a:t> </a:t>
            </a:r>
            <a:r>
              <a:rPr lang="en" sz="1300">
                <a:solidFill>
                  <a:schemeClr val="dk1"/>
                </a:solidFill>
                <a:latin typeface="Lato Light"/>
                <a:ea typeface="Lato Light"/>
                <a:cs typeface="Lato Light"/>
                <a:sym typeface="Lato Light"/>
              </a:rPr>
              <a:t>(Open source, free, group libraries)</a:t>
            </a:r>
            <a:endParaRPr sz="1300">
              <a:solidFill>
                <a:schemeClr val="dk1"/>
              </a:solidFill>
              <a:latin typeface="Lato Light"/>
              <a:ea typeface="Lato Light"/>
              <a:cs typeface="Lato Light"/>
              <a:sym typeface="Lato Light"/>
            </a:endParaRPr>
          </a:p>
          <a:p>
            <a:pPr indent="0" lvl="0" marL="4572000" rtl="0" algn="l">
              <a:spcBef>
                <a:spcPts val="0"/>
              </a:spcBef>
              <a:spcAft>
                <a:spcPts val="0"/>
              </a:spcAft>
              <a:buNone/>
            </a:pPr>
            <a:r>
              <a:rPr lang="en" sz="1800">
                <a:solidFill>
                  <a:schemeClr val="dk1"/>
                </a:solidFill>
                <a:latin typeface="Lato Light"/>
                <a:ea typeface="Lato Light"/>
                <a:cs typeface="Lato Light"/>
                <a:sym typeface="Lato Light"/>
              </a:rPr>
              <a:t>OpenCitations </a:t>
            </a:r>
            <a:r>
              <a:rPr lang="en" sz="1300">
                <a:solidFill>
                  <a:schemeClr val="dk1"/>
                </a:solidFill>
                <a:latin typeface="Lato Light"/>
                <a:ea typeface="Lato Light"/>
                <a:cs typeface="Lato Light"/>
                <a:sym typeface="Lato Light"/>
              </a:rPr>
              <a:t>(makes citation data machine-readable, enabling analysis and reuse)</a:t>
            </a:r>
            <a:endParaRPr sz="1800">
              <a:solidFill>
                <a:schemeClr val="dk1"/>
              </a:solidFill>
              <a:latin typeface="Lato Light"/>
              <a:ea typeface="Lato Light"/>
              <a:cs typeface="Lato Light"/>
              <a:sym typeface="Lato Light"/>
            </a:endParaRPr>
          </a:p>
        </p:txBody>
      </p:sp>
      <p:pic>
        <p:nvPicPr>
          <p:cNvPr id="1616" name="Google Shape;1616;p64"/>
          <p:cNvPicPr preferRelativeResize="0"/>
          <p:nvPr/>
        </p:nvPicPr>
        <p:blipFill>
          <a:blip r:embed="rId5">
            <a:alphaModFix/>
          </a:blip>
          <a:stretch>
            <a:fillRect/>
          </a:stretch>
        </p:blipFill>
        <p:spPr>
          <a:xfrm>
            <a:off x="7674875" y="1946100"/>
            <a:ext cx="487375" cy="487375"/>
          </a:xfrm>
          <a:prstGeom prst="rect">
            <a:avLst/>
          </a:prstGeom>
          <a:noFill/>
          <a:ln>
            <a:noFill/>
          </a:ln>
        </p:spPr>
      </p:pic>
      <p:pic>
        <p:nvPicPr>
          <p:cNvPr id="1617" name="Google Shape;1617;p64" title="noun-chat-citation-7637362.png"/>
          <p:cNvPicPr preferRelativeResize="0"/>
          <p:nvPr/>
        </p:nvPicPr>
        <p:blipFill rotWithShape="1">
          <a:blip r:embed="rId6">
            <a:alphaModFix/>
          </a:blip>
          <a:srcRect b="21466" l="0" r="0" t="11600"/>
          <a:stretch/>
        </p:blipFill>
        <p:spPr>
          <a:xfrm>
            <a:off x="7692711" y="4468250"/>
            <a:ext cx="728126" cy="487375"/>
          </a:xfrm>
          <a:prstGeom prst="rect">
            <a:avLst/>
          </a:prstGeom>
          <a:noFill/>
          <a:ln>
            <a:noFill/>
          </a:ln>
        </p:spPr>
      </p:pic>
      <p:sp>
        <p:nvSpPr>
          <p:cNvPr id="1618" name="Google Shape;1618;p64"/>
          <p:cNvSpPr txBox="1"/>
          <p:nvPr/>
        </p:nvSpPr>
        <p:spPr>
          <a:xfrm>
            <a:off x="4214825" y="6262838"/>
            <a:ext cx="79578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chemeClr val="dk1"/>
                </a:solidFill>
                <a:latin typeface="Lato Hairline"/>
                <a:ea typeface="Lato Hairline"/>
                <a:cs typeface="Lato Hairline"/>
                <a:sym typeface="Lato Hairline"/>
              </a:rPr>
              <a:t>Image </a:t>
            </a:r>
            <a:r>
              <a:rPr i="1" lang="en" sz="1200">
                <a:solidFill>
                  <a:schemeClr val="dk1"/>
                </a:solidFill>
                <a:latin typeface="Lato Hairline"/>
                <a:ea typeface="Lato Hairline"/>
                <a:cs typeface="Lato Hairline"/>
                <a:sym typeface="Lato Hairline"/>
              </a:rPr>
              <a:t>Chat Citation</a:t>
            </a:r>
            <a:r>
              <a:rPr lang="en" sz="1200">
                <a:solidFill>
                  <a:schemeClr val="dk1"/>
                </a:solidFill>
                <a:latin typeface="Lato Hairline"/>
                <a:ea typeface="Lato Hairline"/>
                <a:cs typeface="Lato Hairline"/>
                <a:sym typeface="Lato Hairline"/>
              </a:rPr>
              <a:t> by Katarina Ilic </a:t>
            </a:r>
            <a:r>
              <a:rPr lang="en" sz="1200">
                <a:solidFill>
                  <a:schemeClr val="dk1"/>
                </a:solidFill>
                <a:uFill>
                  <a:noFill/>
                </a:uFill>
                <a:latin typeface="Lato Hairline"/>
                <a:ea typeface="Lato Hairline"/>
                <a:cs typeface="Lato Hairline"/>
                <a:sym typeface="Lato Hairline"/>
                <a:hlinkClick r:id="rId7">
                  <a:extLst>
                    <a:ext uri="{A12FA001-AC4F-418D-AE19-62706E023703}">
                      <ahyp:hlinkClr val="tx"/>
                    </a:ext>
                  </a:extLst>
                </a:hlinkClick>
              </a:rPr>
              <a:t>Noun Project</a:t>
            </a:r>
            <a:r>
              <a:rPr lang="en" sz="1200">
                <a:solidFill>
                  <a:schemeClr val="dk1"/>
                </a:solidFill>
                <a:latin typeface="Lato Hairline"/>
                <a:ea typeface="Lato Hairline"/>
                <a:cs typeface="Lato Hairline"/>
                <a:sym typeface="Lato Hairline"/>
              </a:rPr>
              <a:t> CC-BY 3.0</a:t>
            </a:r>
            <a:endParaRPr sz="1200">
              <a:solidFill>
                <a:schemeClr val="dk1"/>
              </a:solidFill>
              <a:latin typeface="Lato Hairline"/>
              <a:ea typeface="Lato Hairline"/>
              <a:cs typeface="Lato Hairline"/>
              <a:sym typeface="Lato Hairline"/>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2" name="Shape 1622"/>
        <p:cNvGrpSpPr/>
        <p:nvPr/>
      </p:nvGrpSpPr>
      <p:grpSpPr>
        <a:xfrm>
          <a:off x="0" y="0"/>
          <a:ext cx="0" cy="0"/>
          <a:chOff x="0" y="0"/>
          <a:chExt cx="0" cy="0"/>
        </a:xfrm>
      </p:grpSpPr>
      <p:sp>
        <p:nvSpPr>
          <p:cNvPr id="1623" name="Google Shape;1623;p65"/>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1624" name="Google Shape;1624;p65"/>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pic>
        <p:nvPicPr>
          <p:cNvPr id="1625" name="Google Shape;1625;p65"/>
          <p:cNvPicPr preferRelativeResize="0"/>
          <p:nvPr/>
        </p:nvPicPr>
        <p:blipFill>
          <a:blip r:embed="rId4">
            <a:alphaModFix/>
          </a:blip>
          <a:stretch>
            <a:fillRect/>
          </a:stretch>
        </p:blipFill>
        <p:spPr>
          <a:xfrm>
            <a:off x="10878377" y="5657853"/>
            <a:ext cx="1120118" cy="1066533"/>
          </a:xfrm>
          <a:prstGeom prst="rect">
            <a:avLst/>
          </a:prstGeom>
          <a:noFill/>
          <a:ln>
            <a:noFill/>
          </a:ln>
        </p:spPr>
      </p:pic>
      <p:cxnSp>
        <p:nvCxnSpPr>
          <p:cNvPr id="1626" name="Google Shape;1626;p65"/>
          <p:cNvCxnSpPr/>
          <p:nvPr/>
        </p:nvCxnSpPr>
        <p:spPr>
          <a:xfrm>
            <a:off x="285679" y="6648450"/>
            <a:ext cx="10903800" cy="0"/>
          </a:xfrm>
          <a:prstGeom prst="straightConnector1">
            <a:avLst/>
          </a:prstGeom>
          <a:noFill/>
          <a:ln cap="flat" cmpd="sng" w="28575">
            <a:solidFill>
              <a:srgbClr val="A7C947"/>
            </a:solidFill>
            <a:prstDash val="solid"/>
            <a:round/>
            <a:headEnd len="med" w="med" type="none"/>
            <a:tailEnd len="med" w="med" type="none"/>
          </a:ln>
        </p:spPr>
      </p:cxnSp>
      <p:sp>
        <p:nvSpPr>
          <p:cNvPr id="1627" name="Google Shape;1627;p65"/>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1628" name="Google Shape;1628;p65"/>
          <p:cNvSpPr txBox="1"/>
          <p:nvPr>
            <p:ph idx="4294967295" type="title"/>
          </p:nvPr>
        </p:nvSpPr>
        <p:spPr>
          <a:xfrm>
            <a:off x="834265" y="626950"/>
            <a:ext cx="11249400" cy="8301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SzPts val="1800"/>
              <a:buNone/>
            </a:pPr>
            <a:r>
              <a:rPr lang="en">
                <a:latin typeface="Lora"/>
                <a:ea typeface="Lora"/>
                <a:cs typeface="Lora"/>
                <a:sym typeface="Lora"/>
              </a:rPr>
              <a:t>Openness in publishing</a:t>
            </a:r>
            <a:endParaRPr>
              <a:latin typeface="Lora"/>
              <a:ea typeface="Lora"/>
              <a:cs typeface="Lora"/>
              <a:sym typeface="Lora"/>
            </a:endParaRPr>
          </a:p>
        </p:txBody>
      </p:sp>
      <p:cxnSp>
        <p:nvCxnSpPr>
          <p:cNvPr id="1629" name="Google Shape;1629;p65"/>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1630" name="Google Shape;1630;p65"/>
          <p:cNvSpPr txBox="1"/>
          <p:nvPr/>
        </p:nvSpPr>
        <p:spPr>
          <a:xfrm>
            <a:off x="0" y="2174700"/>
            <a:ext cx="12083700" cy="4694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rgbClr val="491F53"/>
                </a:solidFill>
                <a:latin typeface="Lato"/>
                <a:ea typeface="Lato"/>
                <a:cs typeface="Lato"/>
                <a:sym typeface="Lato"/>
              </a:rPr>
              <a:t>Publishing preprints</a:t>
            </a:r>
            <a:br>
              <a:rPr lang="en" sz="2500">
                <a:solidFill>
                  <a:schemeClr val="dk1"/>
                </a:solidFill>
                <a:latin typeface="Lato Light"/>
                <a:ea typeface="Lato Light"/>
                <a:cs typeface="Lato Light"/>
                <a:sym typeface="Lato Light"/>
              </a:rPr>
            </a:br>
            <a:r>
              <a:rPr b="1" i="1" lang="en" sz="1800">
                <a:solidFill>
                  <a:schemeClr val="dk1"/>
                </a:solidFill>
                <a:latin typeface="Lato"/>
                <a:ea typeface="Lato"/>
                <a:cs typeface="Lato"/>
                <a:sym typeface="Lato"/>
              </a:rPr>
              <a:t>What: </a:t>
            </a:r>
            <a:r>
              <a:rPr lang="en" sz="1000">
                <a:solidFill>
                  <a:schemeClr val="dk1"/>
                </a:solidFill>
                <a:latin typeface="Lora"/>
                <a:ea typeface="Lora"/>
                <a:cs typeface="Lora"/>
                <a:sym typeface="Lora"/>
              </a:rPr>
              <a:t> </a:t>
            </a:r>
            <a:r>
              <a:rPr i="1" lang="en" sz="1800">
                <a:solidFill>
                  <a:schemeClr val="dk1"/>
                </a:solidFill>
                <a:latin typeface="Lato Light"/>
                <a:ea typeface="Lato Light"/>
                <a:cs typeface="Lato Light"/>
                <a:sym typeface="Lato Light"/>
              </a:rPr>
              <a:t>Posting manuscript drafts publicly before peer-review</a:t>
            </a:r>
            <a:endParaRPr i="1" sz="1800">
              <a:solidFill>
                <a:schemeClr val="dk1"/>
              </a:solidFill>
              <a:latin typeface="Lato Light"/>
              <a:ea typeface="Lato Light"/>
              <a:cs typeface="Lato Light"/>
              <a:sym typeface="Lato Light"/>
            </a:endParaRPr>
          </a:p>
          <a:p>
            <a:pPr indent="0" lvl="0" marL="0" rtl="0" algn="ctr">
              <a:spcBef>
                <a:spcPts val="0"/>
              </a:spcBef>
              <a:spcAft>
                <a:spcPts val="0"/>
              </a:spcAft>
              <a:buNone/>
            </a:pPr>
            <a:r>
              <a:rPr b="1" i="1" lang="en" sz="1800">
                <a:solidFill>
                  <a:schemeClr val="dk1"/>
                </a:solidFill>
                <a:latin typeface="Lato"/>
                <a:ea typeface="Lato"/>
                <a:cs typeface="Lato"/>
                <a:sym typeface="Lato"/>
              </a:rPr>
              <a:t>Why: </a:t>
            </a:r>
            <a:r>
              <a:rPr i="1" lang="en" sz="1800">
                <a:solidFill>
                  <a:schemeClr val="dk1"/>
                </a:solidFill>
                <a:latin typeface="Lato Light"/>
                <a:ea typeface="Lato Light"/>
                <a:cs typeface="Lato Light"/>
                <a:sym typeface="Lato Light"/>
              </a:rPr>
              <a:t>Enables early feedback and visibility</a:t>
            </a:r>
            <a:endParaRPr i="1" sz="1800">
              <a:solidFill>
                <a:schemeClr val="dk1"/>
              </a:solidFill>
              <a:latin typeface="Lato Light"/>
              <a:ea typeface="Lato Light"/>
              <a:cs typeface="Lato Light"/>
              <a:sym typeface="Lato Light"/>
            </a:endParaRPr>
          </a:p>
          <a:p>
            <a:pPr indent="457200" lvl="0" marL="3200400" rtl="0" algn="l">
              <a:spcBef>
                <a:spcPts val="0"/>
              </a:spcBef>
              <a:spcAft>
                <a:spcPts val="0"/>
              </a:spcAft>
              <a:buNone/>
            </a:pPr>
            <a:r>
              <a:rPr b="1" i="1" lang="en" sz="1800">
                <a:solidFill>
                  <a:schemeClr val="dk1"/>
                </a:solidFill>
                <a:latin typeface="Lato"/>
                <a:ea typeface="Lato"/>
                <a:cs typeface="Lato"/>
                <a:sym typeface="Lato"/>
              </a:rPr>
              <a:t>How:	</a:t>
            </a:r>
            <a:r>
              <a:rPr lang="en" sz="1800">
                <a:solidFill>
                  <a:schemeClr val="dk1"/>
                </a:solidFill>
                <a:latin typeface="Lato Light"/>
                <a:ea typeface="Lato Light"/>
                <a:cs typeface="Lato Light"/>
                <a:sym typeface="Lato Light"/>
              </a:rPr>
              <a:t>bioRxiv, medRxiv, arXiv, PsyArXiv, SocArXiv, EarthArXiv</a:t>
            </a:r>
            <a:endParaRPr sz="1800">
              <a:solidFill>
                <a:schemeClr val="dk1"/>
              </a:solidFill>
              <a:latin typeface="Lato Light"/>
              <a:ea typeface="Lato Light"/>
              <a:cs typeface="Lato Light"/>
              <a:sym typeface="Lato Light"/>
            </a:endParaRPr>
          </a:p>
          <a:p>
            <a:pPr indent="0" lvl="0" marL="3657600" rtl="0" algn="l">
              <a:spcBef>
                <a:spcPts val="0"/>
              </a:spcBef>
              <a:spcAft>
                <a:spcPts val="0"/>
              </a:spcAft>
              <a:buNone/>
            </a:pPr>
            <a:r>
              <a:rPr lang="en" sz="1800">
                <a:solidFill>
                  <a:schemeClr val="dk1"/>
                </a:solidFill>
                <a:latin typeface="Lato Light"/>
                <a:ea typeface="Lato Light"/>
                <a:cs typeface="Lato Light"/>
                <a:sym typeface="Lato Light"/>
              </a:rPr>
              <a:t>    	   	</a:t>
            </a:r>
            <a:r>
              <a:rPr lang="en" sz="1800">
                <a:solidFill>
                  <a:schemeClr val="dk1"/>
                </a:solidFill>
                <a:latin typeface="Lato Light"/>
                <a:ea typeface="Lato Light"/>
                <a:cs typeface="Lato Light"/>
                <a:sym typeface="Lato Light"/>
              </a:rPr>
              <a:t>OSF Preprints</a:t>
            </a:r>
            <a:endParaRPr sz="1800">
              <a:solidFill>
                <a:schemeClr val="dk1"/>
              </a:solidFill>
              <a:latin typeface="Lato Light"/>
              <a:ea typeface="Lato Light"/>
              <a:cs typeface="Lato Light"/>
              <a:sym typeface="Lato Light"/>
            </a:endParaRPr>
          </a:p>
          <a:p>
            <a:pPr indent="457200" lvl="0" marL="4114800" rtl="0" algn="l">
              <a:spcBef>
                <a:spcPts val="0"/>
              </a:spcBef>
              <a:spcAft>
                <a:spcPts val="0"/>
              </a:spcAft>
              <a:buNone/>
            </a:pPr>
            <a:r>
              <a:rPr lang="en" sz="1800">
                <a:solidFill>
                  <a:schemeClr val="dk1"/>
                </a:solidFill>
                <a:latin typeface="Lato Light"/>
                <a:ea typeface="Lato Light"/>
                <a:cs typeface="Lato Light"/>
                <a:sym typeface="Lato Light"/>
              </a:rPr>
              <a:t>PrePubMed, Europe PMC</a:t>
            </a:r>
            <a:endParaRPr sz="1800">
              <a:solidFill>
                <a:schemeClr val="dk1"/>
              </a:solidFill>
              <a:latin typeface="Lato Light"/>
              <a:ea typeface="Lato Light"/>
              <a:cs typeface="Lato Light"/>
              <a:sym typeface="Lato Light"/>
            </a:endParaRPr>
          </a:p>
          <a:p>
            <a:pPr indent="0" lvl="0" marL="0" rtl="0" algn="ctr">
              <a:spcBef>
                <a:spcPts val="0"/>
              </a:spcBef>
              <a:spcAft>
                <a:spcPts val="0"/>
              </a:spcAft>
              <a:buNone/>
            </a:pPr>
            <a:r>
              <a:t/>
            </a:r>
            <a:endParaRPr i="1" sz="1100">
              <a:solidFill>
                <a:schemeClr val="dk1"/>
              </a:solidFill>
            </a:endParaRPr>
          </a:p>
          <a:p>
            <a:pPr indent="0" lvl="0" marL="0" rtl="0" algn="ctr">
              <a:spcBef>
                <a:spcPts val="0"/>
              </a:spcBef>
              <a:spcAft>
                <a:spcPts val="0"/>
              </a:spcAft>
              <a:buNone/>
            </a:pPr>
            <a:r>
              <a:t/>
            </a:r>
            <a:endParaRPr i="1" sz="1100">
              <a:solidFill>
                <a:schemeClr val="dk1"/>
              </a:solidFill>
            </a:endParaRPr>
          </a:p>
          <a:p>
            <a:pPr indent="0" lvl="0" marL="0" rtl="0" algn="ctr">
              <a:spcBef>
                <a:spcPts val="0"/>
              </a:spcBef>
              <a:spcAft>
                <a:spcPts val="0"/>
              </a:spcAft>
              <a:buNone/>
            </a:pPr>
            <a:r>
              <a:rPr b="1" lang="en" sz="2500">
                <a:solidFill>
                  <a:srgbClr val="491F53"/>
                </a:solidFill>
                <a:latin typeface="Lato"/>
                <a:ea typeface="Lato"/>
                <a:cs typeface="Lato"/>
                <a:sym typeface="Lato"/>
              </a:rPr>
              <a:t>Publishing Open Access</a:t>
            </a:r>
            <a:br>
              <a:rPr lang="en" sz="2500">
                <a:solidFill>
                  <a:schemeClr val="dk1"/>
                </a:solidFill>
                <a:latin typeface="Lato Light"/>
                <a:ea typeface="Lato Light"/>
                <a:cs typeface="Lato Light"/>
                <a:sym typeface="Lato Light"/>
              </a:rPr>
            </a:br>
            <a:r>
              <a:rPr b="1" i="1" lang="en" sz="1800">
                <a:solidFill>
                  <a:schemeClr val="dk1"/>
                </a:solidFill>
                <a:latin typeface="Lato"/>
                <a:ea typeface="Lato"/>
                <a:cs typeface="Lato"/>
                <a:sym typeface="Lato"/>
              </a:rPr>
              <a:t>What: </a:t>
            </a:r>
            <a:r>
              <a:rPr i="1" lang="en" sz="1800">
                <a:solidFill>
                  <a:schemeClr val="dk1"/>
                </a:solidFill>
                <a:latin typeface="Lato Light"/>
                <a:ea typeface="Lato Light"/>
                <a:cs typeface="Lato Light"/>
                <a:sym typeface="Lato Light"/>
              </a:rPr>
              <a:t>Making peer-reviewed publications freely accessible under permissive licenses</a:t>
            </a:r>
            <a:endParaRPr b="1" i="1" sz="1800">
              <a:solidFill>
                <a:schemeClr val="dk1"/>
              </a:solidFill>
              <a:latin typeface="Lato"/>
              <a:ea typeface="Lato"/>
              <a:cs typeface="Lato"/>
              <a:sym typeface="Lato"/>
            </a:endParaRPr>
          </a:p>
          <a:p>
            <a:pPr indent="0" lvl="0" marL="0" rtl="0" algn="ctr">
              <a:spcBef>
                <a:spcPts val="0"/>
              </a:spcBef>
              <a:spcAft>
                <a:spcPts val="0"/>
              </a:spcAft>
              <a:buNone/>
            </a:pPr>
            <a:r>
              <a:rPr b="1" i="1" lang="en" sz="1800">
                <a:solidFill>
                  <a:schemeClr val="dk1"/>
                </a:solidFill>
                <a:latin typeface="Lato"/>
                <a:ea typeface="Lato"/>
                <a:cs typeface="Lato"/>
                <a:sym typeface="Lato"/>
              </a:rPr>
              <a:t>Why: </a:t>
            </a:r>
            <a:r>
              <a:rPr i="1" lang="en" sz="1800">
                <a:solidFill>
                  <a:schemeClr val="dk1"/>
                </a:solidFill>
                <a:latin typeface="Lato Light"/>
                <a:ea typeface="Lato Light"/>
                <a:cs typeface="Lato Light"/>
                <a:sym typeface="Lato Light"/>
              </a:rPr>
              <a:t>Ensures accessibility and  reusability</a:t>
            </a:r>
            <a:endParaRPr i="1" sz="1800">
              <a:solidFill>
                <a:schemeClr val="dk1"/>
              </a:solidFill>
              <a:latin typeface="Lato Light"/>
              <a:ea typeface="Lato Light"/>
              <a:cs typeface="Lato Light"/>
              <a:sym typeface="Lato Light"/>
            </a:endParaRPr>
          </a:p>
          <a:p>
            <a:pPr indent="0" lvl="0" marL="0" rtl="0" algn="ctr">
              <a:spcBef>
                <a:spcPts val="0"/>
              </a:spcBef>
              <a:spcAft>
                <a:spcPts val="0"/>
              </a:spcAft>
              <a:buNone/>
            </a:pPr>
            <a:r>
              <a:rPr b="1" i="1" lang="en" sz="1800">
                <a:solidFill>
                  <a:schemeClr val="dk1"/>
                </a:solidFill>
                <a:latin typeface="Lato"/>
                <a:ea typeface="Lato"/>
                <a:cs typeface="Lato"/>
                <a:sym typeface="Lato"/>
              </a:rPr>
              <a:t>How:	</a:t>
            </a:r>
            <a:r>
              <a:rPr lang="en" sz="1800">
                <a:solidFill>
                  <a:schemeClr val="dk1"/>
                </a:solidFill>
                <a:latin typeface="Lato Light"/>
                <a:ea typeface="Lato Light"/>
                <a:cs typeface="Lato Light"/>
                <a:sym typeface="Lato Light"/>
              </a:rPr>
              <a:t>Directory of Open Access Journals (DOAJ) </a:t>
            </a:r>
            <a:r>
              <a:rPr lang="en" sz="1300">
                <a:solidFill>
                  <a:schemeClr val="dk1"/>
                </a:solidFill>
                <a:latin typeface="Lato Light"/>
                <a:ea typeface="Lato Light"/>
                <a:cs typeface="Lato Light"/>
                <a:sym typeface="Lato Light"/>
              </a:rPr>
              <a:t>(for vetted OA journals)</a:t>
            </a:r>
            <a:endParaRPr sz="1300">
              <a:solidFill>
                <a:schemeClr val="dk1"/>
              </a:solidFill>
              <a:latin typeface="Lato Light"/>
              <a:ea typeface="Lato Light"/>
              <a:cs typeface="Lato Light"/>
              <a:sym typeface="Lato Light"/>
            </a:endParaRPr>
          </a:p>
          <a:p>
            <a:pPr indent="0" lvl="0" marL="0" rtl="0" algn="ctr">
              <a:spcBef>
                <a:spcPts val="0"/>
              </a:spcBef>
              <a:spcAft>
                <a:spcPts val="0"/>
              </a:spcAft>
              <a:buNone/>
            </a:pPr>
            <a:r>
              <a:rPr lang="en" sz="1800">
                <a:solidFill>
                  <a:srgbClr val="222222"/>
                </a:solidFill>
                <a:highlight>
                  <a:srgbClr val="FFFFFF"/>
                </a:highlight>
                <a:latin typeface="Lato Light"/>
                <a:ea typeface="Lato Light"/>
                <a:cs typeface="Lato Light"/>
                <a:sym typeface="Lato Light"/>
              </a:rPr>
              <a:t>Kanalregisteret: Register over vitenskapelige publiseringskanaler</a:t>
            </a:r>
            <a:endParaRPr sz="1800">
              <a:solidFill>
                <a:schemeClr val="dk1"/>
              </a:solidFill>
              <a:latin typeface="Lato Light"/>
              <a:ea typeface="Lato Light"/>
              <a:cs typeface="Lato Light"/>
              <a:sym typeface="Lato Light"/>
            </a:endParaRPr>
          </a:p>
          <a:p>
            <a:pPr indent="457200" lvl="0" marL="0" rtl="0" algn="ctr">
              <a:spcBef>
                <a:spcPts val="0"/>
              </a:spcBef>
              <a:spcAft>
                <a:spcPts val="0"/>
              </a:spcAft>
              <a:buNone/>
            </a:pPr>
            <a:r>
              <a:rPr lang="en" sz="1800">
                <a:solidFill>
                  <a:schemeClr val="dk1"/>
                </a:solidFill>
                <a:latin typeface="Lato Light"/>
                <a:ea typeface="Lato Light"/>
                <a:cs typeface="Lato Light"/>
                <a:sym typeface="Lato Light"/>
              </a:rPr>
              <a:t>     Think. Check. Submit. </a:t>
            </a:r>
            <a:r>
              <a:rPr lang="en" sz="1300">
                <a:solidFill>
                  <a:schemeClr val="dk1"/>
                </a:solidFill>
                <a:latin typeface="Lato Light"/>
                <a:ea typeface="Lato Light"/>
                <a:cs typeface="Lato Light"/>
                <a:sym typeface="Lato Light"/>
              </a:rPr>
              <a:t>(assess journal transparency and trustworthiness)</a:t>
            </a:r>
            <a:endParaRPr sz="1300">
              <a:solidFill>
                <a:schemeClr val="dk1"/>
              </a:solidFill>
              <a:latin typeface="Lato Light"/>
              <a:ea typeface="Lato Light"/>
              <a:cs typeface="Lato Light"/>
              <a:sym typeface="Lato Light"/>
            </a:endParaRPr>
          </a:p>
          <a:p>
            <a:pPr indent="0" lvl="0" marL="0" rtl="0" algn="ctr">
              <a:spcBef>
                <a:spcPts val="0"/>
              </a:spcBef>
              <a:spcAft>
                <a:spcPts val="0"/>
              </a:spcAft>
              <a:buNone/>
            </a:pPr>
            <a:r>
              <a:t/>
            </a:r>
            <a:endParaRPr sz="2500">
              <a:solidFill>
                <a:schemeClr val="dk1"/>
              </a:solidFill>
              <a:latin typeface="Lato Light"/>
              <a:ea typeface="Lato Light"/>
              <a:cs typeface="Lato Light"/>
              <a:sym typeface="Lato Light"/>
            </a:endParaRPr>
          </a:p>
          <a:p>
            <a:pPr indent="0" lvl="0" marL="0" rtl="0" algn="ctr">
              <a:spcBef>
                <a:spcPts val="0"/>
              </a:spcBef>
              <a:spcAft>
                <a:spcPts val="0"/>
              </a:spcAft>
              <a:buNone/>
            </a:pPr>
            <a:r>
              <a:t/>
            </a:r>
            <a:endParaRPr sz="1600">
              <a:solidFill>
                <a:schemeClr val="dk1"/>
              </a:solidFill>
              <a:latin typeface="Lato Light"/>
              <a:ea typeface="Lato Light"/>
              <a:cs typeface="Lato Light"/>
              <a:sym typeface="Lato Light"/>
            </a:endParaRPr>
          </a:p>
        </p:txBody>
      </p:sp>
      <p:pic>
        <p:nvPicPr>
          <p:cNvPr id="1631" name="Google Shape;1631;p65" title="noun-manuscript-5676248.png"/>
          <p:cNvPicPr preferRelativeResize="0"/>
          <p:nvPr/>
        </p:nvPicPr>
        <p:blipFill rotWithShape="1">
          <a:blip r:embed="rId5">
            <a:alphaModFix/>
          </a:blip>
          <a:srcRect b="18567" l="0" r="0" t="0"/>
          <a:stretch/>
        </p:blipFill>
        <p:spPr>
          <a:xfrm>
            <a:off x="7536650" y="2094775"/>
            <a:ext cx="680465" cy="554101"/>
          </a:xfrm>
          <a:prstGeom prst="rect">
            <a:avLst/>
          </a:prstGeom>
          <a:noFill/>
          <a:ln>
            <a:noFill/>
          </a:ln>
        </p:spPr>
      </p:pic>
      <p:sp>
        <p:nvSpPr>
          <p:cNvPr id="1632" name="Google Shape;1632;p65"/>
          <p:cNvSpPr txBox="1"/>
          <p:nvPr/>
        </p:nvSpPr>
        <p:spPr>
          <a:xfrm>
            <a:off x="4214825" y="6110438"/>
            <a:ext cx="7957800" cy="554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chemeClr val="dk1"/>
                </a:solidFill>
                <a:latin typeface="Lato Hairline"/>
                <a:ea typeface="Lato Hairline"/>
                <a:cs typeface="Lato Hairline"/>
                <a:sym typeface="Lato Hairline"/>
              </a:rPr>
              <a:t>Image</a:t>
            </a:r>
            <a:r>
              <a:rPr i="1" lang="en" sz="1200">
                <a:solidFill>
                  <a:schemeClr val="dk1"/>
                </a:solidFill>
                <a:latin typeface="Lato Hairline"/>
                <a:ea typeface="Lato Hairline"/>
                <a:cs typeface="Lato Hairline"/>
                <a:sym typeface="Lato Hairline"/>
              </a:rPr>
              <a:t> </a:t>
            </a:r>
            <a:r>
              <a:rPr lang="en" sz="1200">
                <a:solidFill>
                  <a:schemeClr val="dk1"/>
                </a:solidFill>
                <a:latin typeface="Lato Hairline"/>
                <a:ea typeface="Lato Hairline"/>
                <a:cs typeface="Lato Hairline"/>
                <a:sym typeface="Lato Hairline"/>
              </a:rPr>
              <a:t>by Visual Haven </a:t>
            </a:r>
            <a:r>
              <a:rPr lang="en" sz="1200">
                <a:solidFill>
                  <a:schemeClr val="dk1"/>
                </a:solidFill>
                <a:uFill>
                  <a:noFill/>
                </a:uFill>
                <a:latin typeface="Lato Hairline"/>
                <a:ea typeface="Lato Hairline"/>
                <a:cs typeface="Lato Hairline"/>
                <a:sym typeface="Lato Hairline"/>
                <a:hlinkClick r:id="rId6">
                  <a:extLst>
                    <a:ext uri="{A12FA001-AC4F-418D-AE19-62706E023703}">
                      <ahyp:hlinkClr val="tx"/>
                    </a:ext>
                  </a:extLst>
                </a:hlinkClick>
              </a:rPr>
              <a:t>Noun Project</a:t>
            </a:r>
            <a:r>
              <a:rPr lang="en" sz="1200">
                <a:solidFill>
                  <a:schemeClr val="dk1"/>
                </a:solidFill>
                <a:latin typeface="Lato Hairline"/>
                <a:ea typeface="Lato Hairline"/>
                <a:cs typeface="Lato Hairline"/>
                <a:sym typeface="Lato Hairline"/>
              </a:rPr>
              <a:t> CC-BY 3.0</a:t>
            </a:r>
            <a:endParaRPr sz="1200">
              <a:solidFill>
                <a:schemeClr val="dk1"/>
              </a:solidFill>
              <a:latin typeface="Lato Hairline"/>
              <a:ea typeface="Lato Hairline"/>
              <a:cs typeface="Lato Hairline"/>
              <a:sym typeface="Lato Hairline"/>
            </a:endParaRPr>
          </a:p>
          <a:p>
            <a:pPr indent="0" lvl="0" marL="0" rtl="0" algn="r">
              <a:spcBef>
                <a:spcPts val="0"/>
              </a:spcBef>
              <a:spcAft>
                <a:spcPts val="0"/>
              </a:spcAft>
              <a:buClr>
                <a:schemeClr val="dk1"/>
              </a:buClr>
              <a:buSzPts val="1100"/>
              <a:buFont typeface="Arial"/>
              <a:buNone/>
            </a:pPr>
            <a:r>
              <a:rPr lang="en" sz="1200">
                <a:solidFill>
                  <a:schemeClr val="dk1"/>
                </a:solidFill>
                <a:latin typeface="Lato Hairline"/>
                <a:ea typeface="Lato Hairline"/>
                <a:cs typeface="Lato Hairline"/>
                <a:sym typeface="Lato Hairline"/>
              </a:rPr>
              <a:t>Image</a:t>
            </a:r>
            <a:r>
              <a:rPr i="1" lang="en" sz="1200">
                <a:solidFill>
                  <a:schemeClr val="dk1"/>
                </a:solidFill>
                <a:latin typeface="Lato Hairline"/>
                <a:ea typeface="Lato Hairline"/>
                <a:cs typeface="Lato Hairline"/>
                <a:sym typeface="Lato Hairline"/>
              </a:rPr>
              <a:t> </a:t>
            </a:r>
            <a:r>
              <a:rPr lang="en" sz="1200">
                <a:solidFill>
                  <a:schemeClr val="dk1"/>
                </a:solidFill>
                <a:latin typeface="Lato Hairline"/>
                <a:ea typeface="Lato Hairline"/>
                <a:cs typeface="Lato Hairline"/>
                <a:sym typeface="Lato Hairline"/>
              </a:rPr>
              <a:t>by Maria AG </a:t>
            </a:r>
            <a:r>
              <a:rPr lang="en" sz="1200">
                <a:solidFill>
                  <a:schemeClr val="dk1"/>
                </a:solidFill>
                <a:uFill>
                  <a:noFill/>
                </a:uFill>
                <a:latin typeface="Lato Hairline"/>
                <a:ea typeface="Lato Hairline"/>
                <a:cs typeface="Lato Hairline"/>
                <a:sym typeface="Lato Hairline"/>
                <a:hlinkClick r:id="rId7">
                  <a:extLst>
                    <a:ext uri="{A12FA001-AC4F-418D-AE19-62706E023703}">
                      <ahyp:hlinkClr val="tx"/>
                    </a:ext>
                  </a:extLst>
                </a:hlinkClick>
              </a:rPr>
              <a:t>Noun Project</a:t>
            </a:r>
            <a:r>
              <a:rPr lang="en" sz="1200">
                <a:solidFill>
                  <a:schemeClr val="dk1"/>
                </a:solidFill>
                <a:latin typeface="Lato Hairline"/>
                <a:ea typeface="Lato Hairline"/>
                <a:cs typeface="Lato Hairline"/>
                <a:sym typeface="Lato Hairline"/>
              </a:rPr>
              <a:t> CC-BY 3.0</a:t>
            </a:r>
            <a:endParaRPr sz="1200">
              <a:solidFill>
                <a:schemeClr val="dk1"/>
              </a:solidFill>
              <a:latin typeface="Lato Hairline"/>
              <a:ea typeface="Lato Hairline"/>
              <a:cs typeface="Lato Hairline"/>
              <a:sym typeface="Lato Hairline"/>
            </a:endParaRPr>
          </a:p>
        </p:txBody>
      </p:sp>
      <p:pic>
        <p:nvPicPr>
          <p:cNvPr id="1633" name="Google Shape;1633;p65" title="noun-unlock-6920864.png"/>
          <p:cNvPicPr preferRelativeResize="0"/>
          <p:nvPr/>
        </p:nvPicPr>
        <p:blipFill rotWithShape="1">
          <a:blip r:embed="rId8">
            <a:alphaModFix/>
          </a:blip>
          <a:srcRect b="17362" l="9489" r="11963" t="0"/>
          <a:stretch/>
        </p:blipFill>
        <p:spPr>
          <a:xfrm>
            <a:off x="7793446" y="4231225"/>
            <a:ext cx="526666" cy="5541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descr="Connections with solid fill" id="289" name="Google Shape;289;p30"/>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sp>
        <p:nvSpPr>
          <p:cNvPr id="290" name="Google Shape;290;p30"/>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sp>
        <p:nvSpPr>
          <p:cNvPr id="291" name="Google Shape;291;p30"/>
          <p:cNvSpPr txBox="1"/>
          <p:nvPr>
            <p:ph idx="4294967295" type="title"/>
          </p:nvPr>
        </p:nvSpPr>
        <p:spPr>
          <a:xfrm>
            <a:off x="3717675" y="93350"/>
            <a:ext cx="8335800" cy="15288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SzPts val="1800"/>
              <a:buNone/>
            </a:pPr>
            <a:r>
              <a:rPr lang="en" sz="4000">
                <a:latin typeface="Lora"/>
                <a:ea typeface="Lora"/>
                <a:cs typeface="Lora"/>
                <a:sym typeface="Lora"/>
              </a:rPr>
              <a:t>Academic publishing: the facts</a:t>
            </a:r>
            <a:endParaRPr sz="4000">
              <a:latin typeface="Lora"/>
              <a:ea typeface="Lora"/>
              <a:cs typeface="Lora"/>
              <a:sym typeface="Lora"/>
            </a:endParaRPr>
          </a:p>
        </p:txBody>
      </p:sp>
      <p:cxnSp>
        <p:nvCxnSpPr>
          <p:cNvPr id="292" name="Google Shape;292;p30"/>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293" name="Google Shape;293;p30"/>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294" name="Google Shape;294;p30"/>
          <p:cNvSpPr/>
          <p:nvPr/>
        </p:nvSpPr>
        <p:spPr>
          <a:xfrm>
            <a:off x="10348775" y="1956500"/>
            <a:ext cx="864900" cy="597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7" name="Shape 1637"/>
        <p:cNvGrpSpPr/>
        <p:nvPr/>
      </p:nvGrpSpPr>
      <p:grpSpPr>
        <a:xfrm>
          <a:off x="0" y="0"/>
          <a:ext cx="0" cy="0"/>
          <a:chOff x="0" y="0"/>
          <a:chExt cx="0" cy="0"/>
        </a:xfrm>
      </p:grpSpPr>
      <p:sp>
        <p:nvSpPr>
          <p:cNvPr id="1638" name="Google Shape;1638;p66"/>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1639" name="Google Shape;1639;p66"/>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pic>
        <p:nvPicPr>
          <p:cNvPr id="1640" name="Google Shape;1640;p66"/>
          <p:cNvPicPr preferRelativeResize="0"/>
          <p:nvPr/>
        </p:nvPicPr>
        <p:blipFill>
          <a:blip r:embed="rId4">
            <a:alphaModFix/>
          </a:blip>
          <a:stretch>
            <a:fillRect/>
          </a:stretch>
        </p:blipFill>
        <p:spPr>
          <a:xfrm>
            <a:off x="10878377" y="5657853"/>
            <a:ext cx="1120118" cy="1066533"/>
          </a:xfrm>
          <a:prstGeom prst="rect">
            <a:avLst/>
          </a:prstGeom>
          <a:noFill/>
          <a:ln>
            <a:noFill/>
          </a:ln>
        </p:spPr>
      </p:pic>
      <p:cxnSp>
        <p:nvCxnSpPr>
          <p:cNvPr id="1641" name="Google Shape;1641;p66"/>
          <p:cNvCxnSpPr/>
          <p:nvPr/>
        </p:nvCxnSpPr>
        <p:spPr>
          <a:xfrm>
            <a:off x="285679" y="6648450"/>
            <a:ext cx="10903800" cy="0"/>
          </a:xfrm>
          <a:prstGeom prst="straightConnector1">
            <a:avLst/>
          </a:prstGeom>
          <a:noFill/>
          <a:ln cap="flat" cmpd="sng" w="28575">
            <a:solidFill>
              <a:srgbClr val="A7C947"/>
            </a:solidFill>
            <a:prstDash val="solid"/>
            <a:round/>
            <a:headEnd len="med" w="med" type="none"/>
            <a:tailEnd len="med" w="med" type="none"/>
          </a:ln>
        </p:spPr>
      </p:cxnSp>
      <p:sp>
        <p:nvSpPr>
          <p:cNvPr id="1642" name="Google Shape;1642;p66"/>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1643" name="Google Shape;1643;p66"/>
          <p:cNvSpPr txBox="1"/>
          <p:nvPr>
            <p:ph idx="4294967295" type="title"/>
          </p:nvPr>
        </p:nvSpPr>
        <p:spPr>
          <a:xfrm>
            <a:off x="834265" y="626950"/>
            <a:ext cx="11249400" cy="8301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SzPts val="1800"/>
              <a:buNone/>
            </a:pPr>
            <a:r>
              <a:rPr lang="en">
                <a:latin typeface="Lora"/>
                <a:ea typeface="Lora"/>
                <a:cs typeface="Lora"/>
                <a:sym typeface="Lora"/>
              </a:rPr>
              <a:t>Openness in peer review</a:t>
            </a:r>
            <a:endParaRPr>
              <a:latin typeface="Lora"/>
              <a:ea typeface="Lora"/>
              <a:cs typeface="Lora"/>
              <a:sym typeface="Lora"/>
            </a:endParaRPr>
          </a:p>
        </p:txBody>
      </p:sp>
      <p:cxnSp>
        <p:nvCxnSpPr>
          <p:cNvPr id="1644" name="Google Shape;1644;p66"/>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1645" name="Google Shape;1645;p66"/>
          <p:cNvSpPr txBox="1"/>
          <p:nvPr/>
        </p:nvSpPr>
        <p:spPr>
          <a:xfrm>
            <a:off x="0" y="1946100"/>
            <a:ext cx="12083700" cy="405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2500">
              <a:solidFill>
                <a:srgbClr val="491F53"/>
              </a:solidFill>
              <a:latin typeface="Lato"/>
              <a:ea typeface="Lato"/>
              <a:cs typeface="Lato"/>
              <a:sym typeface="Lato"/>
            </a:endParaRPr>
          </a:p>
          <a:p>
            <a:pPr indent="0" lvl="0" marL="0" rtl="0" algn="ctr">
              <a:spcBef>
                <a:spcPts val="0"/>
              </a:spcBef>
              <a:spcAft>
                <a:spcPts val="0"/>
              </a:spcAft>
              <a:buNone/>
            </a:pPr>
            <a:r>
              <a:t/>
            </a:r>
            <a:endParaRPr b="1" sz="2500">
              <a:solidFill>
                <a:srgbClr val="491F53"/>
              </a:solidFill>
              <a:latin typeface="Lato"/>
              <a:ea typeface="Lato"/>
              <a:cs typeface="Lato"/>
              <a:sym typeface="Lato"/>
            </a:endParaRPr>
          </a:p>
          <a:p>
            <a:pPr indent="0" lvl="0" marL="0" rtl="0" algn="ctr">
              <a:spcBef>
                <a:spcPts val="0"/>
              </a:spcBef>
              <a:spcAft>
                <a:spcPts val="0"/>
              </a:spcAft>
              <a:buNone/>
            </a:pPr>
            <a:r>
              <a:rPr b="1" lang="en" sz="2500">
                <a:solidFill>
                  <a:srgbClr val="491F53"/>
                </a:solidFill>
                <a:latin typeface="Lato"/>
                <a:ea typeface="Lato"/>
                <a:cs typeface="Lato"/>
                <a:sym typeface="Lato"/>
              </a:rPr>
              <a:t>Practicing open peer review</a:t>
            </a:r>
            <a:endParaRPr b="1" sz="2500">
              <a:solidFill>
                <a:srgbClr val="491F53"/>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b="1" i="1" lang="en" sz="1800">
                <a:solidFill>
                  <a:schemeClr val="dk1"/>
                </a:solidFill>
                <a:latin typeface="Lato"/>
                <a:ea typeface="Lato"/>
                <a:cs typeface="Lato"/>
                <a:sym typeface="Lato"/>
              </a:rPr>
              <a:t>What: </a:t>
            </a:r>
            <a:r>
              <a:rPr i="1" lang="en" sz="1800">
                <a:solidFill>
                  <a:schemeClr val="dk1"/>
                </a:solidFill>
                <a:latin typeface="Lato Light"/>
                <a:ea typeface="Lato Light"/>
                <a:cs typeface="Lato Light"/>
                <a:sym typeface="Lato Light"/>
              </a:rPr>
              <a:t>Disclosing reviewer identities, publishing review reports, or allowing public participation in the review</a:t>
            </a:r>
            <a:endParaRPr i="1" sz="1800">
              <a:solidFill>
                <a:schemeClr val="dk1"/>
              </a:solidFill>
              <a:latin typeface="Lato Light"/>
              <a:ea typeface="Lato Light"/>
              <a:cs typeface="Lato Light"/>
              <a:sym typeface="Lato Light"/>
            </a:endParaRPr>
          </a:p>
          <a:p>
            <a:pPr indent="0" lvl="0" marL="0" rtl="0" algn="ctr">
              <a:spcBef>
                <a:spcPts val="0"/>
              </a:spcBef>
              <a:spcAft>
                <a:spcPts val="0"/>
              </a:spcAft>
              <a:buClr>
                <a:schemeClr val="dk1"/>
              </a:buClr>
              <a:buSzPts val="1100"/>
              <a:buFont typeface="Arial"/>
              <a:buNone/>
            </a:pPr>
            <a:r>
              <a:rPr b="1" i="1" lang="en" sz="1800">
                <a:solidFill>
                  <a:schemeClr val="dk1"/>
                </a:solidFill>
                <a:latin typeface="Lato"/>
                <a:ea typeface="Lato"/>
                <a:cs typeface="Lato"/>
                <a:sym typeface="Lato"/>
              </a:rPr>
              <a:t>Why: </a:t>
            </a:r>
            <a:r>
              <a:rPr i="1" lang="en" sz="1800">
                <a:solidFill>
                  <a:schemeClr val="dk1"/>
                </a:solidFill>
                <a:latin typeface="Lato Light"/>
                <a:ea typeface="Lato Light"/>
                <a:cs typeface="Lato Light"/>
                <a:sym typeface="Lato Light"/>
              </a:rPr>
              <a:t>Increases </a:t>
            </a:r>
            <a:r>
              <a:rPr i="1" lang="en" sz="1800">
                <a:solidFill>
                  <a:schemeClr val="dk1"/>
                </a:solidFill>
                <a:latin typeface="Lato Light"/>
                <a:ea typeface="Lato Light"/>
                <a:cs typeface="Lato Light"/>
                <a:sym typeface="Lato Light"/>
              </a:rPr>
              <a:t>transparency</a:t>
            </a:r>
            <a:r>
              <a:rPr i="1" lang="en" sz="1800">
                <a:solidFill>
                  <a:schemeClr val="dk1"/>
                </a:solidFill>
                <a:latin typeface="Lato Light"/>
                <a:ea typeface="Lato Light"/>
                <a:cs typeface="Lato Light"/>
                <a:sym typeface="Lato Light"/>
              </a:rPr>
              <a:t>, accountability, and recognition</a:t>
            </a:r>
            <a:endParaRPr b="1" sz="1800">
              <a:solidFill>
                <a:srgbClr val="491F53"/>
              </a:solidFill>
              <a:latin typeface="Lato"/>
              <a:ea typeface="Lato"/>
              <a:cs typeface="Lato"/>
              <a:sym typeface="Lato"/>
            </a:endParaRPr>
          </a:p>
          <a:p>
            <a:pPr indent="0" lvl="0" marL="0" rtl="0" algn="ctr">
              <a:lnSpc>
                <a:spcPct val="115000"/>
              </a:lnSpc>
              <a:spcBef>
                <a:spcPts val="0"/>
              </a:spcBef>
              <a:spcAft>
                <a:spcPts val="0"/>
              </a:spcAft>
              <a:buNone/>
            </a:pPr>
            <a:r>
              <a:rPr i="1" lang="en" sz="1800">
                <a:solidFill>
                  <a:schemeClr val="dk1"/>
                </a:solidFill>
                <a:latin typeface="Lato Light"/>
                <a:ea typeface="Lato Light"/>
                <a:cs typeface="Lato Light"/>
                <a:sym typeface="Lato Light"/>
              </a:rPr>
              <a:t>Open identities, Open reports, Open participation, Open interaction</a:t>
            </a:r>
            <a:endParaRPr i="1" sz="1800">
              <a:solidFill>
                <a:schemeClr val="dk1"/>
              </a:solidFill>
              <a:latin typeface="Lato Light"/>
              <a:ea typeface="Lato Light"/>
              <a:cs typeface="Lato Light"/>
              <a:sym typeface="Lato Light"/>
            </a:endParaRPr>
          </a:p>
          <a:p>
            <a:pPr indent="457200" lvl="0" marL="3200400" rtl="0" algn="l">
              <a:lnSpc>
                <a:spcPct val="115000"/>
              </a:lnSpc>
              <a:spcBef>
                <a:spcPts val="0"/>
              </a:spcBef>
              <a:spcAft>
                <a:spcPts val="0"/>
              </a:spcAft>
              <a:buNone/>
            </a:pPr>
            <a:r>
              <a:rPr b="1" i="1" lang="en" sz="1800">
                <a:solidFill>
                  <a:schemeClr val="dk1"/>
                </a:solidFill>
                <a:latin typeface="Lato"/>
                <a:ea typeface="Lato"/>
                <a:cs typeface="Lato"/>
                <a:sym typeface="Lato"/>
              </a:rPr>
              <a:t>How: 	</a:t>
            </a:r>
            <a:r>
              <a:rPr lang="en" sz="1800">
                <a:solidFill>
                  <a:schemeClr val="dk1"/>
                </a:solidFill>
                <a:latin typeface="Lato Light"/>
                <a:ea typeface="Lato Light"/>
                <a:cs typeface="Lato Light"/>
                <a:sym typeface="Lato Light"/>
              </a:rPr>
              <a:t>PREreview </a:t>
            </a:r>
            <a:r>
              <a:rPr lang="en" sz="1300">
                <a:solidFill>
                  <a:schemeClr val="dk1"/>
                </a:solidFill>
                <a:latin typeface="Lato Light"/>
                <a:ea typeface="Lato Light"/>
                <a:cs typeface="Lato Light"/>
                <a:sym typeface="Lato Light"/>
              </a:rPr>
              <a:t>(collaborative preprint reviews)</a:t>
            </a:r>
            <a:endParaRPr sz="1300">
              <a:solidFill>
                <a:schemeClr val="dk1"/>
              </a:solidFill>
              <a:latin typeface="Lato Light"/>
              <a:ea typeface="Lato Light"/>
              <a:cs typeface="Lato Light"/>
              <a:sym typeface="Lato Light"/>
            </a:endParaRPr>
          </a:p>
          <a:p>
            <a:pPr indent="0" lvl="0" marL="4572000" rtl="0" algn="l">
              <a:lnSpc>
                <a:spcPct val="115000"/>
              </a:lnSpc>
              <a:spcBef>
                <a:spcPts val="0"/>
              </a:spcBef>
              <a:spcAft>
                <a:spcPts val="0"/>
              </a:spcAft>
              <a:buNone/>
            </a:pPr>
            <a:r>
              <a:rPr lang="en" sz="1800">
                <a:solidFill>
                  <a:schemeClr val="dk1"/>
                </a:solidFill>
                <a:latin typeface="Lato Light"/>
                <a:ea typeface="Lato Light"/>
                <a:cs typeface="Lato Light"/>
                <a:sym typeface="Lato Light"/>
              </a:rPr>
              <a:t>F1000Research, PeerJ, eLife, Open Research Europe </a:t>
            </a:r>
            <a:r>
              <a:rPr lang="en" sz="1300">
                <a:solidFill>
                  <a:schemeClr val="dk1"/>
                </a:solidFill>
                <a:latin typeface="Lato Light"/>
                <a:ea typeface="Lato Light"/>
                <a:cs typeface="Lato Light"/>
                <a:sym typeface="Lato Light"/>
              </a:rPr>
              <a:t>(offer open peer review)</a:t>
            </a:r>
            <a:endParaRPr sz="1300">
              <a:solidFill>
                <a:schemeClr val="dk1"/>
              </a:solidFill>
              <a:latin typeface="Lato Light"/>
              <a:ea typeface="Lato Light"/>
              <a:cs typeface="Lato Light"/>
              <a:sym typeface="Lato Light"/>
            </a:endParaRPr>
          </a:p>
          <a:p>
            <a:pPr indent="457200" lvl="0" marL="4114800" rtl="0" algn="l">
              <a:lnSpc>
                <a:spcPct val="115000"/>
              </a:lnSpc>
              <a:spcBef>
                <a:spcPts val="0"/>
              </a:spcBef>
              <a:spcAft>
                <a:spcPts val="0"/>
              </a:spcAft>
              <a:buClr>
                <a:schemeClr val="dk1"/>
              </a:buClr>
              <a:buSzPts val="1100"/>
              <a:buFont typeface="Arial"/>
              <a:buNone/>
            </a:pPr>
            <a:r>
              <a:rPr lang="en" sz="1800">
                <a:solidFill>
                  <a:schemeClr val="dk1"/>
                </a:solidFill>
                <a:latin typeface="Lato Light"/>
                <a:ea typeface="Lato Light"/>
                <a:cs typeface="Lato Light"/>
                <a:sym typeface="Lato Light"/>
              </a:rPr>
              <a:t>Review Commons </a:t>
            </a:r>
            <a:r>
              <a:rPr lang="en" sz="1300">
                <a:solidFill>
                  <a:schemeClr val="dk1"/>
                </a:solidFill>
                <a:latin typeface="Lato Light"/>
                <a:ea typeface="Lato Light"/>
                <a:cs typeface="Lato Light"/>
                <a:sym typeface="Lato Light"/>
              </a:rPr>
              <a:t>(journal-agnostic peer reviews)</a:t>
            </a:r>
            <a:endParaRPr sz="1300">
              <a:solidFill>
                <a:schemeClr val="dk1"/>
              </a:solidFill>
              <a:latin typeface="Lato Light"/>
              <a:ea typeface="Lato Light"/>
              <a:cs typeface="Lato Light"/>
              <a:sym typeface="Lato Light"/>
            </a:endParaRPr>
          </a:p>
          <a:p>
            <a:pPr indent="457200" lvl="0" marL="4114800" rtl="0" algn="l">
              <a:lnSpc>
                <a:spcPct val="115000"/>
              </a:lnSpc>
              <a:spcBef>
                <a:spcPts val="0"/>
              </a:spcBef>
              <a:spcAft>
                <a:spcPts val="0"/>
              </a:spcAft>
              <a:buNone/>
            </a:pPr>
            <a:r>
              <a:rPr lang="en" sz="1800">
                <a:solidFill>
                  <a:schemeClr val="dk1"/>
                </a:solidFill>
                <a:latin typeface="Lato Light"/>
                <a:ea typeface="Lato Light"/>
                <a:cs typeface="Lato Light"/>
                <a:sym typeface="Lato Light"/>
              </a:rPr>
              <a:t>PubPeer </a:t>
            </a:r>
            <a:r>
              <a:rPr lang="en" sz="1300">
                <a:solidFill>
                  <a:schemeClr val="dk1"/>
                </a:solidFill>
                <a:latin typeface="Lato Light"/>
                <a:ea typeface="Lato Light"/>
                <a:cs typeface="Lato Light"/>
                <a:sym typeface="Lato Light"/>
              </a:rPr>
              <a:t>(post-publication discussion and critique)</a:t>
            </a:r>
            <a:endParaRPr sz="1300">
              <a:solidFill>
                <a:schemeClr val="dk1"/>
              </a:solidFill>
              <a:latin typeface="Lato Light"/>
              <a:ea typeface="Lato Light"/>
              <a:cs typeface="Lato Light"/>
              <a:sym typeface="Lato Light"/>
            </a:endParaRPr>
          </a:p>
          <a:p>
            <a:pPr indent="457200" lvl="0" marL="4114800" rtl="0" algn="l">
              <a:lnSpc>
                <a:spcPct val="115000"/>
              </a:lnSpc>
              <a:spcBef>
                <a:spcPts val="0"/>
              </a:spcBef>
              <a:spcAft>
                <a:spcPts val="0"/>
              </a:spcAft>
              <a:buNone/>
            </a:pPr>
            <a:r>
              <a:rPr lang="en" sz="1800">
                <a:solidFill>
                  <a:schemeClr val="dk1"/>
                </a:solidFill>
                <a:latin typeface="Lato Light"/>
                <a:ea typeface="Lato Light"/>
                <a:cs typeface="Lato Light"/>
                <a:sym typeface="Lato Light"/>
              </a:rPr>
              <a:t>Publons </a:t>
            </a:r>
            <a:r>
              <a:rPr lang="en" sz="1300">
                <a:solidFill>
                  <a:schemeClr val="dk1"/>
                </a:solidFill>
                <a:latin typeface="Lato Light"/>
                <a:ea typeface="Lato Light"/>
                <a:cs typeface="Lato Light"/>
                <a:sym typeface="Lato Light"/>
              </a:rPr>
              <a:t>(record and get credit for your reviews)</a:t>
            </a:r>
            <a:endParaRPr sz="2500">
              <a:solidFill>
                <a:schemeClr val="dk1"/>
              </a:solidFill>
              <a:latin typeface="Lato Light"/>
              <a:ea typeface="Lato Light"/>
              <a:cs typeface="Lato Light"/>
              <a:sym typeface="Lato Light"/>
            </a:endParaRPr>
          </a:p>
          <a:p>
            <a:pPr indent="0" lvl="0" marL="0" rtl="0" algn="l">
              <a:spcBef>
                <a:spcPts val="0"/>
              </a:spcBef>
              <a:spcAft>
                <a:spcPts val="0"/>
              </a:spcAft>
              <a:buNone/>
            </a:pPr>
            <a:r>
              <a:t/>
            </a:r>
            <a:endParaRPr sz="1600">
              <a:solidFill>
                <a:schemeClr val="dk1"/>
              </a:solidFill>
              <a:latin typeface="Lato Light"/>
              <a:ea typeface="Lato Light"/>
              <a:cs typeface="Lato Light"/>
              <a:sym typeface="Lato Light"/>
            </a:endParaRPr>
          </a:p>
        </p:txBody>
      </p:sp>
      <p:pic>
        <p:nvPicPr>
          <p:cNvPr id="1646" name="Google Shape;1646;p66" title="noun-peer-review-6986281.png"/>
          <p:cNvPicPr preferRelativeResize="0"/>
          <p:nvPr/>
        </p:nvPicPr>
        <p:blipFill rotWithShape="1">
          <a:blip r:embed="rId5">
            <a:alphaModFix/>
          </a:blip>
          <a:srcRect b="15973" l="7452" r="8908" t="0"/>
          <a:stretch/>
        </p:blipFill>
        <p:spPr>
          <a:xfrm>
            <a:off x="8145475" y="2654150"/>
            <a:ext cx="521349" cy="523751"/>
          </a:xfrm>
          <a:prstGeom prst="rect">
            <a:avLst/>
          </a:prstGeom>
          <a:noFill/>
          <a:ln>
            <a:noFill/>
          </a:ln>
        </p:spPr>
      </p:pic>
      <p:sp>
        <p:nvSpPr>
          <p:cNvPr id="1647" name="Google Shape;1647;p66"/>
          <p:cNvSpPr txBox="1"/>
          <p:nvPr/>
        </p:nvSpPr>
        <p:spPr>
          <a:xfrm>
            <a:off x="7788350" y="6246750"/>
            <a:ext cx="43416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chemeClr val="dk1"/>
                </a:solidFill>
                <a:latin typeface="Lato Hairline"/>
                <a:ea typeface="Lato Hairline"/>
                <a:cs typeface="Lato Hairline"/>
                <a:sym typeface="Lato Hairline"/>
              </a:rPr>
              <a:t>Image</a:t>
            </a:r>
            <a:r>
              <a:rPr i="1" lang="en" sz="1200">
                <a:solidFill>
                  <a:schemeClr val="dk1"/>
                </a:solidFill>
                <a:latin typeface="Lato Hairline"/>
                <a:ea typeface="Lato Hairline"/>
                <a:cs typeface="Lato Hairline"/>
                <a:sym typeface="Lato Hairline"/>
              </a:rPr>
              <a:t> Peer </a:t>
            </a:r>
            <a:r>
              <a:rPr i="1" lang="en" sz="1200">
                <a:solidFill>
                  <a:schemeClr val="dk1"/>
                </a:solidFill>
                <a:latin typeface="Lato Hairline"/>
                <a:ea typeface="Lato Hairline"/>
                <a:cs typeface="Lato Hairline"/>
                <a:sym typeface="Lato Hairline"/>
              </a:rPr>
              <a:t>review </a:t>
            </a:r>
            <a:r>
              <a:rPr lang="en" sz="1200">
                <a:solidFill>
                  <a:schemeClr val="dk1"/>
                </a:solidFill>
                <a:latin typeface="Lato Hairline"/>
                <a:ea typeface="Lato Hairline"/>
                <a:cs typeface="Lato Hairline"/>
                <a:sym typeface="Lato Hairline"/>
              </a:rPr>
              <a:t>by Ragil Heru Fitriyan </a:t>
            </a:r>
            <a:r>
              <a:rPr lang="en" sz="1200">
                <a:solidFill>
                  <a:schemeClr val="dk1"/>
                </a:solidFill>
                <a:uFill>
                  <a:noFill/>
                </a:uFill>
                <a:latin typeface="Lato Hairline"/>
                <a:ea typeface="Lato Hairline"/>
                <a:cs typeface="Lato Hairline"/>
                <a:sym typeface="Lato Hairline"/>
                <a:hlinkClick r:id="rId6">
                  <a:extLst>
                    <a:ext uri="{A12FA001-AC4F-418D-AE19-62706E023703}">
                      <ahyp:hlinkClr val="tx"/>
                    </a:ext>
                  </a:extLst>
                </a:hlinkClick>
              </a:rPr>
              <a:t>Noun Project</a:t>
            </a:r>
            <a:r>
              <a:rPr lang="en" sz="1200">
                <a:solidFill>
                  <a:schemeClr val="dk1"/>
                </a:solidFill>
                <a:latin typeface="Lato Hairline"/>
                <a:ea typeface="Lato Hairline"/>
                <a:cs typeface="Lato Hairline"/>
                <a:sym typeface="Lato Hairline"/>
              </a:rPr>
              <a:t> CC-BY 3.0</a:t>
            </a:r>
            <a:endParaRPr sz="1200">
              <a:solidFill>
                <a:schemeClr val="dk1"/>
              </a:solidFill>
              <a:latin typeface="Lato Hairline"/>
              <a:ea typeface="Lato Hairline"/>
              <a:cs typeface="Lato Hairline"/>
              <a:sym typeface="Lato Hairline"/>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2" name="Shape 1652"/>
        <p:cNvGrpSpPr/>
        <p:nvPr/>
      </p:nvGrpSpPr>
      <p:grpSpPr>
        <a:xfrm>
          <a:off x="0" y="0"/>
          <a:ext cx="0" cy="0"/>
          <a:chOff x="0" y="0"/>
          <a:chExt cx="0" cy="0"/>
        </a:xfrm>
      </p:grpSpPr>
      <p:pic>
        <p:nvPicPr>
          <p:cNvPr id="1653" name="Google Shape;1653;p67"/>
          <p:cNvPicPr preferRelativeResize="0"/>
          <p:nvPr/>
        </p:nvPicPr>
        <p:blipFill rotWithShape="1">
          <a:blip r:embed="rId3">
            <a:alphaModFix amt="7000"/>
          </a:blip>
          <a:srcRect b="0" l="0" r="0" t="0"/>
          <a:stretch/>
        </p:blipFill>
        <p:spPr>
          <a:xfrm>
            <a:off x="2721194" y="0"/>
            <a:ext cx="6856284" cy="6856284"/>
          </a:xfrm>
          <a:prstGeom prst="rect">
            <a:avLst/>
          </a:prstGeom>
          <a:noFill/>
          <a:ln>
            <a:noFill/>
          </a:ln>
        </p:spPr>
      </p:pic>
      <p:sp>
        <p:nvSpPr>
          <p:cNvPr id="1654" name="Google Shape;1654;p67"/>
          <p:cNvSpPr txBox="1"/>
          <p:nvPr>
            <p:ph type="title"/>
          </p:nvPr>
        </p:nvSpPr>
        <p:spPr>
          <a:xfrm>
            <a:off x="150" y="2492125"/>
            <a:ext cx="12189000" cy="2630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600"/>
              <a:buNone/>
            </a:pPr>
            <a:r>
              <a:rPr lang="en" sz="5700">
                <a:latin typeface="Lato Light"/>
                <a:ea typeface="Lato Light"/>
                <a:cs typeface="Lato Light"/>
                <a:sym typeface="Lato Light"/>
              </a:rPr>
              <a:t>Coffee break!</a:t>
            </a:r>
            <a:endParaRPr sz="5700">
              <a:latin typeface="Lato Light"/>
              <a:ea typeface="Lato Light"/>
              <a:cs typeface="Lato Light"/>
              <a:sym typeface="Lato Light"/>
            </a:endParaRPr>
          </a:p>
          <a:p>
            <a:pPr indent="0" lvl="0" marL="0" rtl="0" algn="ctr">
              <a:lnSpc>
                <a:spcPct val="90000"/>
              </a:lnSpc>
              <a:spcBef>
                <a:spcPts val="0"/>
              </a:spcBef>
              <a:spcAft>
                <a:spcPts val="0"/>
              </a:spcAft>
              <a:buSzPts val="1600"/>
              <a:buNone/>
            </a:pPr>
            <a:r>
              <a:t/>
            </a:r>
            <a:endParaRPr sz="5700">
              <a:latin typeface="Lato Light"/>
              <a:ea typeface="Lato Light"/>
              <a:cs typeface="Lato Light"/>
              <a:sym typeface="Lato Light"/>
            </a:endParaRPr>
          </a:p>
          <a:p>
            <a:pPr indent="0" lvl="0" marL="0" rtl="0" algn="ctr">
              <a:lnSpc>
                <a:spcPct val="90000"/>
              </a:lnSpc>
              <a:spcBef>
                <a:spcPts val="0"/>
              </a:spcBef>
              <a:spcAft>
                <a:spcPts val="0"/>
              </a:spcAft>
              <a:buSzPts val="1600"/>
              <a:buNone/>
            </a:pPr>
            <a:r>
              <a:rPr lang="en" sz="5700">
                <a:latin typeface="Lato Light"/>
                <a:ea typeface="Lato Light"/>
                <a:cs typeface="Lato Light"/>
                <a:sym typeface="Lato Light"/>
              </a:rPr>
              <a:t>Next topic at 11:00</a:t>
            </a:r>
            <a:endParaRPr sz="5700">
              <a:latin typeface="Lato Light"/>
              <a:ea typeface="Lato Light"/>
              <a:cs typeface="Lato Light"/>
              <a:sym typeface="Lato Light"/>
            </a:endParaRPr>
          </a:p>
        </p:txBody>
      </p:sp>
      <p:sp>
        <p:nvSpPr>
          <p:cNvPr id="1655" name="Google Shape;1655;p67"/>
          <p:cNvSpPr/>
          <p:nvPr/>
        </p:nvSpPr>
        <p:spPr>
          <a:xfrm>
            <a:off x="785478" y="1183150"/>
            <a:ext cx="10636500" cy="8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cxnSp>
        <p:nvCxnSpPr>
          <p:cNvPr id="1656" name="Google Shape;1656;p67"/>
          <p:cNvCxnSpPr/>
          <p:nvPr/>
        </p:nvCxnSpPr>
        <p:spPr>
          <a:xfrm flipH="1" rot="10800000">
            <a:off x="889128" y="1217638"/>
            <a:ext cx="9433500" cy="141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descr="Connections with solid fill" id="299" name="Google Shape;299;p31"/>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sp>
        <p:nvSpPr>
          <p:cNvPr id="300" name="Google Shape;300;p31"/>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sp>
        <p:nvSpPr>
          <p:cNvPr id="301" name="Google Shape;301;p31"/>
          <p:cNvSpPr txBox="1"/>
          <p:nvPr>
            <p:ph idx="4294967295" type="title"/>
          </p:nvPr>
        </p:nvSpPr>
        <p:spPr>
          <a:xfrm>
            <a:off x="3717675" y="93350"/>
            <a:ext cx="8335800" cy="15288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SzPts val="1800"/>
              <a:buNone/>
            </a:pPr>
            <a:r>
              <a:rPr lang="en" sz="4000">
                <a:latin typeface="Lora"/>
                <a:ea typeface="Lora"/>
                <a:cs typeface="Lora"/>
                <a:sym typeface="Lora"/>
              </a:rPr>
              <a:t>Academic publishing: the facts</a:t>
            </a:r>
            <a:endParaRPr sz="4000">
              <a:latin typeface="Lora"/>
              <a:ea typeface="Lora"/>
              <a:cs typeface="Lora"/>
              <a:sym typeface="Lora"/>
            </a:endParaRPr>
          </a:p>
        </p:txBody>
      </p:sp>
      <p:cxnSp>
        <p:nvCxnSpPr>
          <p:cNvPr id="302" name="Google Shape;302;p31"/>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303" name="Google Shape;303;p31"/>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304" name="Google Shape;304;p31"/>
          <p:cNvSpPr/>
          <p:nvPr/>
        </p:nvSpPr>
        <p:spPr>
          <a:xfrm>
            <a:off x="10348775" y="1956500"/>
            <a:ext cx="864900" cy="597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05" name="Google Shape;305;p31"/>
          <p:cNvSpPr txBox="1"/>
          <p:nvPr/>
        </p:nvSpPr>
        <p:spPr>
          <a:xfrm>
            <a:off x="3388225" y="3513030"/>
            <a:ext cx="6839100" cy="932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5400">
                <a:solidFill>
                  <a:srgbClr val="000000"/>
                </a:solidFill>
                <a:latin typeface="Lora"/>
                <a:ea typeface="Lora"/>
                <a:cs typeface="Lora"/>
                <a:sym typeface="Lora"/>
              </a:rPr>
              <a:t>Mentimeter time! </a:t>
            </a:r>
            <a:endParaRPr sz="5400">
              <a:solidFill>
                <a:srgbClr val="000000"/>
              </a:solidFill>
              <a:latin typeface="Lora"/>
              <a:ea typeface="Lora"/>
              <a:cs typeface="Lora"/>
              <a:sym typeface="Lora"/>
            </a:endParaRPr>
          </a:p>
        </p:txBody>
      </p:sp>
      <p:pic>
        <p:nvPicPr>
          <p:cNvPr id="306" name="Google Shape;306;p31"/>
          <p:cNvPicPr preferRelativeResize="0"/>
          <p:nvPr/>
        </p:nvPicPr>
        <p:blipFill rotWithShape="1">
          <a:blip r:embed="rId4">
            <a:alphaModFix amt="29000"/>
          </a:blip>
          <a:srcRect b="19394" l="0" r="0" t="0"/>
          <a:stretch/>
        </p:blipFill>
        <p:spPr>
          <a:xfrm>
            <a:off x="4163750" y="2312168"/>
            <a:ext cx="3448550" cy="29489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descr="Connections with solid fill" id="311" name="Google Shape;311;p32"/>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sp>
        <p:nvSpPr>
          <p:cNvPr id="312" name="Google Shape;312;p32"/>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sp>
        <p:nvSpPr>
          <p:cNvPr id="313" name="Google Shape;313;p32"/>
          <p:cNvSpPr txBox="1"/>
          <p:nvPr>
            <p:ph idx="4294967295" type="title"/>
          </p:nvPr>
        </p:nvSpPr>
        <p:spPr>
          <a:xfrm>
            <a:off x="3717675" y="93350"/>
            <a:ext cx="8335800" cy="15288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SzPts val="1800"/>
              <a:buNone/>
            </a:pPr>
            <a:r>
              <a:rPr lang="en" sz="4000">
                <a:latin typeface="Lora"/>
                <a:ea typeface="Lora"/>
                <a:cs typeface="Lora"/>
                <a:sym typeface="Lora"/>
              </a:rPr>
              <a:t>Academic publishing: the facts</a:t>
            </a:r>
            <a:endParaRPr sz="4000">
              <a:latin typeface="Lora"/>
              <a:ea typeface="Lora"/>
              <a:cs typeface="Lora"/>
              <a:sym typeface="Lora"/>
            </a:endParaRPr>
          </a:p>
        </p:txBody>
      </p:sp>
      <p:cxnSp>
        <p:nvCxnSpPr>
          <p:cNvPr id="314" name="Google Shape;314;p32"/>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315" name="Google Shape;315;p32"/>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316" name="Google Shape;316;p32"/>
          <p:cNvSpPr txBox="1"/>
          <p:nvPr/>
        </p:nvSpPr>
        <p:spPr>
          <a:xfrm>
            <a:off x="785475" y="2664400"/>
            <a:ext cx="10845900" cy="1523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700">
                <a:latin typeface="Lato Light"/>
                <a:ea typeface="Lato Light"/>
                <a:cs typeface="Lato Light"/>
                <a:sym typeface="Lato Light"/>
              </a:rPr>
              <a:t>MentiMeter:</a:t>
            </a:r>
            <a:endParaRPr sz="3700">
              <a:latin typeface="Lato Light"/>
              <a:ea typeface="Lato Light"/>
              <a:cs typeface="Lato Light"/>
              <a:sym typeface="Lato Light"/>
            </a:endParaRPr>
          </a:p>
          <a:p>
            <a:pPr indent="0" lvl="0" marL="0" rtl="0" algn="ctr">
              <a:spcBef>
                <a:spcPts val="0"/>
              </a:spcBef>
              <a:spcAft>
                <a:spcPts val="0"/>
              </a:spcAft>
              <a:buNone/>
            </a:pPr>
            <a:r>
              <a:t/>
            </a:r>
            <a:endParaRPr sz="2500">
              <a:latin typeface="Lato Light"/>
              <a:ea typeface="Lato Light"/>
              <a:cs typeface="Lato Light"/>
              <a:sym typeface="Lato Light"/>
            </a:endParaRPr>
          </a:p>
          <a:p>
            <a:pPr indent="0" lvl="0" marL="0" rtl="0" algn="ctr">
              <a:spcBef>
                <a:spcPts val="0"/>
              </a:spcBef>
              <a:spcAft>
                <a:spcPts val="0"/>
              </a:spcAft>
              <a:buNone/>
            </a:pPr>
            <a:r>
              <a:rPr lang="en" sz="2500">
                <a:solidFill>
                  <a:schemeClr val="dk1"/>
                </a:solidFill>
                <a:latin typeface="Lato Light"/>
                <a:ea typeface="Lato Light"/>
                <a:cs typeface="Lato Light"/>
                <a:sym typeface="Lato Light"/>
              </a:rPr>
              <a:t>How many scholarly journals are there globally?</a:t>
            </a:r>
            <a:endParaRPr sz="2500">
              <a:latin typeface="Lato Light"/>
              <a:ea typeface="Lato Light"/>
              <a:cs typeface="Lato Light"/>
              <a:sym typeface="La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descr="Connections with solid fill" id="321" name="Google Shape;321;p33"/>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sp>
        <p:nvSpPr>
          <p:cNvPr id="322" name="Google Shape;322;p33"/>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sp>
        <p:nvSpPr>
          <p:cNvPr id="323" name="Google Shape;323;p33"/>
          <p:cNvSpPr txBox="1"/>
          <p:nvPr>
            <p:ph idx="4294967295" type="title"/>
          </p:nvPr>
        </p:nvSpPr>
        <p:spPr>
          <a:xfrm>
            <a:off x="3717675" y="93350"/>
            <a:ext cx="8335800" cy="15288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SzPts val="1800"/>
              <a:buNone/>
            </a:pPr>
            <a:r>
              <a:rPr lang="en" sz="4000">
                <a:latin typeface="Lora"/>
                <a:ea typeface="Lora"/>
                <a:cs typeface="Lora"/>
                <a:sym typeface="Lora"/>
              </a:rPr>
              <a:t>Academic publishing: the facts</a:t>
            </a:r>
            <a:endParaRPr sz="4000">
              <a:latin typeface="Lora"/>
              <a:ea typeface="Lora"/>
              <a:cs typeface="Lora"/>
              <a:sym typeface="Lora"/>
            </a:endParaRPr>
          </a:p>
        </p:txBody>
      </p:sp>
      <p:cxnSp>
        <p:nvCxnSpPr>
          <p:cNvPr id="324" name="Google Shape;324;p33"/>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325" name="Google Shape;325;p33"/>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326" name="Google Shape;326;p33"/>
          <p:cNvSpPr txBox="1"/>
          <p:nvPr/>
        </p:nvSpPr>
        <p:spPr>
          <a:xfrm>
            <a:off x="785475" y="2664400"/>
            <a:ext cx="10845900" cy="207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700">
                <a:latin typeface="Lato Light"/>
                <a:ea typeface="Lato Light"/>
                <a:cs typeface="Lato Light"/>
                <a:sym typeface="Lato Light"/>
              </a:rPr>
              <a:t>MentiMeter:</a:t>
            </a:r>
            <a:endParaRPr sz="3700">
              <a:latin typeface="Lato Light"/>
              <a:ea typeface="Lato Light"/>
              <a:cs typeface="Lato Light"/>
              <a:sym typeface="Lato Light"/>
            </a:endParaRPr>
          </a:p>
          <a:p>
            <a:pPr indent="0" lvl="0" marL="0" rtl="0" algn="ctr">
              <a:spcBef>
                <a:spcPts val="0"/>
              </a:spcBef>
              <a:spcAft>
                <a:spcPts val="0"/>
              </a:spcAft>
              <a:buNone/>
            </a:pPr>
            <a:r>
              <a:t/>
            </a:r>
            <a:endParaRPr sz="2200">
              <a:latin typeface="Lato Light"/>
              <a:ea typeface="Lato Light"/>
              <a:cs typeface="Lato Light"/>
              <a:sym typeface="Lato Light"/>
            </a:endParaRPr>
          </a:p>
          <a:p>
            <a:pPr indent="0" lvl="0" marL="0" rtl="0" algn="ctr">
              <a:lnSpc>
                <a:spcPct val="115000"/>
              </a:lnSpc>
              <a:spcBef>
                <a:spcPts val="0"/>
              </a:spcBef>
              <a:spcAft>
                <a:spcPts val="0"/>
              </a:spcAft>
              <a:buNone/>
            </a:pPr>
            <a:r>
              <a:rPr lang="en" sz="2500">
                <a:solidFill>
                  <a:schemeClr val="dk1"/>
                </a:solidFill>
                <a:latin typeface="Lato Light"/>
                <a:ea typeface="Lato Light"/>
                <a:cs typeface="Lato Light"/>
                <a:sym typeface="Lato Light"/>
              </a:rPr>
              <a:t>How many articles are published per year?</a:t>
            </a:r>
            <a:endParaRPr sz="2500">
              <a:solidFill>
                <a:schemeClr val="dk1"/>
              </a:solidFill>
              <a:latin typeface="Lato Light"/>
              <a:ea typeface="Lato Light"/>
              <a:cs typeface="Lato Light"/>
              <a:sym typeface="Lato Light"/>
            </a:endParaRPr>
          </a:p>
          <a:p>
            <a:pPr indent="0" lvl="0" marL="0" rtl="0" algn="ctr">
              <a:spcBef>
                <a:spcPts val="1200"/>
              </a:spcBef>
              <a:spcAft>
                <a:spcPts val="0"/>
              </a:spcAft>
              <a:buNone/>
            </a:pPr>
            <a:r>
              <a:t/>
            </a:r>
            <a:endParaRPr sz="2500">
              <a:latin typeface="Lato Light"/>
              <a:ea typeface="Lato Light"/>
              <a:cs typeface="Lato Light"/>
              <a:sym typeface="La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descr="Connections with solid fill" id="331" name="Google Shape;331;p34"/>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sp>
        <p:nvSpPr>
          <p:cNvPr id="332" name="Google Shape;332;p34"/>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sp>
        <p:nvSpPr>
          <p:cNvPr id="333" name="Google Shape;333;p34"/>
          <p:cNvSpPr txBox="1"/>
          <p:nvPr>
            <p:ph idx="4294967295" type="title"/>
          </p:nvPr>
        </p:nvSpPr>
        <p:spPr>
          <a:xfrm>
            <a:off x="3717675" y="93350"/>
            <a:ext cx="8335800" cy="15288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SzPts val="1800"/>
              <a:buNone/>
            </a:pPr>
            <a:r>
              <a:rPr lang="en" sz="4000">
                <a:latin typeface="Lora"/>
                <a:ea typeface="Lora"/>
                <a:cs typeface="Lora"/>
                <a:sym typeface="Lora"/>
              </a:rPr>
              <a:t>Academic publishing: the facts</a:t>
            </a:r>
            <a:endParaRPr sz="4000">
              <a:latin typeface="Lora"/>
              <a:ea typeface="Lora"/>
              <a:cs typeface="Lora"/>
              <a:sym typeface="Lora"/>
            </a:endParaRPr>
          </a:p>
        </p:txBody>
      </p:sp>
      <p:cxnSp>
        <p:nvCxnSpPr>
          <p:cNvPr id="334" name="Google Shape;334;p34"/>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
        <p:nvSpPr>
          <p:cNvPr id="335" name="Google Shape;335;p34"/>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336" name="Google Shape;336;p34"/>
          <p:cNvSpPr txBox="1"/>
          <p:nvPr/>
        </p:nvSpPr>
        <p:spPr>
          <a:xfrm>
            <a:off x="785475" y="2664400"/>
            <a:ext cx="10845900" cy="1523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700">
                <a:latin typeface="Lato Light"/>
                <a:ea typeface="Lato Light"/>
                <a:cs typeface="Lato Light"/>
                <a:sym typeface="Lato Light"/>
              </a:rPr>
              <a:t>MentiMeter:</a:t>
            </a:r>
            <a:endParaRPr sz="3700">
              <a:latin typeface="Lato Light"/>
              <a:ea typeface="Lato Light"/>
              <a:cs typeface="Lato Light"/>
              <a:sym typeface="Lato Light"/>
            </a:endParaRPr>
          </a:p>
          <a:p>
            <a:pPr indent="0" lvl="0" marL="0" rtl="0" algn="ctr">
              <a:spcBef>
                <a:spcPts val="0"/>
              </a:spcBef>
              <a:spcAft>
                <a:spcPts val="0"/>
              </a:spcAft>
              <a:buNone/>
            </a:pPr>
            <a:r>
              <a:t/>
            </a:r>
            <a:endParaRPr sz="2500">
              <a:latin typeface="Lato Light"/>
              <a:ea typeface="Lato Light"/>
              <a:cs typeface="Lato Light"/>
              <a:sym typeface="Lato Light"/>
            </a:endParaRPr>
          </a:p>
          <a:p>
            <a:pPr indent="0" lvl="0" marL="0" rtl="0" algn="ctr">
              <a:spcBef>
                <a:spcPts val="0"/>
              </a:spcBef>
              <a:spcAft>
                <a:spcPts val="0"/>
              </a:spcAft>
              <a:buNone/>
            </a:pPr>
            <a:r>
              <a:rPr lang="en" sz="2500">
                <a:solidFill>
                  <a:schemeClr val="dk1"/>
                </a:solidFill>
                <a:latin typeface="Lato Light"/>
                <a:ea typeface="Lato Light"/>
                <a:cs typeface="Lato Light"/>
                <a:sym typeface="Lato Light"/>
              </a:rPr>
              <a:t>What is the estimated annual value of the academic publishing industry?</a:t>
            </a:r>
            <a:r>
              <a:rPr lang="en" sz="2500">
                <a:solidFill>
                  <a:srgbClr val="000000"/>
                </a:solidFill>
                <a:latin typeface="Lato Light"/>
                <a:ea typeface="Lato Light"/>
                <a:cs typeface="Lato Light"/>
                <a:sym typeface="Lato Light"/>
              </a:rPr>
              <a:t> </a:t>
            </a:r>
            <a:endParaRPr sz="2500">
              <a:latin typeface="Lato Light"/>
              <a:ea typeface="Lato Light"/>
              <a:cs typeface="Lato Light"/>
              <a:sym typeface="Lato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5"/>
          <p:cNvSpPr/>
          <p:nvPr/>
        </p:nvSpPr>
        <p:spPr>
          <a:xfrm rot="2307453">
            <a:off x="-1503533" y="-2637354"/>
            <a:ext cx="5361978" cy="5362359"/>
          </a:xfrm>
          <a:prstGeom prst="blockArc">
            <a:avLst>
              <a:gd fmla="val 10793747" name="adj1"/>
              <a:gd fmla="val 10669241" name="adj2"/>
              <a:gd fmla="val 12383" name="adj3"/>
            </a:avLst>
          </a:prstGeom>
          <a:solidFill>
            <a:srgbClr val="491F53"/>
          </a:solidFill>
          <a:ln cap="flat" cmpd="sng" w="12700">
            <a:solidFill>
              <a:srgbClr val="491F5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Calibri"/>
              <a:ea typeface="Calibri"/>
              <a:cs typeface="Calibri"/>
              <a:sym typeface="Calibri"/>
            </a:endParaRPr>
          </a:p>
        </p:txBody>
      </p:sp>
      <p:sp>
        <p:nvSpPr>
          <p:cNvPr id="342" name="Google Shape;342;p35"/>
          <p:cNvSpPr txBox="1"/>
          <p:nvPr/>
        </p:nvSpPr>
        <p:spPr>
          <a:xfrm>
            <a:off x="0" y="129117"/>
            <a:ext cx="27804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491F53"/>
                </a:solidFill>
                <a:latin typeface="Lato"/>
                <a:ea typeface="Lato"/>
                <a:cs typeface="Lato"/>
                <a:sym typeface="Lato"/>
              </a:rPr>
              <a:t>Publish &amp;</a:t>
            </a:r>
            <a:endParaRPr b="1" sz="4700">
              <a:solidFill>
                <a:srgbClr val="491F53"/>
              </a:solidFill>
              <a:latin typeface="Lato"/>
              <a:ea typeface="Lato"/>
              <a:cs typeface="Lato"/>
              <a:sym typeface="Lato"/>
            </a:endParaRPr>
          </a:p>
          <a:p>
            <a:pPr indent="0" lvl="0" marL="0" rtl="0" algn="ctr">
              <a:spcBef>
                <a:spcPts val="0"/>
              </a:spcBef>
              <a:spcAft>
                <a:spcPts val="0"/>
              </a:spcAft>
              <a:buNone/>
            </a:pPr>
            <a:r>
              <a:rPr b="1" lang="en" sz="4700">
                <a:solidFill>
                  <a:srgbClr val="491F53"/>
                </a:solidFill>
                <a:latin typeface="Lato"/>
                <a:ea typeface="Lato"/>
                <a:cs typeface="Lato"/>
                <a:sym typeface="Lato"/>
              </a:rPr>
              <a:t>Spread</a:t>
            </a:r>
            <a:endParaRPr sz="4700">
              <a:solidFill>
                <a:srgbClr val="491F53"/>
              </a:solidFill>
              <a:latin typeface="Lato"/>
              <a:ea typeface="Lato"/>
              <a:cs typeface="Lato"/>
              <a:sym typeface="Lato"/>
            </a:endParaRPr>
          </a:p>
        </p:txBody>
      </p:sp>
      <p:pic>
        <p:nvPicPr>
          <p:cNvPr descr="Connections with solid fill" id="343" name="Google Shape;343;p35"/>
          <p:cNvPicPr preferRelativeResize="0"/>
          <p:nvPr/>
        </p:nvPicPr>
        <p:blipFill rotWithShape="1">
          <a:blip r:embed="rId3">
            <a:alphaModFix amt="3000"/>
          </a:blip>
          <a:srcRect b="0" l="0" r="0" t="0"/>
          <a:stretch/>
        </p:blipFill>
        <p:spPr>
          <a:xfrm>
            <a:off x="6466307" y="523875"/>
            <a:ext cx="5722644" cy="5722644"/>
          </a:xfrm>
          <a:prstGeom prst="rect">
            <a:avLst/>
          </a:prstGeom>
          <a:noFill/>
          <a:ln>
            <a:noFill/>
          </a:ln>
        </p:spPr>
      </p:pic>
      <p:pic>
        <p:nvPicPr>
          <p:cNvPr id="344" name="Google Shape;344;p35"/>
          <p:cNvPicPr preferRelativeResize="0"/>
          <p:nvPr/>
        </p:nvPicPr>
        <p:blipFill>
          <a:blip r:embed="rId4">
            <a:alphaModFix/>
          </a:blip>
          <a:stretch>
            <a:fillRect/>
          </a:stretch>
        </p:blipFill>
        <p:spPr>
          <a:xfrm>
            <a:off x="10878377" y="5657853"/>
            <a:ext cx="1120118" cy="1066533"/>
          </a:xfrm>
          <a:prstGeom prst="rect">
            <a:avLst/>
          </a:prstGeom>
          <a:noFill/>
          <a:ln>
            <a:noFill/>
          </a:ln>
        </p:spPr>
      </p:pic>
      <p:cxnSp>
        <p:nvCxnSpPr>
          <p:cNvPr id="345" name="Google Shape;345;p35"/>
          <p:cNvCxnSpPr/>
          <p:nvPr/>
        </p:nvCxnSpPr>
        <p:spPr>
          <a:xfrm>
            <a:off x="285679" y="6648450"/>
            <a:ext cx="10903800" cy="0"/>
          </a:xfrm>
          <a:prstGeom prst="straightConnector1">
            <a:avLst/>
          </a:prstGeom>
          <a:noFill/>
          <a:ln cap="flat" cmpd="sng" w="28575">
            <a:solidFill>
              <a:srgbClr val="A7C947"/>
            </a:solidFill>
            <a:prstDash val="solid"/>
            <a:round/>
            <a:headEnd len="med" w="med" type="none"/>
            <a:tailEnd len="med" w="med" type="none"/>
          </a:ln>
        </p:spPr>
      </p:cxnSp>
      <p:sp>
        <p:nvSpPr>
          <p:cNvPr id="346" name="Google Shape;346;p35"/>
          <p:cNvSpPr/>
          <p:nvPr/>
        </p:nvSpPr>
        <p:spPr>
          <a:xfrm>
            <a:off x="7570693" y="3767693"/>
            <a:ext cx="2119500" cy="30900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highlight>
                <a:schemeClr val="lt2"/>
              </a:highlight>
            </a:endParaRPr>
          </a:p>
        </p:txBody>
      </p:sp>
      <p:sp>
        <p:nvSpPr>
          <p:cNvPr id="347" name="Google Shape;347;p35"/>
          <p:cNvSpPr/>
          <p:nvPr/>
        </p:nvSpPr>
        <p:spPr>
          <a:xfrm>
            <a:off x="5602150" y="3767681"/>
            <a:ext cx="2033400" cy="30900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highlight>
                <a:schemeClr val="lt2"/>
              </a:highlight>
            </a:endParaRPr>
          </a:p>
        </p:txBody>
      </p:sp>
      <p:sp>
        <p:nvSpPr>
          <p:cNvPr id="348" name="Google Shape;348;p35"/>
          <p:cNvSpPr/>
          <p:nvPr/>
        </p:nvSpPr>
        <p:spPr>
          <a:xfrm>
            <a:off x="3568496" y="3767770"/>
            <a:ext cx="2033400" cy="30900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highlight>
                <a:schemeClr val="lt2"/>
              </a:highlight>
            </a:endParaRPr>
          </a:p>
        </p:txBody>
      </p:sp>
      <p:sp>
        <p:nvSpPr>
          <p:cNvPr id="349" name="Google Shape;349;p35"/>
          <p:cNvSpPr/>
          <p:nvPr/>
        </p:nvSpPr>
        <p:spPr>
          <a:xfrm>
            <a:off x="1785066" y="3765146"/>
            <a:ext cx="1785000" cy="30927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highlight>
                <a:schemeClr val="lt2"/>
              </a:highlight>
            </a:endParaRPr>
          </a:p>
        </p:txBody>
      </p:sp>
      <p:sp>
        <p:nvSpPr>
          <p:cNvPr id="350" name="Google Shape;350;p35"/>
          <p:cNvSpPr txBox="1"/>
          <p:nvPr/>
        </p:nvSpPr>
        <p:spPr>
          <a:xfrm>
            <a:off x="1895534" y="4797800"/>
            <a:ext cx="15624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rgbClr val="999999"/>
                </a:solidFill>
                <a:latin typeface="Lato Light"/>
                <a:ea typeface="Lato Light"/>
                <a:cs typeface="Lato Light"/>
                <a:sym typeface="Lato Light"/>
              </a:rPr>
              <a:t>Letters were shared between many scientists</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Birth of the academic journal (1665)</a:t>
            </a:r>
            <a:endParaRPr sz="1200">
              <a:solidFill>
                <a:srgbClr val="999999"/>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rgbClr val="999999"/>
              </a:solidFill>
              <a:latin typeface="Lato Light"/>
              <a:ea typeface="Lato Light"/>
              <a:cs typeface="Lato Light"/>
              <a:sym typeface="Lato Light"/>
            </a:endParaRPr>
          </a:p>
        </p:txBody>
      </p:sp>
      <p:sp>
        <p:nvSpPr>
          <p:cNvPr id="351" name="Google Shape;351;p35"/>
          <p:cNvSpPr txBox="1"/>
          <p:nvPr/>
        </p:nvSpPr>
        <p:spPr>
          <a:xfrm>
            <a:off x="3663126" y="4797800"/>
            <a:ext cx="19389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rgbClr val="999999"/>
                </a:solidFill>
                <a:latin typeface="Lato Light"/>
                <a:ea typeface="Lato Light"/>
                <a:cs typeface="Lato Light"/>
                <a:sym typeface="Lato Light"/>
              </a:rPr>
              <a:t>Journals in specialized fields appeared</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Publishing mainly through learned societies</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Focus on disseminating knowledge rather than profit</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rgbClr val="999999"/>
              </a:solidFill>
              <a:latin typeface="Lato Light"/>
              <a:ea typeface="Lato Light"/>
              <a:cs typeface="Lato Light"/>
              <a:sym typeface="Lato Light"/>
            </a:endParaRPr>
          </a:p>
        </p:txBody>
      </p:sp>
      <p:sp>
        <p:nvSpPr>
          <p:cNvPr id="352" name="Google Shape;352;p35"/>
          <p:cNvSpPr txBox="1"/>
          <p:nvPr/>
        </p:nvSpPr>
        <p:spPr>
          <a:xfrm>
            <a:off x="5699723" y="3260350"/>
            <a:ext cx="13485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999999"/>
                </a:solidFill>
                <a:latin typeface="Roboto"/>
                <a:ea typeface="Roboto"/>
                <a:cs typeface="Roboto"/>
                <a:sym typeface="Roboto"/>
              </a:rPr>
              <a:t>1850-1930</a:t>
            </a:r>
            <a:endParaRPr sz="1300">
              <a:solidFill>
                <a:srgbClr val="999999"/>
              </a:solidFill>
              <a:latin typeface="Roboto"/>
              <a:ea typeface="Roboto"/>
              <a:cs typeface="Roboto"/>
              <a:sym typeface="Roboto"/>
            </a:endParaRPr>
          </a:p>
        </p:txBody>
      </p:sp>
      <p:sp>
        <p:nvSpPr>
          <p:cNvPr id="353" name="Google Shape;353;p35"/>
          <p:cNvSpPr txBox="1"/>
          <p:nvPr/>
        </p:nvSpPr>
        <p:spPr>
          <a:xfrm>
            <a:off x="5547250" y="3867138"/>
            <a:ext cx="2033400" cy="480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rgbClr val="999999"/>
                </a:solidFill>
                <a:latin typeface="Lora"/>
                <a:ea typeface="Lora"/>
                <a:cs typeface="Lora"/>
                <a:sym typeface="Lora"/>
              </a:rPr>
              <a:t>Professionalization</a:t>
            </a:r>
            <a:endParaRPr b="1" sz="1500">
              <a:solidFill>
                <a:srgbClr val="999999"/>
              </a:solidFill>
              <a:latin typeface="Lora"/>
              <a:ea typeface="Lora"/>
              <a:cs typeface="Lora"/>
              <a:sym typeface="Lora"/>
            </a:endParaRPr>
          </a:p>
        </p:txBody>
      </p:sp>
      <p:sp>
        <p:nvSpPr>
          <p:cNvPr id="354" name="Google Shape;354;p35"/>
          <p:cNvSpPr txBox="1"/>
          <p:nvPr/>
        </p:nvSpPr>
        <p:spPr>
          <a:xfrm>
            <a:off x="5580726" y="4797800"/>
            <a:ext cx="19389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rgbClr val="999999"/>
                </a:solidFill>
                <a:latin typeface="Lato Light"/>
                <a:ea typeface="Lato Light"/>
                <a:cs typeface="Lato Light"/>
                <a:sym typeface="Lato Light"/>
              </a:rPr>
              <a:t>Printing technology improved</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Scientific societies struggled financially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1842 - Springer founded</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1869 - </a:t>
            </a:r>
            <a:r>
              <a:rPr i="1" lang="en" sz="1200">
                <a:solidFill>
                  <a:srgbClr val="999999"/>
                </a:solidFill>
                <a:latin typeface="Lato Light"/>
                <a:ea typeface="Lato Light"/>
                <a:cs typeface="Lato Light"/>
                <a:sym typeface="Lato Light"/>
              </a:rPr>
              <a:t>Nature</a:t>
            </a:r>
            <a:r>
              <a:rPr lang="en" sz="1200">
                <a:solidFill>
                  <a:srgbClr val="999999"/>
                </a:solidFill>
                <a:latin typeface="Lato Light"/>
                <a:ea typeface="Lato Light"/>
                <a:cs typeface="Lato Light"/>
                <a:sym typeface="Lato Light"/>
              </a:rPr>
              <a:t> founded</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1880 - Elsevier founded</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1880 - </a:t>
            </a:r>
            <a:r>
              <a:rPr i="1" lang="en" sz="1200">
                <a:solidFill>
                  <a:srgbClr val="999999"/>
                </a:solidFill>
                <a:latin typeface="Lato Light"/>
                <a:ea typeface="Lato Light"/>
                <a:cs typeface="Lato Light"/>
                <a:sym typeface="Lato Light"/>
              </a:rPr>
              <a:t>Science</a:t>
            </a:r>
            <a:r>
              <a:rPr lang="en" sz="1200">
                <a:solidFill>
                  <a:srgbClr val="999999"/>
                </a:solidFill>
                <a:latin typeface="Lato Light"/>
                <a:ea typeface="Lato Light"/>
                <a:cs typeface="Lato Light"/>
                <a:sym typeface="Lato Light"/>
              </a:rPr>
              <a:t> founded</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rgbClr val="999999"/>
              </a:solidFill>
              <a:latin typeface="Lato Light"/>
              <a:ea typeface="Lato Light"/>
              <a:cs typeface="Lato Light"/>
              <a:sym typeface="Lato Light"/>
            </a:endParaRPr>
          </a:p>
        </p:txBody>
      </p:sp>
      <p:sp>
        <p:nvSpPr>
          <p:cNvPr id="355" name="Google Shape;355;p35"/>
          <p:cNvSpPr txBox="1"/>
          <p:nvPr/>
        </p:nvSpPr>
        <p:spPr>
          <a:xfrm>
            <a:off x="7547200" y="3836656"/>
            <a:ext cx="2119500" cy="5973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rgbClr val="999999"/>
                </a:solidFill>
                <a:latin typeface="Lora"/>
                <a:ea typeface="Lora"/>
                <a:cs typeface="Lora"/>
                <a:sym typeface="Lora"/>
              </a:rPr>
              <a:t>Commercialization</a:t>
            </a:r>
            <a:endParaRPr b="1" sz="1500">
              <a:solidFill>
                <a:srgbClr val="999999"/>
              </a:solidFill>
              <a:latin typeface="Lora"/>
              <a:ea typeface="Lora"/>
              <a:cs typeface="Lora"/>
              <a:sym typeface="Lora"/>
            </a:endParaRPr>
          </a:p>
        </p:txBody>
      </p:sp>
      <p:sp>
        <p:nvSpPr>
          <p:cNvPr id="356" name="Google Shape;356;p35"/>
          <p:cNvSpPr txBox="1"/>
          <p:nvPr/>
        </p:nvSpPr>
        <p:spPr>
          <a:xfrm>
            <a:off x="7672405" y="3260362"/>
            <a:ext cx="14055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999999"/>
                </a:solidFill>
                <a:latin typeface="Roboto"/>
                <a:ea typeface="Roboto"/>
                <a:cs typeface="Roboto"/>
                <a:sym typeface="Roboto"/>
              </a:rPr>
              <a:t>1930-1970</a:t>
            </a:r>
            <a:endParaRPr sz="1300">
              <a:solidFill>
                <a:srgbClr val="999999"/>
              </a:solidFill>
              <a:latin typeface="Roboto"/>
              <a:ea typeface="Roboto"/>
              <a:cs typeface="Roboto"/>
              <a:sym typeface="Roboto"/>
            </a:endParaRPr>
          </a:p>
        </p:txBody>
      </p:sp>
      <p:cxnSp>
        <p:nvCxnSpPr>
          <p:cNvPr id="357" name="Google Shape;357;p35"/>
          <p:cNvCxnSpPr/>
          <p:nvPr/>
        </p:nvCxnSpPr>
        <p:spPr>
          <a:xfrm>
            <a:off x="7548340" y="3067754"/>
            <a:ext cx="0" cy="3783000"/>
          </a:xfrm>
          <a:prstGeom prst="straightConnector1">
            <a:avLst/>
          </a:prstGeom>
          <a:noFill/>
          <a:ln cap="flat" cmpd="sng" w="9525">
            <a:solidFill>
              <a:srgbClr val="D9D9D9"/>
            </a:solidFill>
            <a:prstDash val="dot"/>
            <a:round/>
            <a:headEnd len="sm" w="sm" type="none"/>
            <a:tailEnd len="sm" w="sm" type="none"/>
          </a:ln>
        </p:spPr>
      </p:cxnSp>
      <p:sp>
        <p:nvSpPr>
          <p:cNvPr id="358" name="Google Shape;358;p35"/>
          <p:cNvSpPr txBox="1"/>
          <p:nvPr/>
        </p:nvSpPr>
        <p:spPr>
          <a:xfrm>
            <a:off x="7635588" y="4797800"/>
            <a:ext cx="19389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rgbClr val="999999"/>
                </a:solidFill>
                <a:latin typeface="Lato Light"/>
                <a:ea typeface="Lato Light"/>
                <a:cs typeface="Lato Light"/>
                <a:sym typeface="Lato Light"/>
              </a:rPr>
              <a:t>Scientific boom</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1951 - Pergamon Press founded. Managed peer review, printing, distribution.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Profited by selling subscriptions to libraries, took copyright of work</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rgbClr val="999999"/>
              </a:solidFill>
              <a:latin typeface="Lato Light"/>
              <a:ea typeface="Lato Light"/>
              <a:cs typeface="Lato Light"/>
              <a:sym typeface="Lato Light"/>
            </a:endParaRPr>
          </a:p>
        </p:txBody>
      </p:sp>
      <p:sp>
        <p:nvSpPr>
          <p:cNvPr id="359" name="Google Shape;359;p35"/>
          <p:cNvSpPr/>
          <p:nvPr/>
        </p:nvSpPr>
        <p:spPr>
          <a:xfrm>
            <a:off x="3568496" y="3060708"/>
            <a:ext cx="2033400" cy="720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cxnSp>
        <p:nvCxnSpPr>
          <p:cNvPr id="360" name="Google Shape;360;p35"/>
          <p:cNvCxnSpPr/>
          <p:nvPr/>
        </p:nvCxnSpPr>
        <p:spPr>
          <a:xfrm>
            <a:off x="5601969" y="3060704"/>
            <a:ext cx="0" cy="3783000"/>
          </a:xfrm>
          <a:prstGeom prst="straightConnector1">
            <a:avLst/>
          </a:prstGeom>
          <a:noFill/>
          <a:ln cap="flat" cmpd="sng" w="9525">
            <a:solidFill>
              <a:srgbClr val="D9D9D9"/>
            </a:solidFill>
            <a:prstDash val="dot"/>
            <a:round/>
            <a:headEnd len="sm" w="sm" type="none"/>
            <a:tailEnd len="sm" w="sm" type="none"/>
          </a:ln>
        </p:spPr>
      </p:cxnSp>
      <p:sp>
        <p:nvSpPr>
          <p:cNvPr id="361" name="Google Shape;361;p35"/>
          <p:cNvSpPr txBox="1"/>
          <p:nvPr/>
        </p:nvSpPr>
        <p:spPr>
          <a:xfrm>
            <a:off x="3717675" y="3892625"/>
            <a:ext cx="1737000" cy="12129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rgbClr val="999999"/>
                </a:solidFill>
                <a:latin typeface="Lora"/>
                <a:ea typeface="Lora"/>
                <a:cs typeface="Lora"/>
                <a:sym typeface="Lora"/>
              </a:rPr>
              <a:t>Journal proliferation</a:t>
            </a:r>
            <a:endParaRPr b="1" sz="1500">
              <a:solidFill>
                <a:srgbClr val="999999"/>
              </a:solidFill>
              <a:latin typeface="Lora"/>
              <a:ea typeface="Lora"/>
              <a:cs typeface="Lora"/>
              <a:sym typeface="Lora"/>
            </a:endParaRPr>
          </a:p>
        </p:txBody>
      </p:sp>
      <p:sp>
        <p:nvSpPr>
          <p:cNvPr id="362" name="Google Shape;362;p35"/>
          <p:cNvSpPr txBox="1"/>
          <p:nvPr/>
        </p:nvSpPr>
        <p:spPr>
          <a:xfrm>
            <a:off x="3679646" y="3260354"/>
            <a:ext cx="11625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999999"/>
                </a:solidFill>
                <a:latin typeface="Roboto"/>
                <a:ea typeface="Roboto"/>
                <a:cs typeface="Roboto"/>
                <a:sym typeface="Roboto"/>
              </a:rPr>
              <a:t>1700-1850</a:t>
            </a:r>
            <a:endParaRPr sz="1300">
              <a:solidFill>
                <a:srgbClr val="999999"/>
              </a:solidFill>
              <a:latin typeface="Roboto"/>
              <a:ea typeface="Roboto"/>
              <a:cs typeface="Roboto"/>
              <a:sym typeface="Roboto"/>
            </a:endParaRPr>
          </a:p>
        </p:txBody>
      </p:sp>
      <p:sp>
        <p:nvSpPr>
          <p:cNvPr id="363" name="Google Shape;363;p35"/>
          <p:cNvSpPr/>
          <p:nvPr/>
        </p:nvSpPr>
        <p:spPr>
          <a:xfrm>
            <a:off x="1785066" y="3060697"/>
            <a:ext cx="1785000" cy="717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sp>
        <p:nvSpPr>
          <p:cNvPr id="364" name="Google Shape;364;p35"/>
          <p:cNvSpPr txBox="1"/>
          <p:nvPr/>
        </p:nvSpPr>
        <p:spPr>
          <a:xfrm>
            <a:off x="1991868" y="3254742"/>
            <a:ext cx="12294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999999"/>
                </a:solidFill>
                <a:latin typeface="Roboto"/>
                <a:ea typeface="Roboto"/>
                <a:cs typeface="Roboto"/>
                <a:sym typeface="Roboto"/>
              </a:rPr>
              <a:t>1600-1700</a:t>
            </a:r>
            <a:endParaRPr sz="1300">
              <a:solidFill>
                <a:srgbClr val="999999"/>
              </a:solidFill>
              <a:latin typeface="Roboto"/>
              <a:ea typeface="Roboto"/>
              <a:cs typeface="Roboto"/>
              <a:sym typeface="Roboto"/>
            </a:endParaRPr>
          </a:p>
        </p:txBody>
      </p:sp>
      <p:cxnSp>
        <p:nvCxnSpPr>
          <p:cNvPr id="365" name="Google Shape;365;p35"/>
          <p:cNvCxnSpPr/>
          <p:nvPr/>
        </p:nvCxnSpPr>
        <p:spPr>
          <a:xfrm>
            <a:off x="3570235" y="3060697"/>
            <a:ext cx="0" cy="3783000"/>
          </a:xfrm>
          <a:prstGeom prst="straightConnector1">
            <a:avLst/>
          </a:prstGeom>
          <a:noFill/>
          <a:ln cap="flat" cmpd="sng" w="9525">
            <a:solidFill>
              <a:srgbClr val="83E3DA"/>
            </a:solidFill>
            <a:prstDash val="dot"/>
            <a:round/>
            <a:headEnd len="sm" w="sm" type="none"/>
            <a:tailEnd len="sm" w="sm" type="none"/>
          </a:ln>
        </p:spPr>
      </p:cxnSp>
      <p:sp>
        <p:nvSpPr>
          <p:cNvPr id="366" name="Google Shape;366;p35"/>
          <p:cNvSpPr/>
          <p:nvPr/>
        </p:nvSpPr>
        <p:spPr>
          <a:xfrm>
            <a:off x="-82" y="3765146"/>
            <a:ext cx="1785000" cy="30927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367" name="Google Shape;367;p35"/>
          <p:cNvSpPr/>
          <p:nvPr/>
        </p:nvSpPr>
        <p:spPr>
          <a:xfrm>
            <a:off x="-82" y="3060697"/>
            <a:ext cx="1785000" cy="71700"/>
          </a:xfrm>
          <a:prstGeom prst="rect">
            <a:avLst/>
          </a:prstGeom>
          <a:solidFill>
            <a:srgbClr val="4C979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368" name="Google Shape;368;p35"/>
          <p:cNvSpPr txBox="1"/>
          <p:nvPr/>
        </p:nvSpPr>
        <p:spPr>
          <a:xfrm>
            <a:off x="206723" y="3990439"/>
            <a:ext cx="1371600" cy="9051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rgbClr val="FFFFFF"/>
                </a:solidFill>
                <a:latin typeface="Lora"/>
                <a:ea typeface="Lora"/>
                <a:cs typeface="Lora"/>
                <a:sym typeface="Lora"/>
              </a:rPr>
              <a:t>Slow &amp; informal</a:t>
            </a:r>
            <a:endParaRPr b="1" sz="1500">
              <a:solidFill>
                <a:srgbClr val="FFFFFF"/>
              </a:solidFill>
              <a:latin typeface="Lora"/>
              <a:ea typeface="Lora"/>
              <a:cs typeface="Lora"/>
              <a:sym typeface="Lora"/>
            </a:endParaRPr>
          </a:p>
        </p:txBody>
      </p:sp>
      <p:sp>
        <p:nvSpPr>
          <p:cNvPr id="369" name="Google Shape;369;p35"/>
          <p:cNvSpPr txBox="1"/>
          <p:nvPr/>
        </p:nvSpPr>
        <p:spPr>
          <a:xfrm>
            <a:off x="206727" y="4797792"/>
            <a:ext cx="13716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chemeClr val="lt1"/>
                </a:solidFill>
                <a:latin typeface="Lato Light"/>
                <a:ea typeface="Lato Light"/>
                <a:cs typeface="Lato Light"/>
                <a:sym typeface="Lato Light"/>
              </a:rPr>
              <a:t>Scientific communication via self-published books/pamphlets or personal letters.  </a:t>
            </a:r>
            <a:endParaRPr sz="1200">
              <a:solidFill>
                <a:schemeClr val="lt1"/>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chemeClr val="lt1"/>
              </a:solidFill>
              <a:latin typeface="Lato Light"/>
              <a:ea typeface="Lato Light"/>
              <a:cs typeface="Lato Light"/>
              <a:sym typeface="Lato Light"/>
            </a:endParaRPr>
          </a:p>
        </p:txBody>
      </p:sp>
      <p:sp>
        <p:nvSpPr>
          <p:cNvPr id="370" name="Google Shape;370;p35"/>
          <p:cNvSpPr txBox="1"/>
          <p:nvPr/>
        </p:nvSpPr>
        <p:spPr>
          <a:xfrm>
            <a:off x="206723" y="3254735"/>
            <a:ext cx="10206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4C979F"/>
                </a:solidFill>
                <a:latin typeface="Roboto"/>
                <a:ea typeface="Roboto"/>
                <a:cs typeface="Roboto"/>
                <a:sym typeface="Roboto"/>
              </a:rPr>
              <a:t>Pre-1600s</a:t>
            </a:r>
            <a:endParaRPr sz="1300">
              <a:solidFill>
                <a:srgbClr val="4C979F"/>
              </a:solidFill>
              <a:latin typeface="Roboto"/>
              <a:ea typeface="Roboto"/>
              <a:cs typeface="Roboto"/>
              <a:sym typeface="Roboto"/>
            </a:endParaRPr>
          </a:p>
        </p:txBody>
      </p:sp>
      <p:cxnSp>
        <p:nvCxnSpPr>
          <p:cNvPr id="371" name="Google Shape;371;p35"/>
          <p:cNvCxnSpPr/>
          <p:nvPr/>
        </p:nvCxnSpPr>
        <p:spPr>
          <a:xfrm>
            <a:off x="1785086" y="3060697"/>
            <a:ext cx="0" cy="3783000"/>
          </a:xfrm>
          <a:prstGeom prst="straightConnector1">
            <a:avLst/>
          </a:prstGeom>
          <a:noFill/>
          <a:ln cap="flat" cmpd="sng" w="9525">
            <a:solidFill>
              <a:srgbClr val="83E3DA"/>
            </a:solidFill>
            <a:prstDash val="dot"/>
            <a:round/>
            <a:headEnd len="sm" w="sm" type="none"/>
            <a:tailEnd len="sm" w="sm" type="none"/>
          </a:ln>
        </p:spPr>
      </p:cxnSp>
      <p:sp>
        <p:nvSpPr>
          <p:cNvPr id="372" name="Google Shape;372;p35"/>
          <p:cNvSpPr/>
          <p:nvPr/>
        </p:nvSpPr>
        <p:spPr>
          <a:xfrm>
            <a:off x="5602150" y="3060624"/>
            <a:ext cx="2033400" cy="720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sp>
        <p:nvSpPr>
          <p:cNvPr id="373" name="Google Shape;373;p35"/>
          <p:cNvSpPr/>
          <p:nvPr/>
        </p:nvSpPr>
        <p:spPr>
          <a:xfrm>
            <a:off x="7570693" y="3060635"/>
            <a:ext cx="2119500" cy="720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cxnSp>
        <p:nvCxnSpPr>
          <p:cNvPr id="374" name="Google Shape;374;p35"/>
          <p:cNvCxnSpPr/>
          <p:nvPr/>
        </p:nvCxnSpPr>
        <p:spPr>
          <a:xfrm>
            <a:off x="12164740" y="3067608"/>
            <a:ext cx="0" cy="3783000"/>
          </a:xfrm>
          <a:prstGeom prst="straightConnector1">
            <a:avLst/>
          </a:prstGeom>
          <a:noFill/>
          <a:ln cap="flat" cmpd="sng" w="9525">
            <a:solidFill>
              <a:srgbClr val="D9D9D9"/>
            </a:solidFill>
            <a:prstDash val="dot"/>
            <a:round/>
            <a:headEnd len="sm" w="sm" type="none"/>
            <a:tailEnd len="sm" w="sm" type="none"/>
          </a:ln>
        </p:spPr>
      </p:cxnSp>
      <p:sp>
        <p:nvSpPr>
          <p:cNvPr id="375" name="Google Shape;375;p35"/>
          <p:cNvSpPr txBox="1"/>
          <p:nvPr/>
        </p:nvSpPr>
        <p:spPr>
          <a:xfrm>
            <a:off x="9661606" y="3892491"/>
            <a:ext cx="2500800" cy="12129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chemeClr val="lt1"/>
                </a:solidFill>
                <a:latin typeface="Lora"/>
                <a:ea typeface="Lora"/>
                <a:cs typeface="Lora"/>
                <a:sym typeface="Lora"/>
              </a:rPr>
              <a:t>Commercialization</a:t>
            </a:r>
            <a:endParaRPr b="1" sz="1500">
              <a:solidFill>
                <a:schemeClr val="lt1"/>
              </a:solidFill>
              <a:latin typeface="Lora"/>
              <a:ea typeface="Lora"/>
              <a:cs typeface="Lora"/>
              <a:sym typeface="Lora"/>
            </a:endParaRPr>
          </a:p>
        </p:txBody>
      </p:sp>
      <p:sp>
        <p:nvSpPr>
          <p:cNvPr id="376" name="Google Shape;376;p35"/>
          <p:cNvSpPr txBox="1"/>
          <p:nvPr/>
        </p:nvSpPr>
        <p:spPr>
          <a:xfrm>
            <a:off x="9807961" y="3260216"/>
            <a:ext cx="1658400" cy="3471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2100"/>
              </a:spcAft>
              <a:buNone/>
            </a:pPr>
            <a:r>
              <a:rPr lang="en" sz="1300">
                <a:solidFill>
                  <a:srgbClr val="999999"/>
                </a:solidFill>
                <a:latin typeface="Roboto"/>
                <a:ea typeface="Roboto"/>
                <a:cs typeface="Roboto"/>
                <a:sym typeface="Roboto"/>
              </a:rPr>
              <a:t>1970-1990</a:t>
            </a:r>
            <a:endParaRPr sz="1300">
              <a:solidFill>
                <a:srgbClr val="999999"/>
              </a:solidFill>
              <a:latin typeface="Roboto"/>
              <a:ea typeface="Roboto"/>
              <a:cs typeface="Roboto"/>
              <a:sym typeface="Roboto"/>
            </a:endParaRPr>
          </a:p>
        </p:txBody>
      </p:sp>
      <p:sp>
        <p:nvSpPr>
          <p:cNvPr id="377" name="Google Shape;377;p35"/>
          <p:cNvSpPr/>
          <p:nvPr/>
        </p:nvSpPr>
        <p:spPr>
          <a:xfrm>
            <a:off x="9687957" y="3767641"/>
            <a:ext cx="2500800" cy="30900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sz="1500">
              <a:highlight>
                <a:schemeClr val="lt2"/>
              </a:highlight>
            </a:endParaRPr>
          </a:p>
        </p:txBody>
      </p:sp>
      <p:sp>
        <p:nvSpPr>
          <p:cNvPr id="378" name="Google Shape;378;p35"/>
          <p:cNvSpPr/>
          <p:nvPr/>
        </p:nvSpPr>
        <p:spPr>
          <a:xfrm>
            <a:off x="9687956" y="3060566"/>
            <a:ext cx="2500800" cy="72000"/>
          </a:xfrm>
          <a:prstGeom prst="rect">
            <a:avLst/>
          </a:prstGeom>
          <a:solidFill>
            <a:srgbClr val="EFEFE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highlight>
                <a:srgbClr val="D9D9D9"/>
              </a:highlight>
            </a:endParaRPr>
          </a:p>
        </p:txBody>
      </p:sp>
      <p:cxnSp>
        <p:nvCxnSpPr>
          <p:cNvPr id="379" name="Google Shape;379;p35"/>
          <p:cNvCxnSpPr/>
          <p:nvPr/>
        </p:nvCxnSpPr>
        <p:spPr>
          <a:xfrm>
            <a:off x="9669950" y="3067753"/>
            <a:ext cx="0" cy="3783000"/>
          </a:xfrm>
          <a:prstGeom prst="straightConnector1">
            <a:avLst/>
          </a:prstGeom>
          <a:noFill/>
          <a:ln cap="flat" cmpd="sng" w="9525">
            <a:solidFill>
              <a:srgbClr val="D9D9D9"/>
            </a:solidFill>
            <a:prstDash val="dot"/>
            <a:round/>
            <a:headEnd len="sm" w="sm" type="none"/>
            <a:tailEnd len="sm" w="sm" type="none"/>
          </a:ln>
        </p:spPr>
      </p:cxnSp>
      <p:sp>
        <p:nvSpPr>
          <p:cNvPr id="380" name="Google Shape;380;p35"/>
          <p:cNvSpPr txBox="1"/>
          <p:nvPr/>
        </p:nvSpPr>
        <p:spPr>
          <a:xfrm>
            <a:off x="1920775" y="3943075"/>
            <a:ext cx="1537200" cy="9051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rgbClr val="999999"/>
                </a:solidFill>
                <a:latin typeface="Lora"/>
                <a:ea typeface="Lora"/>
                <a:cs typeface="Lora"/>
                <a:sym typeface="Lora"/>
              </a:rPr>
              <a:t>Scientists begin to share</a:t>
            </a:r>
            <a:endParaRPr b="1" sz="1500">
              <a:solidFill>
                <a:srgbClr val="999999"/>
              </a:solidFill>
              <a:latin typeface="Lora"/>
              <a:ea typeface="Lora"/>
              <a:cs typeface="Lora"/>
              <a:sym typeface="Lora"/>
            </a:endParaRPr>
          </a:p>
        </p:txBody>
      </p:sp>
      <p:sp>
        <p:nvSpPr>
          <p:cNvPr id="381" name="Google Shape;381;p35"/>
          <p:cNvSpPr txBox="1"/>
          <p:nvPr/>
        </p:nvSpPr>
        <p:spPr>
          <a:xfrm>
            <a:off x="9712625" y="3867150"/>
            <a:ext cx="2033400" cy="480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1500">
                <a:solidFill>
                  <a:srgbClr val="999999"/>
                </a:solidFill>
                <a:latin typeface="Lora"/>
                <a:ea typeface="Lora"/>
                <a:cs typeface="Lora"/>
                <a:sym typeface="Lora"/>
              </a:rPr>
              <a:t>Gatekeeping</a:t>
            </a:r>
            <a:endParaRPr b="1" sz="1500">
              <a:solidFill>
                <a:srgbClr val="999999"/>
              </a:solidFill>
              <a:latin typeface="Lora"/>
              <a:ea typeface="Lora"/>
              <a:cs typeface="Lora"/>
              <a:sym typeface="Lora"/>
            </a:endParaRPr>
          </a:p>
        </p:txBody>
      </p:sp>
      <p:sp>
        <p:nvSpPr>
          <p:cNvPr id="382" name="Google Shape;382;p35"/>
          <p:cNvSpPr txBox="1"/>
          <p:nvPr/>
        </p:nvSpPr>
        <p:spPr>
          <a:xfrm>
            <a:off x="9712627" y="4797800"/>
            <a:ext cx="2340900" cy="19080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1200">
                <a:solidFill>
                  <a:srgbClr val="999999"/>
                </a:solidFill>
                <a:latin typeface="Lato Light"/>
                <a:ea typeface="Lato Light"/>
                <a:cs typeface="Lato Light"/>
                <a:sym typeface="Lato Light"/>
              </a:rPr>
              <a:t>1974 - </a:t>
            </a:r>
            <a:r>
              <a:rPr i="1" lang="en" sz="1200">
                <a:solidFill>
                  <a:srgbClr val="999999"/>
                </a:solidFill>
                <a:latin typeface="Lato Light"/>
                <a:ea typeface="Lato Light"/>
                <a:cs typeface="Lato Light"/>
                <a:sym typeface="Lato Light"/>
              </a:rPr>
              <a:t>Cell</a:t>
            </a:r>
            <a:r>
              <a:rPr lang="en" sz="1200">
                <a:solidFill>
                  <a:srgbClr val="999999"/>
                </a:solidFill>
                <a:latin typeface="Lato Light"/>
                <a:ea typeface="Lato Light"/>
                <a:cs typeface="Lato Light"/>
                <a:sym typeface="Lato Light"/>
              </a:rPr>
              <a:t> founded. Introduced editorial selectivity.</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Impact factor widely adopted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1991 - Pergamon sold to Elsevier</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t/>
            </a:r>
            <a:endParaRPr sz="1200">
              <a:solidFill>
                <a:srgbClr val="999999"/>
              </a:solidFill>
              <a:latin typeface="Lato Light"/>
              <a:ea typeface="Lato Light"/>
              <a:cs typeface="Lato Light"/>
              <a:sym typeface="Lato Light"/>
            </a:endParaRPr>
          </a:p>
          <a:p>
            <a:pPr indent="0" lvl="0" marL="0" rtl="0" algn="l">
              <a:spcBef>
                <a:spcPts val="0"/>
              </a:spcBef>
              <a:spcAft>
                <a:spcPts val="0"/>
              </a:spcAft>
              <a:buNone/>
            </a:pPr>
            <a:r>
              <a:rPr lang="en" sz="1200">
                <a:solidFill>
                  <a:srgbClr val="999999"/>
                </a:solidFill>
                <a:latin typeface="Lato Light"/>
                <a:ea typeface="Lato Light"/>
                <a:cs typeface="Lato Light"/>
                <a:sym typeface="Lato Light"/>
              </a:rPr>
              <a:t>“Serials crisis” </a:t>
            </a:r>
            <a:endParaRPr sz="1200">
              <a:solidFill>
                <a:srgbClr val="999999"/>
              </a:solidFill>
              <a:latin typeface="Lato Light"/>
              <a:ea typeface="Lato Light"/>
              <a:cs typeface="Lato Light"/>
              <a:sym typeface="Lato Light"/>
            </a:endParaRPr>
          </a:p>
          <a:p>
            <a:pPr indent="0" lvl="0" marL="0" rtl="0" algn="l">
              <a:lnSpc>
                <a:spcPct val="115000"/>
              </a:lnSpc>
              <a:spcBef>
                <a:spcPts val="0"/>
              </a:spcBef>
              <a:spcAft>
                <a:spcPts val="2100"/>
              </a:spcAft>
              <a:buNone/>
            </a:pPr>
            <a:r>
              <a:t/>
            </a:r>
            <a:endParaRPr sz="1100">
              <a:solidFill>
                <a:srgbClr val="999999"/>
              </a:solidFill>
              <a:latin typeface="Lato Light"/>
              <a:ea typeface="Lato Light"/>
              <a:cs typeface="Lato Light"/>
              <a:sym typeface="Lato Light"/>
            </a:endParaRPr>
          </a:p>
        </p:txBody>
      </p:sp>
      <p:pic>
        <p:nvPicPr>
          <p:cNvPr id="383" name="Google Shape;383;p35"/>
          <p:cNvPicPr preferRelativeResize="0"/>
          <p:nvPr/>
        </p:nvPicPr>
        <p:blipFill>
          <a:blip r:embed="rId5">
            <a:alphaModFix/>
          </a:blip>
          <a:stretch>
            <a:fillRect/>
          </a:stretch>
        </p:blipFill>
        <p:spPr>
          <a:xfrm>
            <a:off x="-1450" y="-29237"/>
            <a:ext cx="5381625" cy="2962275"/>
          </a:xfrm>
          <a:prstGeom prst="rect">
            <a:avLst/>
          </a:prstGeom>
          <a:noFill/>
          <a:ln>
            <a:noFill/>
          </a:ln>
        </p:spPr>
      </p:pic>
      <p:sp>
        <p:nvSpPr>
          <p:cNvPr id="384" name="Google Shape;384;p35"/>
          <p:cNvSpPr txBox="1"/>
          <p:nvPr>
            <p:ph idx="4294967295" type="title"/>
          </p:nvPr>
        </p:nvSpPr>
        <p:spPr>
          <a:xfrm>
            <a:off x="3717675" y="93350"/>
            <a:ext cx="8335800" cy="1528800"/>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SzPct val="48649"/>
              <a:buNone/>
            </a:pPr>
            <a:r>
              <a:rPr lang="en">
                <a:latin typeface="Lora"/>
                <a:ea typeface="Lora"/>
                <a:cs typeface="Lora"/>
                <a:sym typeface="Lora"/>
              </a:rPr>
              <a:t>Current academic publishing practices - </a:t>
            </a:r>
            <a:endParaRPr>
              <a:latin typeface="Lora"/>
              <a:ea typeface="Lora"/>
              <a:cs typeface="Lora"/>
              <a:sym typeface="Lora"/>
            </a:endParaRPr>
          </a:p>
          <a:p>
            <a:pPr indent="0" lvl="0" marL="0" rtl="0" algn="r">
              <a:lnSpc>
                <a:spcPct val="90000"/>
              </a:lnSpc>
              <a:spcBef>
                <a:spcPts val="0"/>
              </a:spcBef>
              <a:spcAft>
                <a:spcPts val="0"/>
              </a:spcAft>
              <a:buSzPct val="48649"/>
              <a:buNone/>
            </a:pPr>
            <a:r>
              <a:rPr lang="en">
                <a:latin typeface="Lora"/>
                <a:ea typeface="Lora"/>
                <a:cs typeface="Lora"/>
                <a:sym typeface="Lora"/>
              </a:rPr>
              <a:t>How did we get here? </a:t>
            </a:r>
            <a:endParaRPr>
              <a:latin typeface="Lora"/>
              <a:ea typeface="Lora"/>
              <a:cs typeface="Lora"/>
              <a:sym typeface="Lora"/>
            </a:endParaRPr>
          </a:p>
        </p:txBody>
      </p:sp>
      <p:grpSp>
        <p:nvGrpSpPr>
          <p:cNvPr id="385" name="Google Shape;385;p35"/>
          <p:cNvGrpSpPr/>
          <p:nvPr/>
        </p:nvGrpSpPr>
        <p:grpSpPr>
          <a:xfrm>
            <a:off x="0" y="2142150"/>
            <a:ext cx="12023125" cy="881600"/>
            <a:chOff x="0" y="1532550"/>
            <a:chExt cx="12023125" cy="881600"/>
          </a:xfrm>
        </p:grpSpPr>
        <p:cxnSp>
          <p:nvCxnSpPr>
            <p:cNvPr id="386" name="Google Shape;386;p35"/>
            <p:cNvCxnSpPr>
              <a:endCxn id="387" idx="6"/>
            </p:cNvCxnSpPr>
            <p:nvPr/>
          </p:nvCxnSpPr>
          <p:spPr>
            <a:xfrm>
              <a:off x="603600" y="2204150"/>
              <a:ext cx="11107800" cy="0"/>
            </a:xfrm>
            <a:prstGeom prst="straightConnector1">
              <a:avLst/>
            </a:prstGeom>
            <a:noFill/>
            <a:ln cap="flat" cmpd="sng" w="9525">
              <a:solidFill>
                <a:srgbClr val="44546A"/>
              </a:solidFill>
              <a:prstDash val="solid"/>
              <a:round/>
              <a:headEnd len="med" w="med" type="none"/>
              <a:tailEnd len="med" w="med" type="none"/>
            </a:ln>
          </p:spPr>
        </p:cxnSp>
        <p:sp>
          <p:nvSpPr>
            <p:cNvPr id="388" name="Google Shape;388;p35"/>
            <p:cNvSpPr/>
            <p:nvPr/>
          </p:nvSpPr>
          <p:spPr>
            <a:xfrm>
              <a:off x="1137050" y="2043050"/>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89" name="Google Shape;389;p35"/>
            <p:cNvSpPr/>
            <p:nvPr/>
          </p:nvSpPr>
          <p:spPr>
            <a:xfrm>
              <a:off x="3177700" y="2036863"/>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90" name="Google Shape;390;p35"/>
            <p:cNvSpPr/>
            <p:nvPr/>
          </p:nvSpPr>
          <p:spPr>
            <a:xfrm>
              <a:off x="5218350" y="2018613"/>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91" name="Google Shape;391;p35"/>
            <p:cNvSpPr/>
            <p:nvPr/>
          </p:nvSpPr>
          <p:spPr>
            <a:xfrm>
              <a:off x="7259000" y="2018600"/>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92" name="Google Shape;392;p35"/>
            <p:cNvSpPr/>
            <p:nvPr/>
          </p:nvSpPr>
          <p:spPr>
            <a:xfrm>
              <a:off x="9299638" y="2018613"/>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87" name="Google Shape;387;p35"/>
            <p:cNvSpPr/>
            <p:nvPr/>
          </p:nvSpPr>
          <p:spPr>
            <a:xfrm>
              <a:off x="11340300" y="2018600"/>
              <a:ext cx="371100" cy="371100"/>
            </a:xfrm>
            <a:prstGeom prst="ellipse">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93" name="Google Shape;393;p35"/>
            <p:cNvSpPr txBox="1"/>
            <p:nvPr/>
          </p:nvSpPr>
          <p:spPr>
            <a:xfrm>
              <a:off x="868875"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1600</a:t>
              </a:r>
              <a:endParaRPr sz="2200">
                <a:solidFill>
                  <a:srgbClr val="000000"/>
                </a:solidFill>
                <a:latin typeface="Lato Light"/>
                <a:ea typeface="Lato Light"/>
                <a:cs typeface="Lato Light"/>
                <a:sym typeface="Lato Light"/>
              </a:endParaRPr>
            </a:p>
          </p:txBody>
        </p:sp>
        <p:sp>
          <p:nvSpPr>
            <p:cNvPr id="394" name="Google Shape;394;p35"/>
            <p:cNvSpPr txBox="1"/>
            <p:nvPr/>
          </p:nvSpPr>
          <p:spPr>
            <a:xfrm>
              <a:off x="2958100"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1700</a:t>
              </a:r>
              <a:endParaRPr sz="2200">
                <a:solidFill>
                  <a:srgbClr val="000000"/>
                </a:solidFill>
                <a:latin typeface="Lato Light"/>
                <a:ea typeface="Lato Light"/>
                <a:cs typeface="Lato Light"/>
                <a:sym typeface="Lato Light"/>
              </a:endParaRPr>
            </a:p>
          </p:txBody>
        </p:sp>
        <p:sp>
          <p:nvSpPr>
            <p:cNvPr id="395" name="Google Shape;395;p35"/>
            <p:cNvSpPr txBox="1"/>
            <p:nvPr/>
          </p:nvSpPr>
          <p:spPr>
            <a:xfrm>
              <a:off x="4936350" y="153255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1800</a:t>
              </a:r>
              <a:endParaRPr sz="2200">
                <a:solidFill>
                  <a:srgbClr val="000000"/>
                </a:solidFill>
                <a:latin typeface="Lato Light"/>
                <a:ea typeface="Lato Light"/>
                <a:cs typeface="Lato Light"/>
                <a:sym typeface="Lato Light"/>
              </a:endParaRPr>
            </a:p>
          </p:txBody>
        </p:sp>
        <p:sp>
          <p:nvSpPr>
            <p:cNvPr id="396" name="Google Shape;396;p35"/>
            <p:cNvSpPr txBox="1"/>
            <p:nvPr/>
          </p:nvSpPr>
          <p:spPr>
            <a:xfrm>
              <a:off x="6977000"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1900</a:t>
              </a:r>
              <a:endParaRPr sz="2200">
                <a:solidFill>
                  <a:srgbClr val="000000"/>
                </a:solidFill>
                <a:latin typeface="Lato Light"/>
                <a:ea typeface="Lato Light"/>
                <a:cs typeface="Lato Light"/>
                <a:sym typeface="Lato Light"/>
              </a:endParaRPr>
            </a:p>
          </p:txBody>
        </p:sp>
        <p:sp>
          <p:nvSpPr>
            <p:cNvPr id="397" name="Google Shape;397;p35"/>
            <p:cNvSpPr txBox="1"/>
            <p:nvPr/>
          </p:nvSpPr>
          <p:spPr>
            <a:xfrm>
              <a:off x="9017650"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2000</a:t>
              </a:r>
              <a:endParaRPr sz="2200">
                <a:solidFill>
                  <a:srgbClr val="000000"/>
                </a:solidFill>
                <a:latin typeface="Lato Light"/>
                <a:ea typeface="Lato Light"/>
                <a:cs typeface="Lato Light"/>
                <a:sym typeface="Lato Light"/>
              </a:endParaRPr>
            </a:p>
          </p:txBody>
        </p:sp>
        <p:sp>
          <p:nvSpPr>
            <p:cNvPr id="398" name="Google Shape;398;p35"/>
            <p:cNvSpPr txBox="1"/>
            <p:nvPr/>
          </p:nvSpPr>
          <p:spPr>
            <a:xfrm>
              <a:off x="11088025" y="1549800"/>
              <a:ext cx="935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0000"/>
                  </a:solidFill>
                  <a:latin typeface="Lato Light"/>
                  <a:ea typeface="Lato Light"/>
                  <a:cs typeface="Lato Light"/>
                  <a:sym typeface="Lato Light"/>
                </a:rPr>
                <a:t>2100</a:t>
              </a:r>
              <a:endParaRPr sz="2200">
                <a:solidFill>
                  <a:srgbClr val="000000"/>
                </a:solidFill>
                <a:latin typeface="Lato Light"/>
                <a:ea typeface="Lato Light"/>
                <a:cs typeface="Lato Light"/>
                <a:sym typeface="Lato Light"/>
              </a:endParaRPr>
            </a:p>
          </p:txBody>
        </p:sp>
        <p:sp>
          <p:nvSpPr>
            <p:cNvPr id="399" name="Google Shape;399;p35"/>
            <p:cNvSpPr txBox="1"/>
            <p:nvPr/>
          </p:nvSpPr>
          <p:spPr>
            <a:xfrm>
              <a:off x="0" y="1611300"/>
              <a:ext cx="719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00000"/>
                  </a:solidFill>
                  <a:latin typeface="Lato Light"/>
                  <a:ea typeface="Lato Light"/>
                  <a:cs typeface="Lato Light"/>
                  <a:sym typeface="Lato Light"/>
                </a:rPr>
                <a:t>Year</a:t>
              </a:r>
              <a:endParaRPr sz="1800">
                <a:solidFill>
                  <a:srgbClr val="000000"/>
                </a:solidFill>
                <a:latin typeface="Lato Light"/>
                <a:ea typeface="Lato Light"/>
                <a:cs typeface="Lato Light"/>
                <a:sym typeface="Lato Light"/>
              </a:endParaRPr>
            </a:p>
          </p:txBody>
        </p:sp>
        <p:cxnSp>
          <p:nvCxnSpPr>
            <p:cNvPr id="400" name="Google Shape;400;p35"/>
            <p:cNvCxnSpPr/>
            <p:nvPr/>
          </p:nvCxnSpPr>
          <p:spPr>
            <a:xfrm>
              <a:off x="75300" y="2204150"/>
              <a:ext cx="1178400" cy="0"/>
            </a:xfrm>
            <a:prstGeom prst="straightConnector1">
              <a:avLst/>
            </a:prstGeom>
            <a:noFill/>
            <a:ln cap="flat" cmpd="sng" w="38100">
              <a:solidFill>
                <a:srgbClr val="045C64"/>
              </a:solidFill>
              <a:prstDash val="solid"/>
              <a:round/>
              <a:headEnd len="med" w="med" type="triangle"/>
              <a:tailEnd len="med" w="med" type="triangle"/>
            </a:ln>
          </p:spPr>
        </p:cxnSp>
      </p:grpSp>
      <p:cxnSp>
        <p:nvCxnSpPr>
          <p:cNvPr id="401" name="Google Shape;401;p35"/>
          <p:cNvCxnSpPr/>
          <p:nvPr/>
        </p:nvCxnSpPr>
        <p:spPr>
          <a:xfrm>
            <a:off x="3940925" y="1546250"/>
            <a:ext cx="8231700" cy="0"/>
          </a:xfrm>
          <a:prstGeom prst="straightConnector1">
            <a:avLst/>
          </a:prstGeom>
          <a:noFill/>
          <a:ln cap="flat" cmpd="sng" w="9525">
            <a:solidFill>
              <a:srgbClr val="44546A"/>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