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Arial Narrow"/>
      <p:regular r:id="rId24"/>
      <p:bold r:id="rId25"/>
      <p:italic r:id="rId26"/>
      <p:boldItalic r:id="rId27"/>
    </p:embeddedFont>
    <p:embeddedFont>
      <p:font typeface="Arial Black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iuV7Jq0+E65EagDl+AFfPv/igC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rialNarrow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schemas.openxmlformats.org/officeDocument/2006/relationships/font" Target="fonts/ArialBlack-regular.fntdata"/><Relationship Id="rId27" Type="http://schemas.openxmlformats.org/officeDocument/2006/relationships/font" Target="fonts/ArialNarrow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Remix -</a:t>
            </a:r>
            <a:r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Content can be adapted with other similar content to create something new- the right to combine the original or revised content with other material to create something new (e.g., incorporate the content into a mashup)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Redistribute -</a:t>
            </a:r>
            <a:r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Content can be shared with anyone else in its original or altered format - the right to share copies of the original content, your revisions, or your remixes with others (e.g., give a copy of the content to a friend)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 barrier to sharing cultures and OER has been issues related to copyright. Who actually owns the material that is created, and how may it be used?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br>
              <a:rPr lang="sv-SE"/>
            </a:b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Moral rights belong to the creator.</a:t>
            </a:r>
            <a:br>
              <a:rPr lang="sv-SE"/>
            </a:br>
            <a:r>
              <a:rPr lang="sv-SE"/>
              <a:t>Economic rights can be negotiated.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However, this framework is often too blunt and difficult to manage when it comes to enabling sharing. There is a need to allow use, but under certain guidelines or conditions.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This is why Creative Commons was developed.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10"/>
          </a:p>
        </p:txBody>
      </p:sp>
      <p:sp>
        <p:nvSpPr>
          <p:cNvPr id="550" name="Google Shape;55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/>
              <a:t>Global trend </a:t>
            </a:r>
            <a:r>
              <a:rPr lang="sv-SE"/>
              <a:t>linked to education for </a:t>
            </a:r>
            <a:r>
              <a:rPr b="1" lang="sv-SE"/>
              <a:t>sustainable development</a:t>
            </a:r>
            <a:r>
              <a:rPr lang="sv-SE"/>
              <a:t> and to </a:t>
            </a:r>
            <a:r>
              <a:rPr b="1" lang="sv-SE"/>
              <a:t>learning together </a:t>
            </a:r>
            <a:r>
              <a:rPr lang="sv-SE"/>
              <a:t>from a </a:t>
            </a:r>
            <a:r>
              <a:rPr b="1" lang="sv-SE"/>
              <a:t>student-centered perspective</a:t>
            </a:r>
            <a:r>
              <a:rPr lang="sv-SE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sv-SE"/>
              <a:t>Open Education </a:t>
            </a:r>
            <a:r>
              <a:rPr lang="sv-SE"/>
              <a:t>(OE) is about </a:t>
            </a:r>
            <a:r>
              <a:rPr b="1" lang="sv-SE"/>
              <a:t>removing barriers </a:t>
            </a:r>
            <a:r>
              <a:rPr lang="sv-SE"/>
              <a:t>(such as prerequisite requirements) and </a:t>
            </a:r>
            <a:r>
              <a:rPr b="1" lang="sv-SE"/>
              <a:t>increasing accessibility</a:t>
            </a:r>
            <a:r>
              <a:rPr lang="sv-SE"/>
              <a:t>—most often through digital media.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It began as an </a:t>
            </a:r>
            <a:r>
              <a:rPr b="1" lang="sv-SE"/>
              <a:t>altruistic initiative </a:t>
            </a:r>
            <a:r>
              <a:rPr lang="sv-SE"/>
              <a:t>driven by dedicated individuals, but has also developed into a </a:t>
            </a:r>
            <a:r>
              <a:rPr b="1" lang="sv-SE"/>
              <a:t>research field</a:t>
            </a:r>
            <a:r>
              <a:rPr lang="sv-SE"/>
              <a:t> with its own conferences and journals.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It has been </a:t>
            </a:r>
            <a:r>
              <a:rPr b="1" lang="sv-SE"/>
              <a:t>concretized through OER and OT</a:t>
            </a:r>
            <a:r>
              <a:rPr lang="sv-SE"/>
              <a:t>. The focus is on </a:t>
            </a:r>
            <a:r>
              <a:rPr b="1" lang="sv-SE"/>
              <a:t>dynamic resources </a:t>
            </a:r>
            <a:r>
              <a:rPr lang="sv-SE"/>
              <a:t>created through a </a:t>
            </a:r>
            <a:r>
              <a:rPr b="1" lang="sv-SE"/>
              <a:t>collective process </a:t>
            </a:r>
            <a:r>
              <a:rPr lang="sv-SE"/>
              <a:t>that often includes students and may emphasize tools for reflection.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According to the OECD (2007), Open Educational Resources (OER) are “</a:t>
            </a:r>
            <a:r>
              <a:rPr b="1" lang="sv-SE"/>
              <a:t>digital learning resources offered online free of charge and without licensing barriers for teachers, students, and lifelong learners to find, copy, use, remix, and share in teaching, learning, and research</a:t>
            </a:r>
            <a:r>
              <a:rPr lang="sv-SE"/>
              <a:t>.”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OER are </a:t>
            </a:r>
            <a:r>
              <a:rPr b="1" lang="sv-SE"/>
              <a:t>not only course components</a:t>
            </a:r>
            <a:r>
              <a:rPr lang="sv-SE"/>
              <a:t>; they can also be </a:t>
            </a:r>
            <a:r>
              <a:rPr b="1" lang="sv-SE"/>
              <a:t>entire courses or reference works</a:t>
            </a:r>
            <a:r>
              <a:rPr lang="sv-SE"/>
              <a:t>.</a:t>
            </a:r>
            <a:endParaRPr/>
          </a:p>
        </p:txBody>
      </p:sp>
      <p:sp>
        <p:nvSpPr>
          <p:cNvPr id="366" name="Google Shape;36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20"/>
              <a:t>Start by clarifying that </a:t>
            </a:r>
            <a:r>
              <a:rPr b="1" lang="sv-SE" sz="1020"/>
              <a:t>OEP ≠ OER</a:t>
            </a:r>
            <a:r>
              <a:rPr lang="sv-SE" sz="102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Emphasize the shift from focusing on </a:t>
            </a:r>
            <a:r>
              <a:rPr b="1" lang="sv-SE" sz="1020"/>
              <a:t>content (OER)</a:t>
            </a:r>
            <a:r>
              <a:rPr lang="sv-SE" sz="1020"/>
              <a:t> to focusing on </a:t>
            </a:r>
            <a:r>
              <a:rPr b="1" lang="sv-SE" sz="1020"/>
              <a:t>how teaching and learning happen (practices)</a:t>
            </a:r>
            <a:r>
              <a:rPr lang="sv-SE" sz="102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Highlight that there is </a:t>
            </a:r>
            <a:r>
              <a:rPr b="1" lang="sv-SE" sz="1020"/>
              <a:t>no single definition</a:t>
            </a:r>
            <a:r>
              <a:rPr lang="sv-SE" sz="1020"/>
              <a:t> of OEP.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Explain the spectrum from </a:t>
            </a:r>
            <a:r>
              <a:rPr b="1" lang="sv-SE" sz="1020"/>
              <a:t>OER-focused approaches</a:t>
            </a:r>
            <a:r>
              <a:rPr lang="sv-SE" sz="1020"/>
              <a:t> to more </a:t>
            </a:r>
            <a:r>
              <a:rPr b="1" lang="sv-SE" sz="1020"/>
              <a:t>expansive views including pedagogy, collaboration, and systems</a:t>
            </a:r>
            <a:r>
              <a:rPr lang="sv-SE" sz="102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Stress the </a:t>
            </a:r>
            <a:r>
              <a:rPr b="1" lang="sv-SE" sz="1020"/>
              <a:t>core principles</a:t>
            </a:r>
            <a:r>
              <a:rPr lang="sv-SE" sz="1020"/>
              <a:t>:</a:t>
            </a:r>
            <a:br>
              <a:rPr lang="sv-SE" sz="1020"/>
            </a:br>
            <a:r>
              <a:rPr lang="sv-SE" sz="1020"/>
              <a:t>OEP is about </a:t>
            </a:r>
            <a:r>
              <a:rPr b="1" lang="sv-SE" sz="1020"/>
              <a:t>collaboration</a:t>
            </a:r>
            <a:r>
              <a:rPr lang="sv-SE" sz="1020"/>
              <a:t>, </a:t>
            </a:r>
            <a:r>
              <a:rPr b="1" lang="sv-SE" sz="1020"/>
              <a:t>students as co-creators</a:t>
            </a:r>
            <a:r>
              <a:rPr lang="sv-SE" sz="1020"/>
              <a:t>, and </a:t>
            </a:r>
            <a:r>
              <a:rPr b="1" lang="sv-SE" sz="1020"/>
              <a:t>active participation</a:t>
            </a:r>
            <a:r>
              <a:rPr lang="sv-SE" sz="1020"/>
              <a:t>, not passive consumption.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Point out an important insight:</a:t>
            </a:r>
            <a:br>
              <a:rPr lang="sv-SE" sz="1020"/>
            </a:br>
            <a:r>
              <a:rPr b="1" lang="sv-SE" sz="1020"/>
              <a:t>OEP does not require OER</a:t>
            </a:r>
            <a:r>
              <a:rPr lang="sv-SE" sz="1020"/>
              <a:t>. In many cases, </a:t>
            </a:r>
            <a:r>
              <a:rPr b="1" lang="sv-SE" sz="1020"/>
              <a:t>open practices emerge first</a:t>
            </a:r>
            <a:r>
              <a:rPr lang="sv-SE" sz="1020"/>
              <a:t>, and only later connect to open resources.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Underscore the importance of </a:t>
            </a:r>
            <a:r>
              <a:rPr b="1" lang="sv-SE" sz="1020"/>
              <a:t>context</a:t>
            </a:r>
            <a:r>
              <a:rPr lang="sv-SE" sz="1020"/>
              <a:t>:</a:t>
            </a:r>
            <a:br>
              <a:rPr lang="sv-SE" sz="1020"/>
            </a:br>
            <a:r>
              <a:rPr lang="sv-SE" sz="1020"/>
              <a:t>What “open” means depends on </a:t>
            </a:r>
            <a:r>
              <a:rPr b="1" lang="sv-SE" sz="1020"/>
              <a:t>where you are</a:t>
            </a:r>
            <a:r>
              <a:rPr lang="sv-SE" sz="1020"/>
              <a:t>, </a:t>
            </a:r>
            <a:r>
              <a:rPr b="1" lang="sv-SE" sz="1020"/>
              <a:t>what you teach</a:t>
            </a:r>
            <a:r>
              <a:rPr lang="sv-SE" sz="1020"/>
              <a:t>, and </a:t>
            </a:r>
            <a:r>
              <a:rPr b="1" lang="sv-SE" sz="1020"/>
              <a:t>who your learners are</a:t>
            </a:r>
            <a:r>
              <a:rPr lang="sv-SE" sz="102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It is therefore shaped by local culture, discipline (subject area) and institution.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Introduce the </a:t>
            </a:r>
            <a:r>
              <a:rPr b="1" lang="sv-SE" sz="1020"/>
              <a:t>critical perspective</a:t>
            </a:r>
            <a:r>
              <a:rPr lang="sv-SE" sz="1020"/>
              <a:t>:</a:t>
            </a:r>
            <a:br>
              <a:rPr lang="sv-SE" sz="1020"/>
            </a:br>
            <a:r>
              <a:rPr lang="sv-SE" sz="1020"/>
              <a:t>OEP can </a:t>
            </a:r>
            <a:r>
              <a:rPr b="1" lang="sv-SE" sz="1020"/>
              <a:t>redistribute power</a:t>
            </a:r>
            <a:r>
              <a:rPr lang="sv-SE" sz="1020"/>
              <a:t>, challenge traditional roles, and support </a:t>
            </a:r>
            <a:r>
              <a:rPr b="1" lang="sv-SE" sz="1020"/>
              <a:t>more equitable and inclusive education</a:t>
            </a:r>
            <a:r>
              <a:rPr lang="sv-SE" sz="102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sv-SE" sz="1020"/>
              <a:t>OEP is </a:t>
            </a:r>
            <a:r>
              <a:rPr b="1" lang="sv-SE" sz="1020"/>
              <a:t>not a fixed model</a:t>
            </a:r>
            <a:r>
              <a:rPr lang="sv-SE" sz="1020"/>
              <a:t>, but a </a:t>
            </a:r>
            <a:r>
              <a:rPr b="1" lang="sv-SE" sz="1020"/>
              <a:t>flexible, evolving way of thinking about openness in education</a:t>
            </a:r>
            <a:r>
              <a:rPr lang="sv-SE" sz="102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t/>
            </a:r>
            <a:endParaRPr sz="1020"/>
          </a:p>
        </p:txBody>
      </p:sp>
      <p:sp>
        <p:nvSpPr>
          <p:cNvPr id="384" name="Google Shape;38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30"/>
              <a:t>Those who support OER advocate for a </a:t>
            </a:r>
            <a:r>
              <a:rPr b="1" lang="sv-SE" sz="930"/>
              <a:t>participatory culture</a:t>
            </a:r>
            <a:r>
              <a:rPr lang="sv-SE" sz="930"/>
              <a:t>, based on Web 2.0 and theories of </a:t>
            </a:r>
            <a:r>
              <a:rPr b="1" lang="sv-SE" sz="930"/>
              <a:t>collaborative learning</a:t>
            </a:r>
            <a:r>
              <a:rPr lang="sv-SE" sz="930"/>
              <a:t>, referred to as </a:t>
            </a:r>
            <a:r>
              <a:rPr b="1" lang="sv-SE" sz="930"/>
              <a:t>Open Educational Practices (OEP)</a:t>
            </a:r>
            <a:r>
              <a:rPr lang="sv-SE" sz="93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sv-SE" sz="930"/>
              <a:t>However, </a:t>
            </a:r>
            <a:r>
              <a:rPr b="1" lang="sv-SE" sz="930"/>
              <a:t>some authors argue</a:t>
            </a:r>
            <a:r>
              <a:rPr lang="sv-SE" sz="930"/>
              <a:t> that we are </a:t>
            </a:r>
            <a:r>
              <a:rPr b="1" lang="sv-SE" sz="930"/>
              <a:t>still</a:t>
            </a:r>
            <a:r>
              <a:rPr lang="sv-SE" sz="930"/>
              <a:t> only seeing a </a:t>
            </a:r>
            <a:r>
              <a:rPr b="1" lang="sv-SE" sz="930"/>
              <a:t>sharing culture </a:t>
            </a:r>
            <a:r>
              <a:rPr lang="sv-SE" sz="930"/>
              <a:t>(Iiyoshi &amp; Kumar, 2008), and that OER in itself does </a:t>
            </a:r>
            <a:r>
              <a:rPr b="1" lang="sv-SE" sz="930"/>
              <a:t>not constitute a new form of learning</a:t>
            </a:r>
            <a:r>
              <a:rPr lang="sv-SE" sz="930"/>
              <a:t>. Rather, the goal is to </a:t>
            </a:r>
            <a:r>
              <a:rPr b="1" lang="sv-SE" sz="930"/>
              <a:t>transform teaching methods</a:t>
            </a:r>
            <a:r>
              <a:rPr lang="sv-SE" sz="930"/>
              <a:t>, where new tools are integrated into education and learning takes place through </a:t>
            </a:r>
            <a:r>
              <a:rPr b="1" lang="sv-SE" sz="930"/>
              <a:t>collaborative activities </a:t>
            </a:r>
            <a:r>
              <a:rPr lang="sv-SE" sz="930"/>
              <a:t>among students and/or between teachers, students, and members of society. The aim is to </a:t>
            </a:r>
            <a:r>
              <a:rPr b="1" lang="sv-SE" sz="930"/>
              <a:t>challenge traditional educational practices </a:t>
            </a:r>
            <a:r>
              <a:rPr lang="sv-SE" sz="930"/>
              <a:t>in ways that </a:t>
            </a:r>
            <a:r>
              <a:rPr b="1" lang="sv-SE" sz="930"/>
              <a:t>increase equity and justice </a:t>
            </a:r>
            <a:r>
              <a:rPr lang="sv-SE" sz="930"/>
              <a:t>(Cronin &amp; MacLaren, 2018, previous slide).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sv-SE" sz="930"/>
              <a:t>Some aspects of open practices and sharing culture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sv-SE" sz="930"/>
              <a:t>Education is a </a:t>
            </a:r>
            <a:r>
              <a:rPr b="1" lang="sv-SE" sz="930"/>
              <a:t>democratic project</a:t>
            </a:r>
            <a:r>
              <a:rPr lang="sv-SE" sz="930"/>
              <a:t> that is also </a:t>
            </a:r>
            <a:r>
              <a:rPr b="1" lang="sv-SE" sz="930"/>
              <a:t>funded by public resources</a:t>
            </a:r>
            <a:r>
              <a:rPr lang="sv-SE" sz="930"/>
              <a:t>. It is therefore entirely </a:t>
            </a:r>
            <a:r>
              <a:rPr b="0" lang="sv-SE" sz="930"/>
              <a:t>reasonable that educational materials and courses are made open and accessible</a:t>
            </a:r>
            <a:r>
              <a:rPr lang="sv-SE" sz="930"/>
              <a:t> to more people.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sv-SE" sz="930"/>
              <a:t>Hylén, J. (2006).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b="1" lang="sv-SE" sz="930"/>
              <a:t>From both an individual and a content perspective, sharing is beneficial</a:t>
            </a:r>
            <a:r>
              <a:rPr lang="sv-SE" sz="930"/>
              <a:t>, as it includes elements of </a:t>
            </a:r>
            <a:r>
              <a:rPr b="1" lang="sv-SE" sz="930"/>
              <a:t>refinement</a:t>
            </a:r>
            <a:r>
              <a:rPr lang="sv-SE" sz="930"/>
              <a:t>, </a:t>
            </a:r>
            <a:r>
              <a:rPr b="1" lang="sv-SE" sz="930"/>
              <a:t>improvement</a:t>
            </a:r>
            <a:r>
              <a:rPr lang="sv-SE" sz="930"/>
              <a:t>, and further </a:t>
            </a:r>
            <a:r>
              <a:rPr b="1" lang="sv-SE" sz="930"/>
              <a:t>distribution</a:t>
            </a:r>
            <a:r>
              <a:rPr lang="sv-SE" sz="930"/>
              <a:t>. There is no need to “start from scratch.” It is also </a:t>
            </a:r>
            <a:r>
              <a:rPr b="1" lang="sv-SE" sz="930"/>
              <a:t>advantageous from a resource perspective</a:t>
            </a:r>
            <a:r>
              <a:rPr lang="sv-SE" sz="93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sv-SE" sz="930"/>
              <a:t>Iiyoshi, T., &amp; Kumar, M. S. V. (Eds.). (2008).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b="1" lang="sv-SE" sz="930"/>
              <a:t>Quality assurance systems are not formalized</a:t>
            </a:r>
            <a:r>
              <a:rPr lang="sv-SE" sz="930"/>
              <a:t> in the same way as in other fields (e.g., scientific publishing). This </a:t>
            </a:r>
            <a:r>
              <a:rPr b="1" lang="sv-SE" sz="930"/>
              <a:t>can lead to reduced quality due to a lack of formal review</a:t>
            </a:r>
            <a:r>
              <a:rPr lang="sv-SE" sz="930"/>
              <a:t>. At the same time, </a:t>
            </a:r>
            <a:r>
              <a:rPr b="1" lang="sv-SE" sz="930"/>
              <a:t>robustness may increase as more people are involved</a:t>
            </a:r>
            <a:r>
              <a:rPr lang="sv-SE" sz="930"/>
              <a:t> in reviewing, revising, and improving the material.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930"/>
              <a:buFont typeface="Calibri"/>
              <a:buNone/>
            </a:pPr>
            <a:r>
              <a:rPr lang="sv-SE" sz="930"/>
              <a:t>Camilleri, A. F., Ehlers, U.-D., &amp; Pawlowski, J. (2014).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b="1" lang="sv-SE" sz="930"/>
              <a:t>In research, this is already the way we work: peer review for evaluation, and increasingly also the sharing of both results and data. </a:t>
            </a:r>
            <a:r>
              <a:rPr lang="sv-SE" sz="930"/>
              <a:t>The Swedish Research Council (VR) requires open access publishing.</a:t>
            </a:r>
            <a:endParaRPr/>
          </a:p>
        </p:txBody>
      </p:sp>
      <p:sp>
        <p:nvSpPr>
          <p:cNvPr id="392" name="Google Shape;39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Reuse -</a:t>
            </a:r>
            <a:r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Content can be reused in its unaltered original format - the right to use the content in a wide range of ways (e.g., in a class, in a study group, on a website, in a video)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Retain -</a:t>
            </a:r>
            <a:r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Copies of content can be retained for personal archives or reference - the right to make, own, and control copies of the content (e.g., download, duplicate, store, and manage)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 -</a:t>
            </a:r>
            <a:r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Content can be modified or altered to suit specific needs - the right to adapt, adjust, modify, or alter the content itself (e.g., translate the content into another language)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sida A vit">
  <p:cSld name="Startsida A vi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ctrTitle"/>
          </p:nvPr>
        </p:nvSpPr>
        <p:spPr>
          <a:xfrm>
            <a:off x="684000" y="1706400"/>
            <a:ext cx="784844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cap="none"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684000" y="4522457"/>
            <a:ext cx="7920000" cy="16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 Narrow"/>
              <a:buNone/>
              <a:defRPr b="0" i="0" sz="1200" cap="none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029" y="0"/>
            <a:ext cx="842728" cy="867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Section B image backgorund">
  <p:cSld name="New Section B image backgorund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/>
          <p:nvPr>
            <p:ph idx="2" type="pic"/>
          </p:nvPr>
        </p:nvSpPr>
        <p:spPr>
          <a:xfrm>
            <a:off x="0" y="0"/>
            <a:ext cx="9155967" cy="487600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28"/>
          <p:cNvSpPr txBox="1"/>
          <p:nvPr>
            <p:ph type="title"/>
          </p:nvPr>
        </p:nvSpPr>
        <p:spPr>
          <a:xfrm>
            <a:off x="540000" y="1707654"/>
            <a:ext cx="80640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 Narrow"/>
              <a:buNone/>
              <a:defRPr i="0" sz="4000" cap="none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" type="body"/>
          </p:nvPr>
        </p:nvSpPr>
        <p:spPr>
          <a:xfrm>
            <a:off x="540000" y="2499742"/>
            <a:ext cx="796076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 boxes">
  <p:cSld name="Title and two content boxe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684000" y="1440000"/>
            <a:ext cx="3816000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2" type="body"/>
          </p:nvPr>
        </p:nvSpPr>
        <p:spPr>
          <a:xfrm>
            <a:off x="4716016" y="1440000"/>
            <a:ext cx="3816000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2" name="Google Shape;92;p29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wo images (alt 1)">
  <p:cSld name="Text and two images (alt 1)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/>
          <p:nvPr>
            <p:ph idx="2" type="pic"/>
          </p:nvPr>
        </p:nvSpPr>
        <p:spPr>
          <a:xfrm>
            <a:off x="0" y="-383"/>
            <a:ext cx="2992081" cy="24453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3559921" y="1440000"/>
            <a:ext cx="5184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0"/>
          <p:cNvSpPr/>
          <p:nvPr>
            <p:ph idx="3" type="pic"/>
          </p:nvPr>
        </p:nvSpPr>
        <p:spPr>
          <a:xfrm>
            <a:off x="-1" y="2571750"/>
            <a:ext cx="3332549" cy="23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30"/>
          <p:cNvSpPr txBox="1"/>
          <p:nvPr>
            <p:ph type="title"/>
          </p:nvPr>
        </p:nvSpPr>
        <p:spPr>
          <a:xfrm>
            <a:off x="3559920" y="504000"/>
            <a:ext cx="495542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1)">
  <p:cSld name="Text and image (alt 1)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/>
          <p:nvPr>
            <p:ph idx="2" type="pic"/>
          </p:nvPr>
        </p:nvSpPr>
        <p:spPr>
          <a:xfrm>
            <a:off x="0" y="0"/>
            <a:ext cx="2991600" cy="487600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p31"/>
          <p:cNvSpPr txBox="1"/>
          <p:nvPr>
            <p:ph idx="1" type="body"/>
          </p:nvPr>
        </p:nvSpPr>
        <p:spPr>
          <a:xfrm>
            <a:off x="3347864" y="1440000"/>
            <a:ext cx="5184000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type="title"/>
          </p:nvPr>
        </p:nvSpPr>
        <p:spPr>
          <a:xfrm>
            <a:off x="3331350" y="504000"/>
            <a:ext cx="518400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07" name="Google Shape;107;p31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2)">
  <p:cSld name="Text and image (alt 2)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/>
          <p:nvPr>
            <p:ph idx="2" type="pic"/>
          </p:nvPr>
        </p:nvSpPr>
        <p:spPr>
          <a:xfrm>
            <a:off x="0" y="0"/>
            <a:ext cx="4572001" cy="487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0" name="Google Shape;110;p32"/>
          <p:cNvSpPr txBox="1"/>
          <p:nvPr>
            <p:ph idx="1" type="body"/>
          </p:nvPr>
        </p:nvSpPr>
        <p:spPr>
          <a:xfrm>
            <a:off x="4932448" y="1440000"/>
            <a:ext cx="3672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type="title"/>
          </p:nvPr>
        </p:nvSpPr>
        <p:spPr>
          <a:xfrm>
            <a:off x="4932448" y="504000"/>
            <a:ext cx="3582902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14" name="Google Shape;114;p32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3)">
  <p:cSld name="Text and image (alt 3)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/>
          <p:nvPr>
            <p:ph idx="2" type="pic"/>
          </p:nvPr>
        </p:nvSpPr>
        <p:spPr>
          <a:xfrm>
            <a:off x="-19042" y="1605"/>
            <a:ext cx="4378848" cy="48761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" name="Google Shape;117;p33"/>
          <p:cNvSpPr txBox="1"/>
          <p:nvPr>
            <p:ph idx="1" type="body"/>
          </p:nvPr>
        </p:nvSpPr>
        <p:spPr>
          <a:xfrm>
            <a:off x="4592104" y="1440000"/>
            <a:ext cx="3888432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type="title"/>
          </p:nvPr>
        </p:nvSpPr>
        <p:spPr>
          <a:xfrm>
            <a:off x="4572000" y="504000"/>
            <a:ext cx="3943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1" name="Google Shape;121;p33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hree images (alt 1)">
  <p:cSld name="Text and three images (alt 1)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/>
          <p:nvPr>
            <p:ph idx="1" type="body"/>
          </p:nvPr>
        </p:nvSpPr>
        <p:spPr>
          <a:xfrm>
            <a:off x="684000" y="1440000"/>
            <a:ext cx="5112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4"/>
          <p:cNvSpPr/>
          <p:nvPr>
            <p:ph idx="2" type="pic"/>
          </p:nvPr>
        </p:nvSpPr>
        <p:spPr>
          <a:xfrm>
            <a:off x="6151919" y="2912"/>
            <a:ext cx="2992081" cy="13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" name="Google Shape;125;p34"/>
          <p:cNvSpPr/>
          <p:nvPr>
            <p:ph idx="3" type="pic"/>
          </p:nvPr>
        </p:nvSpPr>
        <p:spPr>
          <a:xfrm>
            <a:off x="5923736" y="1473004"/>
            <a:ext cx="3220266" cy="16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6" name="Google Shape;126;p34"/>
          <p:cNvSpPr/>
          <p:nvPr>
            <p:ph idx="4" type="pic"/>
          </p:nvPr>
        </p:nvSpPr>
        <p:spPr>
          <a:xfrm>
            <a:off x="5680303" y="3218400"/>
            <a:ext cx="3464172" cy="16600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7" name="Google Shape;127;p34"/>
          <p:cNvSpPr txBox="1"/>
          <p:nvPr>
            <p:ph type="title"/>
          </p:nvPr>
        </p:nvSpPr>
        <p:spPr>
          <a:xfrm>
            <a:off x="684000" y="504000"/>
            <a:ext cx="511200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30" name="Google Shape;130;p34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wo images (alt 2)">
  <p:cSld name="Text and two images (alt 2)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idx="1" type="body"/>
          </p:nvPr>
        </p:nvSpPr>
        <p:spPr>
          <a:xfrm>
            <a:off x="684000" y="1440000"/>
            <a:ext cx="5112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5"/>
          <p:cNvSpPr/>
          <p:nvPr>
            <p:ph idx="2" type="pic"/>
          </p:nvPr>
        </p:nvSpPr>
        <p:spPr>
          <a:xfrm>
            <a:off x="5654769" y="-278219"/>
            <a:ext cx="3489231" cy="252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5"/>
          <p:cNvSpPr/>
          <p:nvPr>
            <p:ph idx="3" type="pic"/>
          </p:nvPr>
        </p:nvSpPr>
        <p:spPr>
          <a:xfrm>
            <a:off x="6022766" y="2352973"/>
            <a:ext cx="3128242" cy="25252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5"/>
          <p:cNvSpPr txBox="1"/>
          <p:nvPr>
            <p:ph type="title"/>
          </p:nvPr>
        </p:nvSpPr>
        <p:spPr>
          <a:xfrm>
            <a:off x="684000" y="504000"/>
            <a:ext cx="497076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38" name="Google Shape;138;p35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4)">
  <p:cSld name="Text and image (alt 4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/>
          <p:nvPr>
            <p:ph idx="2" type="pic"/>
          </p:nvPr>
        </p:nvSpPr>
        <p:spPr>
          <a:xfrm>
            <a:off x="6151919" y="0"/>
            <a:ext cx="2992081" cy="487600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p36"/>
          <p:cNvSpPr txBox="1"/>
          <p:nvPr>
            <p:ph type="title"/>
          </p:nvPr>
        </p:nvSpPr>
        <p:spPr>
          <a:xfrm>
            <a:off x="683568" y="504000"/>
            <a:ext cx="4959904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" type="body"/>
          </p:nvPr>
        </p:nvSpPr>
        <p:spPr>
          <a:xfrm>
            <a:off x="683568" y="1440000"/>
            <a:ext cx="4959904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45" name="Google Shape;145;p36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5)">
  <p:cSld name="Text and image (alt 5)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/>
          <p:nvPr>
            <p:ph idx="2" type="pic"/>
          </p:nvPr>
        </p:nvSpPr>
        <p:spPr>
          <a:xfrm>
            <a:off x="5684208" y="0"/>
            <a:ext cx="3459792" cy="487600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684000" y="1440000"/>
            <a:ext cx="5112000" cy="2991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type="title"/>
          </p:nvPr>
        </p:nvSpPr>
        <p:spPr>
          <a:xfrm>
            <a:off x="684000" y="504000"/>
            <a:ext cx="511200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52" name="Google Shape;152;p37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ch två bilder (alt 2)">
  <p:cSld name="Text och två bilder (alt 2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684000" y="1440000"/>
            <a:ext cx="5112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0"/>
          <p:cNvSpPr/>
          <p:nvPr>
            <p:ph idx="2" type="pic"/>
          </p:nvPr>
        </p:nvSpPr>
        <p:spPr>
          <a:xfrm>
            <a:off x="5654769" y="-278219"/>
            <a:ext cx="3489231" cy="252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" name="Google Shape;27;p20"/>
          <p:cNvSpPr/>
          <p:nvPr>
            <p:ph idx="3" type="pic"/>
          </p:nvPr>
        </p:nvSpPr>
        <p:spPr>
          <a:xfrm>
            <a:off x="6022766" y="2352973"/>
            <a:ext cx="3128242" cy="25252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20"/>
          <p:cNvSpPr txBox="1"/>
          <p:nvPr>
            <p:ph type="title"/>
          </p:nvPr>
        </p:nvSpPr>
        <p:spPr>
          <a:xfrm>
            <a:off x="684000" y="504000"/>
            <a:ext cx="497076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6)">
  <p:cSld name="Text and image (alt 6)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/>
          <p:nvPr>
            <p:ph idx="2" type="pic"/>
          </p:nvPr>
        </p:nvSpPr>
        <p:spPr>
          <a:xfrm>
            <a:off x="4106107" y="0"/>
            <a:ext cx="5037893" cy="487600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38"/>
          <p:cNvSpPr txBox="1"/>
          <p:nvPr>
            <p:ph idx="1" type="body"/>
          </p:nvPr>
        </p:nvSpPr>
        <p:spPr>
          <a:xfrm>
            <a:off x="684000" y="1440000"/>
            <a:ext cx="3599968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type="title"/>
          </p:nvPr>
        </p:nvSpPr>
        <p:spPr>
          <a:xfrm>
            <a:off x="684000" y="504000"/>
            <a:ext cx="3599968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59" name="Google Shape;159;p38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/>
          <p:nvPr>
            <p:ph idx="2" type="pic"/>
          </p:nvPr>
        </p:nvSpPr>
        <p:spPr>
          <a:xfrm>
            <a:off x="0" y="0"/>
            <a:ext cx="9144000" cy="487600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2" name="Google Shape;162;p39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64" name="Google Shape;164;p39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">
  <p:cSld name="Three image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/>
          <p:nvPr>
            <p:ph idx="2" type="pic"/>
          </p:nvPr>
        </p:nvSpPr>
        <p:spPr>
          <a:xfrm>
            <a:off x="4170373" y="2511073"/>
            <a:ext cx="4971600" cy="23649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7" name="Google Shape;167;p40"/>
          <p:cNvSpPr/>
          <p:nvPr>
            <p:ph idx="3" type="pic"/>
          </p:nvPr>
        </p:nvSpPr>
        <p:spPr>
          <a:xfrm>
            <a:off x="1" y="-25526"/>
            <a:ext cx="5039217" cy="49015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8" name="Google Shape;168;p40"/>
          <p:cNvSpPr/>
          <p:nvPr>
            <p:ph idx="4" type="pic"/>
          </p:nvPr>
        </p:nvSpPr>
        <p:spPr>
          <a:xfrm>
            <a:off x="4667012" y="-39558"/>
            <a:ext cx="4485250" cy="24523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" name="Google Shape;169;p40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0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71" name="Google Shape;171;p40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mages">
  <p:cSld name="Four image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/>
          <p:nvPr>
            <p:ph idx="2" type="pic"/>
          </p:nvPr>
        </p:nvSpPr>
        <p:spPr>
          <a:xfrm>
            <a:off x="0" y="2404495"/>
            <a:ext cx="2952000" cy="2471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4" name="Google Shape;174;p41"/>
          <p:cNvSpPr/>
          <p:nvPr>
            <p:ph idx="3" type="pic"/>
          </p:nvPr>
        </p:nvSpPr>
        <p:spPr>
          <a:xfrm>
            <a:off x="6182970" y="2404495"/>
            <a:ext cx="2952000" cy="2471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41"/>
          <p:cNvSpPr/>
          <p:nvPr>
            <p:ph idx="4" type="pic"/>
          </p:nvPr>
        </p:nvSpPr>
        <p:spPr>
          <a:xfrm>
            <a:off x="3078000" y="2404495"/>
            <a:ext cx="2988000" cy="2471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6" name="Google Shape;176;p41"/>
          <p:cNvSpPr/>
          <p:nvPr>
            <p:ph idx="5" type="pic"/>
          </p:nvPr>
        </p:nvSpPr>
        <p:spPr>
          <a:xfrm>
            <a:off x="0" y="-25526"/>
            <a:ext cx="9144000" cy="23235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" name="Google Shape;177;p41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1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79" name="Google Shape;179;p41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images">
  <p:cSld name="Title and three image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/>
          <p:nvPr>
            <p:ph idx="2" type="pic"/>
          </p:nvPr>
        </p:nvSpPr>
        <p:spPr>
          <a:xfrm>
            <a:off x="0" y="2042169"/>
            <a:ext cx="2988000" cy="28338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2" name="Google Shape;182;p42"/>
          <p:cNvSpPr/>
          <p:nvPr>
            <p:ph idx="3" type="pic"/>
          </p:nvPr>
        </p:nvSpPr>
        <p:spPr>
          <a:xfrm>
            <a:off x="6156000" y="2042169"/>
            <a:ext cx="2988000" cy="28338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3" name="Google Shape;183;p42"/>
          <p:cNvSpPr/>
          <p:nvPr>
            <p:ph idx="4" type="pic"/>
          </p:nvPr>
        </p:nvSpPr>
        <p:spPr>
          <a:xfrm>
            <a:off x="3078000" y="2042169"/>
            <a:ext cx="2988000" cy="28338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42"/>
          <p:cNvSpPr txBox="1"/>
          <p:nvPr>
            <p:ph type="title"/>
          </p:nvPr>
        </p:nvSpPr>
        <p:spPr>
          <a:xfrm>
            <a:off x="611560" y="561307"/>
            <a:ext cx="7920880" cy="612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2"/>
          <p:cNvSpPr txBox="1"/>
          <p:nvPr>
            <p:ph idx="1" type="body"/>
          </p:nvPr>
        </p:nvSpPr>
        <p:spPr>
          <a:xfrm>
            <a:off x="611560" y="1303091"/>
            <a:ext cx="79208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 i="0" sz="18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42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2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88" name="Google Shape;188;p42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3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92" name="Google Shape;192;p43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">
  <p:cSld name="Ending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/>
          <p:nvPr>
            <p:ph type="title"/>
          </p:nvPr>
        </p:nvSpPr>
        <p:spPr>
          <a:xfrm>
            <a:off x="684000" y="3327594"/>
            <a:ext cx="7831350" cy="900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4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4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97" name="Google Shape;197;p44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8" name="Google Shape;19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5423" y="922582"/>
            <a:ext cx="1888668" cy="194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B black background">
  <p:cSld name="Start B black background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>
            <p:ph type="ctrTitle"/>
          </p:nvPr>
        </p:nvSpPr>
        <p:spPr>
          <a:xfrm>
            <a:off x="684000" y="1706400"/>
            <a:ext cx="784844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cap="none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6"/>
          <p:cNvSpPr txBox="1"/>
          <p:nvPr>
            <p:ph idx="1" type="body"/>
          </p:nvPr>
        </p:nvSpPr>
        <p:spPr>
          <a:xfrm>
            <a:off x="684000" y="4522457"/>
            <a:ext cx="7920000" cy="16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 Narrow"/>
              <a:buNone/>
              <a:defRPr b="0" i="0" sz="1200" cap="none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46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6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12" name="Google Shape;212;p46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3" name="Google Shape;213;p46"/>
          <p:cNvPicPr preferRelativeResize="0"/>
          <p:nvPr/>
        </p:nvPicPr>
        <p:blipFill rotWithShape="1">
          <a:blip r:embed="rId2">
            <a:alphaModFix/>
          </a:blip>
          <a:srcRect b="710" l="0" r="0" t="710"/>
          <a:stretch/>
        </p:blipFill>
        <p:spPr>
          <a:xfrm>
            <a:off x="676157" y="-4068"/>
            <a:ext cx="858600" cy="87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Section B black backgorund">
  <p:cSld name="New Section B black backgorund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type="title"/>
          </p:nvPr>
        </p:nvSpPr>
        <p:spPr>
          <a:xfrm>
            <a:off x="540000" y="1707654"/>
            <a:ext cx="80640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 Narrow"/>
              <a:buNone/>
              <a:defRPr i="0" sz="4000" cap="none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7"/>
          <p:cNvSpPr txBox="1"/>
          <p:nvPr>
            <p:ph idx="1" type="body"/>
          </p:nvPr>
        </p:nvSpPr>
        <p:spPr>
          <a:xfrm>
            <a:off x="540000" y="2499742"/>
            <a:ext cx="796076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47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7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19" name="Google Shape;219;p47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>
  <p:cSld name="Rubrik och innehåll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/>
          <p:nvPr>
            <p:ph idx="1" type="body"/>
          </p:nvPr>
        </p:nvSpPr>
        <p:spPr>
          <a:xfrm>
            <a:off x="684001" y="1440000"/>
            <a:ext cx="6408279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48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8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8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25" name="Google Shape;225;p48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yra bilder ">
  <p:cSld name="Fyra bilder 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>
            <p:ph idx="2" type="pic"/>
          </p:nvPr>
        </p:nvSpPr>
        <p:spPr>
          <a:xfrm>
            <a:off x="0" y="2404495"/>
            <a:ext cx="2952000" cy="24715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4" name="Google Shape;34;p21"/>
          <p:cNvSpPr/>
          <p:nvPr>
            <p:ph idx="3" type="pic"/>
          </p:nvPr>
        </p:nvSpPr>
        <p:spPr>
          <a:xfrm>
            <a:off x="6182970" y="2404495"/>
            <a:ext cx="2952000" cy="24715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5" name="Google Shape;35;p21"/>
          <p:cNvSpPr/>
          <p:nvPr>
            <p:ph idx="4" type="pic"/>
          </p:nvPr>
        </p:nvSpPr>
        <p:spPr>
          <a:xfrm>
            <a:off x="3078000" y="2404495"/>
            <a:ext cx="2988000" cy="24715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6" name="Google Shape;36;p21"/>
          <p:cNvSpPr/>
          <p:nvPr>
            <p:ph idx="5" type="pic"/>
          </p:nvPr>
        </p:nvSpPr>
        <p:spPr>
          <a:xfrm>
            <a:off x="0" y="-25526"/>
            <a:ext cx="9144000" cy="232357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 boxes">
  <p:cSld name="Title and two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9"/>
          <p:cNvSpPr txBox="1"/>
          <p:nvPr>
            <p:ph idx="1" type="body"/>
          </p:nvPr>
        </p:nvSpPr>
        <p:spPr>
          <a:xfrm>
            <a:off x="684000" y="1440000"/>
            <a:ext cx="3816000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49"/>
          <p:cNvSpPr txBox="1"/>
          <p:nvPr>
            <p:ph idx="2" type="body"/>
          </p:nvPr>
        </p:nvSpPr>
        <p:spPr>
          <a:xfrm>
            <a:off x="4716016" y="1440000"/>
            <a:ext cx="3816000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49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9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9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32" name="Google Shape;232;p49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wo images (alt 1)">
  <p:cSld name="Text and two images (alt 1)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/>
          <p:nvPr>
            <p:ph idx="2" type="pic"/>
          </p:nvPr>
        </p:nvSpPr>
        <p:spPr>
          <a:xfrm>
            <a:off x="0" y="-383"/>
            <a:ext cx="2992081" cy="244538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5" name="Google Shape;235;p50"/>
          <p:cNvSpPr txBox="1"/>
          <p:nvPr>
            <p:ph idx="1" type="body"/>
          </p:nvPr>
        </p:nvSpPr>
        <p:spPr>
          <a:xfrm>
            <a:off x="3559921" y="1440000"/>
            <a:ext cx="5184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50"/>
          <p:cNvSpPr/>
          <p:nvPr>
            <p:ph idx="3" type="pic"/>
          </p:nvPr>
        </p:nvSpPr>
        <p:spPr>
          <a:xfrm>
            <a:off x="-1" y="2571750"/>
            <a:ext cx="3332549" cy="2304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7" name="Google Shape;237;p50"/>
          <p:cNvSpPr txBox="1"/>
          <p:nvPr>
            <p:ph type="title"/>
          </p:nvPr>
        </p:nvSpPr>
        <p:spPr>
          <a:xfrm>
            <a:off x="3559920" y="504000"/>
            <a:ext cx="495542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0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0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40" name="Google Shape;240;p50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1)">
  <p:cSld name="Text and image (alt 1)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1"/>
          <p:cNvSpPr/>
          <p:nvPr>
            <p:ph idx="2" type="pic"/>
          </p:nvPr>
        </p:nvSpPr>
        <p:spPr>
          <a:xfrm>
            <a:off x="0" y="0"/>
            <a:ext cx="2991600" cy="487600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51"/>
          <p:cNvSpPr txBox="1"/>
          <p:nvPr>
            <p:ph idx="1" type="body"/>
          </p:nvPr>
        </p:nvSpPr>
        <p:spPr>
          <a:xfrm>
            <a:off x="3347864" y="1440000"/>
            <a:ext cx="5184000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51"/>
          <p:cNvSpPr txBox="1"/>
          <p:nvPr>
            <p:ph type="title"/>
          </p:nvPr>
        </p:nvSpPr>
        <p:spPr>
          <a:xfrm>
            <a:off x="3331350" y="504000"/>
            <a:ext cx="518400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1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1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47" name="Google Shape;247;p51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2)">
  <p:cSld name="Text and image (alt 2)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/>
          <p:nvPr>
            <p:ph idx="2" type="pic"/>
          </p:nvPr>
        </p:nvSpPr>
        <p:spPr>
          <a:xfrm>
            <a:off x="0" y="0"/>
            <a:ext cx="4572001" cy="487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0" name="Google Shape;250;p52"/>
          <p:cNvSpPr txBox="1"/>
          <p:nvPr>
            <p:ph idx="1" type="body"/>
          </p:nvPr>
        </p:nvSpPr>
        <p:spPr>
          <a:xfrm>
            <a:off x="4932448" y="1440000"/>
            <a:ext cx="3672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52"/>
          <p:cNvSpPr txBox="1"/>
          <p:nvPr>
            <p:ph type="title"/>
          </p:nvPr>
        </p:nvSpPr>
        <p:spPr>
          <a:xfrm>
            <a:off x="4932448" y="504000"/>
            <a:ext cx="3582902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2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2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54" name="Google Shape;254;p52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3)">
  <p:cSld name="Text and image (alt 3)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3"/>
          <p:cNvSpPr/>
          <p:nvPr>
            <p:ph idx="2" type="pic"/>
          </p:nvPr>
        </p:nvSpPr>
        <p:spPr>
          <a:xfrm>
            <a:off x="-9618" y="14922"/>
            <a:ext cx="4378848" cy="487619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7" name="Google Shape;257;p53"/>
          <p:cNvSpPr txBox="1"/>
          <p:nvPr>
            <p:ph idx="1" type="body"/>
          </p:nvPr>
        </p:nvSpPr>
        <p:spPr>
          <a:xfrm>
            <a:off x="4592104" y="1440000"/>
            <a:ext cx="3888432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53"/>
          <p:cNvSpPr txBox="1"/>
          <p:nvPr>
            <p:ph type="title"/>
          </p:nvPr>
        </p:nvSpPr>
        <p:spPr>
          <a:xfrm>
            <a:off x="4572000" y="504000"/>
            <a:ext cx="3943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53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3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61" name="Google Shape;261;p53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hree images (alt 1)">
  <p:cSld name="Text and three images (alt 1)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4"/>
          <p:cNvSpPr txBox="1"/>
          <p:nvPr>
            <p:ph idx="1" type="body"/>
          </p:nvPr>
        </p:nvSpPr>
        <p:spPr>
          <a:xfrm>
            <a:off x="684000" y="1440000"/>
            <a:ext cx="5112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54"/>
          <p:cNvSpPr/>
          <p:nvPr>
            <p:ph idx="2" type="pic"/>
          </p:nvPr>
        </p:nvSpPr>
        <p:spPr>
          <a:xfrm>
            <a:off x="6151919" y="2912"/>
            <a:ext cx="2992081" cy="139474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p54"/>
          <p:cNvSpPr/>
          <p:nvPr>
            <p:ph idx="3" type="pic"/>
          </p:nvPr>
        </p:nvSpPr>
        <p:spPr>
          <a:xfrm>
            <a:off x="5923736" y="1473004"/>
            <a:ext cx="3220266" cy="165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6" name="Google Shape;266;p54"/>
          <p:cNvSpPr/>
          <p:nvPr>
            <p:ph idx="4" type="pic"/>
          </p:nvPr>
        </p:nvSpPr>
        <p:spPr>
          <a:xfrm>
            <a:off x="5680303" y="3218400"/>
            <a:ext cx="3464172" cy="16600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7" name="Google Shape;267;p54"/>
          <p:cNvSpPr txBox="1"/>
          <p:nvPr>
            <p:ph type="title"/>
          </p:nvPr>
        </p:nvSpPr>
        <p:spPr>
          <a:xfrm>
            <a:off x="684000" y="504000"/>
            <a:ext cx="511200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4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4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0" name="Google Shape;270;p54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wo images (alt 2)">
  <p:cSld name="Text and two images (alt 2)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/>
          <p:nvPr>
            <p:ph idx="1" type="body"/>
          </p:nvPr>
        </p:nvSpPr>
        <p:spPr>
          <a:xfrm>
            <a:off x="684000" y="1440000"/>
            <a:ext cx="5112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55"/>
          <p:cNvSpPr/>
          <p:nvPr>
            <p:ph idx="2" type="pic"/>
          </p:nvPr>
        </p:nvSpPr>
        <p:spPr>
          <a:xfrm>
            <a:off x="5654769" y="-278219"/>
            <a:ext cx="3489231" cy="2527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4" name="Google Shape;274;p55"/>
          <p:cNvSpPr/>
          <p:nvPr>
            <p:ph idx="3" type="pic"/>
          </p:nvPr>
        </p:nvSpPr>
        <p:spPr>
          <a:xfrm>
            <a:off x="6022766" y="2352973"/>
            <a:ext cx="3128242" cy="252522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5" name="Google Shape;275;p55"/>
          <p:cNvSpPr txBox="1"/>
          <p:nvPr>
            <p:ph type="title"/>
          </p:nvPr>
        </p:nvSpPr>
        <p:spPr>
          <a:xfrm>
            <a:off x="684000" y="504000"/>
            <a:ext cx="497076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5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5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8" name="Google Shape;278;p55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4)">
  <p:cSld name="Text and image (alt 4)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/>
          <p:nvPr>
            <p:ph idx="2" type="pic"/>
          </p:nvPr>
        </p:nvSpPr>
        <p:spPr>
          <a:xfrm>
            <a:off x="6151919" y="0"/>
            <a:ext cx="2992081" cy="487600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1" name="Google Shape;281;p56"/>
          <p:cNvSpPr txBox="1"/>
          <p:nvPr>
            <p:ph type="title"/>
          </p:nvPr>
        </p:nvSpPr>
        <p:spPr>
          <a:xfrm>
            <a:off x="683568" y="504000"/>
            <a:ext cx="4959904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6"/>
          <p:cNvSpPr txBox="1"/>
          <p:nvPr>
            <p:ph idx="1" type="body"/>
          </p:nvPr>
        </p:nvSpPr>
        <p:spPr>
          <a:xfrm>
            <a:off x="683568" y="1440000"/>
            <a:ext cx="4959904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56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6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85" name="Google Shape;285;p56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5)">
  <p:cSld name="Text and image (alt 5)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7"/>
          <p:cNvSpPr/>
          <p:nvPr>
            <p:ph idx="2" type="pic"/>
          </p:nvPr>
        </p:nvSpPr>
        <p:spPr>
          <a:xfrm>
            <a:off x="5684208" y="0"/>
            <a:ext cx="3459792" cy="487600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8" name="Google Shape;288;p57"/>
          <p:cNvSpPr txBox="1"/>
          <p:nvPr>
            <p:ph idx="1" type="body"/>
          </p:nvPr>
        </p:nvSpPr>
        <p:spPr>
          <a:xfrm>
            <a:off x="684000" y="1440000"/>
            <a:ext cx="5112000" cy="2991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57"/>
          <p:cNvSpPr txBox="1"/>
          <p:nvPr>
            <p:ph type="title"/>
          </p:nvPr>
        </p:nvSpPr>
        <p:spPr>
          <a:xfrm>
            <a:off x="684000" y="504000"/>
            <a:ext cx="511200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7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7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92" name="Google Shape;292;p57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(alt 6)">
  <p:cSld name="Text and image (alt 6)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/>
          <p:nvPr>
            <p:ph idx="2" type="pic"/>
          </p:nvPr>
        </p:nvSpPr>
        <p:spPr>
          <a:xfrm>
            <a:off x="4106107" y="0"/>
            <a:ext cx="5037893" cy="487600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95" name="Google Shape;295;p58"/>
          <p:cNvSpPr txBox="1"/>
          <p:nvPr>
            <p:ph idx="1" type="body"/>
          </p:nvPr>
        </p:nvSpPr>
        <p:spPr>
          <a:xfrm>
            <a:off x="684000" y="1440000"/>
            <a:ext cx="3599968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▪"/>
              <a:defRPr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  <a:defRPr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58"/>
          <p:cNvSpPr txBox="1"/>
          <p:nvPr>
            <p:ph type="title"/>
          </p:nvPr>
        </p:nvSpPr>
        <p:spPr>
          <a:xfrm>
            <a:off x="684000" y="504000"/>
            <a:ext cx="3599968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8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8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99" name="Google Shape;299;p58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>
  <p:cSld name="Rubrik och innehåll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684001" y="1440000"/>
            <a:ext cx="6408279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9"/>
          <p:cNvSpPr/>
          <p:nvPr>
            <p:ph idx="2" type="pic"/>
          </p:nvPr>
        </p:nvSpPr>
        <p:spPr>
          <a:xfrm>
            <a:off x="0" y="0"/>
            <a:ext cx="9144000" cy="487600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02" name="Google Shape;302;p59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9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04" name="Google Shape;304;p59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">
  <p:cSld name="Three image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0"/>
          <p:cNvSpPr/>
          <p:nvPr>
            <p:ph idx="2" type="pic"/>
          </p:nvPr>
        </p:nvSpPr>
        <p:spPr>
          <a:xfrm>
            <a:off x="4170373" y="2511073"/>
            <a:ext cx="4971600" cy="23649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07" name="Google Shape;307;p60"/>
          <p:cNvSpPr/>
          <p:nvPr>
            <p:ph idx="3" type="pic"/>
          </p:nvPr>
        </p:nvSpPr>
        <p:spPr>
          <a:xfrm>
            <a:off x="1" y="-25526"/>
            <a:ext cx="5039217" cy="490153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08" name="Google Shape;308;p60"/>
          <p:cNvSpPr/>
          <p:nvPr>
            <p:ph idx="4" type="pic"/>
          </p:nvPr>
        </p:nvSpPr>
        <p:spPr>
          <a:xfrm>
            <a:off x="4667012" y="-39558"/>
            <a:ext cx="4485250" cy="245232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09" name="Google Shape;309;p60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0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11" name="Google Shape;311;p60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mages">
  <p:cSld name="Four imag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1"/>
          <p:cNvSpPr/>
          <p:nvPr>
            <p:ph idx="2" type="pic"/>
          </p:nvPr>
        </p:nvSpPr>
        <p:spPr>
          <a:xfrm>
            <a:off x="0" y="2404495"/>
            <a:ext cx="2952000" cy="24715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14" name="Google Shape;314;p61"/>
          <p:cNvSpPr/>
          <p:nvPr>
            <p:ph idx="3" type="pic"/>
          </p:nvPr>
        </p:nvSpPr>
        <p:spPr>
          <a:xfrm>
            <a:off x="6182970" y="2404495"/>
            <a:ext cx="2952000" cy="24715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15" name="Google Shape;315;p61"/>
          <p:cNvSpPr/>
          <p:nvPr>
            <p:ph idx="4" type="pic"/>
          </p:nvPr>
        </p:nvSpPr>
        <p:spPr>
          <a:xfrm>
            <a:off x="3078000" y="2404495"/>
            <a:ext cx="2988000" cy="24715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16" name="Google Shape;316;p61"/>
          <p:cNvSpPr/>
          <p:nvPr>
            <p:ph idx="5" type="pic"/>
          </p:nvPr>
        </p:nvSpPr>
        <p:spPr>
          <a:xfrm>
            <a:off x="0" y="-25526"/>
            <a:ext cx="9144000" cy="232357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17" name="Google Shape;317;p61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61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19" name="Google Shape;319;p61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images">
  <p:cSld name="Title and three images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2"/>
          <p:cNvSpPr/>
          <p:nvPr>
            <p:ph idx="2" type="pic"/>
          </p:nvPr>
        </p:nvSpPr>
        <p:spPr>
          <a:xfrm>
            <a:off x="0" y="2042169"/>
            <a:ext cx="2988000" cy="283383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22" name="Google Shape;322;p62"/>
          <p:cNvSpPr/>
          <p:nvPr>
            <p:ph idx="3" type="pic"/>
          </p:nvPr>
        </p:nvSpPr>
        <p:spPr>
          <a:xfrm>
            <a:off x="6156000" y="2042169"/>
            <a:ext cx="2988000" cy="283383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23" name="Google Shape;323;p62"/>
          <p:cNvSpPr/>
          <p:nvPr>
            <p:ph idx="4" type="pic"/>
          </p:nvPr>
        </p:nvSpPr>
        <p:spPr>
          <a:xfrm>
            <a:off x="3078000" y="2042169"/>
            <a:ext cx="2988000" cy="283383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24" name="Google Shape;324;p62"/>
          <p:cNvSpPr txBox="1"/>
          <p:nvPr>
            <p:ph type="title"/>
          </p:nvPr>
        </p:nvSpPr>
        <p:spPr>
          <a:xfrm>
            <a:off x="611560" y="561307"/>
            <a:ext cx="7920880" cy="612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62"/>
          <p:cNvSpPr txBox="1"/>
          <p:nvPr>
            <p:ph idx="1" type="body"/>
          </p:nvPr>
        </p:nvSpPr>
        <p:spPr>
          <a:xfrm>
            <a:off x="611560" y="1303091"/>
            <a:ext cx="79208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 b="0" i="0" sz="18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62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62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28" name="Google Shape;328;p62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3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63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32" name="Google Shape;332;p63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">
  <p:cSld name="Ending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4"/>
          <p:cNvSpPr txBox="1"/>
          <p:nvPr>
            <p:ph type="title"/>
          </p:nvPr>
        </p:nvSpPr>
        <p:spPr>
          <a:xfrm>
            <a:off x="684000" y="3327594"/>
            <a:ext cx="7831350" cy="900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4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64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37" name="Google Shape;337;p64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8" name="Google Shape;33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5423" y="922582"/>
            <a:ext cx="1888668" cy="194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ch två bilder (alt 1)">
  <p:cSld name="Text och två bilder (alt 1)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>
            <p:ph idx="2" type="pic"/>
          </p:nvPr>
        </p:nvSpPr>
        <p:spPr>
          <a:xfrm>
            <a:off x="0" y="-383"/>
            <a:ext cx="2992081" cy="24453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559921" y="1440000"/>
            <a:ext cx="5184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▪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/>
          <p:nvPr>
            <p:ph idx="3" type="pic"/>
          </p:nvPr>
        </p:nvSpPr>
        <p:spPr>
          <a:xfrm>
            <a:off x="-1" y="2571750"/>
            <a:ext cx="3332549" cy="23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23"/>
          <p:cNvSpPr txBox="1"/>
          <p:nvPr>
            <p:ph type="title"/>
          </p:nvPr>
        </p:nvSpPr>
        <p:spPr>
          <a:xfrm>
            <a:off x="3559920" y="504000"/>
            <a:ext cx="495542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>
  <p:cSld name="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A vhite background">
  <p:cSld name="Start A vhite background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ctrTitle"/>
          </p:nvPr>
        </p:nvSpPr>
        <p:spPr>
          <a:xfrm>
            <a:off x="684000" y="1706400"/>
            <a:ext cx="784844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cap="none"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684000" y="4522457"/>
            <a:ext cx="7920000" cy="16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 Narrow"/>
              <a:buNone/>
              <a:defRPr b="0" i="0" sz="1200" cap="none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2">
            <a:alphaModFix/>
          </a:blip>
          <a:srcRect b="710" l="0" r="0" t="710"/>
          <a:stretch/>
        </p:blipFill>
        <p:spPr>
          <a:xfrm>
            <a:off x="676157" y="-4068"/>
            <a:ext cx="858600" cy="87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C Image background">
  <p:cSld name="Start C Image background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/>
          <p:nvPr>
            <p:ph idx="2" type="pic"/>
          </p:nvPr>
        </p:nvSpPr>
        <p:spPr>
          <a:xfrm>
            <a:off x="0" y="1787"/>
            <a:ext cx="9155967" cy="487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26"/>
          <p:cNvSpPr txBox="1"/>
          <p:nvPr>
            <p:ph type="ctrTitle"/>
          </p:nvPr>
        </p:nvSpPr>
        <p:spPr>
          <a:xfrm>
            <a:off x="684000" y="2108403"/>
            <a:ext cx="7848440" cy="8572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684000" y="3473130"/>
            <a:ext cx="7920000" cy="16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 Narrow"/>
              <a:buNone/>
              <a:defRPr b="0" i="0" sz="1200" cap="none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" name="Google Shape;72;p26"/>
          <p:cNvPicPr preferRelativeResize="0"/>
          <p:nvPr>
            <p:ph idx="3" type="pic"/>
          </p:nvPr>
        </p:nvPicPr>
        <p:blipFill/>
        <p:spPr>
          <a:xfrm>
            <a:off x="676157" y="-4068"/>
            <a:ext cx="858600" cy="87158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Section A vhite backgorund">
  <p:cSld name="New Section A vhite backgorund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type="title"/>
          </p:nvPr>
        </p:nvSpPr>
        <p:spPr>
          <a:xfrm>
            <a:off x="540000" y="1707654"/>
            <a:ext cx="80640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 Narrow"/>
              <a:buNone/>
              <a:defRPr i="0" sz="4000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540000" y="2499742"/>
            <a:ext cx="796076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0" i="0"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>
            <a:alpha val="20000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4876005"/>
            <a:ext cx="9144000" cy="28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 txBox="1"/>
          <p:nvPr/>
        </p:nvSpPr>
        <p:spPr>
          <a:xfrm>
            <a:off x="672778" y="4955257"/>
            <a:ext cx="1810990" cy="17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b="1" i="0" lang="sv-SE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UNIVERSITY OF GOTHENBURG</a:t>
            </a:r>
            <a:endParaRPr/>
          </a:p>
        </p:txBody>
      </p:sp>
      <p:sp>
        <p:nvSpPr>
          <p:cNvPr id="12" name="Google Shape;12;p18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684000" y="1440000"/>
            <a:ext cx="6912336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6" name="Google Shape;16;p18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>
    <mc:Choice Requires="p14">
      <p:transition p14:dur="2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/>
          <p:nvPr/>
        </p:nvSpPr>
        <p:spPr>
          <a:xfrm>
            <a:off x="0" y="4876005"/>
            <a:ext cx="9144000" cy="28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5"/>
          <p:cNvSpPr txBox="1"/>
          <p:nvPr/>
        </p:nvSpPr>
        <p:spPr>
          <a:xfrm>
            <a:off x="672778" y="4955257"/>
            <a:ext cx="1810990" cy="17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b="1" i="0" lang="sv-SE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UNIVERSITY OF GOTHENBURG</a:t>
            </a:r>
            <a:endParaRPr/>
          </a:p>
        </p:txBody>
      </p:sp>
      <p:sp>
        <p:nvSpPr>
          <p:cNvPr id="202" name="Google Shape;202;p45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5"/>
          <p:cNvSpPr txBox="1"/>
          <p:nvPr>
            <p:ph idx="1" type="body"/>
          </p:nvPr>
        </p:nvSpPr>
        <p:spPr>
          <a:xfrm>
            <a:off x="684000" y="1440000"/>
            <a:ext cx="6912336" cy="29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5"/>
          <p:cNvSpPr txBox="1"/>
          <p:nvPr>
            <p:ph idx="10" type="dt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45"/>
          <p:cNvSpPr txBox="1"/>
          <p:nvPr>
            <p:ph idx="12" type="sldNum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06" name="Google Shape;206;p45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mc:AlternateContent>
    <mc:Choice Requires="p14">
      <p:transition p14:dur="2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7.png"/><Relationship Id="rId6" Type="http://schemas.openxmlformats.org/officeDocument/2006/relationships/image" Target="../media/image10.jp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"/>
          <p:cNvSpPr txBox="1"/>
          <p:nvPr>
            <p:ph type="ctrTitle"/>
          </p:nvPr>
        </p:nvSpPr>
        <p:spPr>
          <a:xfrm>
            <a:off x="684000" y="1706400"/>
            <a:ext cx="784844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Arial Narrow"/>
                <a:ea typeface="Arial Narrow"/>
                <a:cs typeface="Arial Narrow"/>
                <a:sym typeface="Arial Narrow"/>
              </a:rPr>
              <a:t>OPEN EDUCATIONAL RESOURCES (OER)</a:t>
            </a:r>
            <a:br>
              <a:rPr lang="sv-SE">
                <a:latin typeface="Arial Narrow"/>
                <a:ea typeface="Arial Narrow"/>
                <a:cs typeface="Arial Narrow"/>
                <a:sym typeface="Arial Narrow"/>
              </a:rPr>
            </a:br>
            <a:endParaRPr sz="2800"/>
          </a:p>
        </p:txBody>
      </p:sp>
      <p:sp>
        <p:nvSpPr>
          <p:cNvPr id="345" name="Google Shape;345;p1"/>
          <p:cNvSpPr txBox="1"/>
          <p:nvPr>
            <p:ph idx="1" type="body"/>
          </p:nvPr>
        </p:nvSpPr>
        <p:spPr>
          <a:xfrm>
            <a:off x="684000" y="4522457"/>
            <a:ext cx="7920000" cy="16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 Narrow"/>
              <a:buNone/>
            </a:pPr>
            <a:r>
              <a:rPr lang="sv-SE"/>
              <a:t>MATTIAS VON FEILITZEN, 260505</a:t>
            </a:r>
            <a:endParaRPr/>
          </a:p>
        </p:txBody>
      </p:sp>
      <p:sp>
        <p:nvSpPr>
          <p:cNvPr id="346" name="Google Shape;346;p1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  <p:pic>
        <p:nvPicPr>
          <p:cNvPr descr="undefined" id="347" name="Google Shape;3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7629" y="4004874"/>
            <a:ext cx="1306859" cy="46012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"/>
          <p:cNvSpPr txBox="1"/>
          <p:nvPr/>
        </p:nvSpPr>
        <p:spPr>
          <a:xfrm>
            <a:off x="8007112" y="4464997"/>
            <a:ext cx="10293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14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"/>
          <p:cNvSpPr/>
          <p:nvPr/>
        </p:nvSpPr>
        <p:spPr>
          <a:xfrm>
            <a:off x="4784374" y="2905177"/>
            <a:ext cx="4546940" cy="849409"/>
          </a:xfrm>
          <a:prstGeom prst="roundRect">
            <a:avLst>
              <a:gd fmla="val 16667" name="adj"/>
            </a:avLst>
          </a:prstGeom>
          <a:solidFill>
            <a:srgbClr val="BE3B00"/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0"/>
          <p:cNvSpPr/>
          <p:nvPr/>
        </p:nvSpPr>
        <p:spPr>
          <a:xfrm>
            <a:off x="6224534" y="3833360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741D32"/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0"/>
          <p:cNvSpPr txBox="1"/>
          <p:nvPr/>
        </p:nvSpPr>
        <p:spPr>
          <a:xfrm>
            <a:off x="5220072" y="2954437"/>
            <a:ext cx="18790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Remix</a:t>
            </a:r>
            <a:endParaRPr/>
          </a:p>
        </p:txBody>
      </p:sp>
      <p:sp>
        <p:nvSpPr>
          <p:cNvPr id="479" name="Google Shape;479;p10"/>
          <p:cNvSpPr txBox="1"/>
          <p:nvPr/>
        </p:nvSpPr>
        <p:spPr>
          <a:xfrm>
            <a:off x="6735956" y="3996454"/>
            <a:ext cx="2282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Redistribute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6228184" y="120628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00386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0"/>
          <p:cNvSpPr txBox="1"/>
          <p:nvPr/>
        </p:nvSpPr>
        <p:spPr>
          <a:xfrm>
            <a:off x="7753862" y="283723"/>
            <a:ext cx="1265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6228184" y="1048811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547487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0"/>
          <p:cNvSpPr txBox="1"/>
          <p:nvPr/>
        </p:nvSpPr>
        <p:spPr>
          <a:xfrm>
            <a:off x="7734626" y="1211905"/>
            <a:ext cx="12843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6228184" y="1976994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26262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0"/>
          <p:cNvSpPr txBox="1"/>
          <p:nvPr/>
        </p:nvSpPr>
        <p:spPr>
          <a:xfrm>
            <a:off x="7673712" y="2140402"/>
            <a:ext cx="1345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Revise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0"/>
          <p:cNvSpPr txBox="1"/>
          <p:nvPr/>
        </p:nvSpPr>
        <p:spPr>
          <a:xfrm>
            <a:off x="539552" y="1419622"/>
            <a:ext cx="431932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can be adapted with other similar content to create something new</a:t>
            </a:r>
            <a:endParaRPr i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0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"/>
          <p:cNvSpPr/>
          <p:nvPr/>
        </p:nvSpPr>
        <p:spPr>
          <a:xfrm>
            <a:off x="4784374" y="3833360"/>
            <a:ext cx="4546940" cy="849409"/>
          </a:xfrm>
          <a:prstGeom prst="roundRect">
            <a:avLst>
              <a:gd fmla="val 16667" name="adj"/>
            </a:avLst>
          </a:prstGeom>
          <a:solidFill>
            <a:srgbClr val="741D32"/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1"/>
          <p:cNvSpPr txBox="1"/>
          <p:nvPr/>
        </p:nvSpPr>
        <p:spPr>
          <a:xfrm>
            <a:off x="5220072" y="3867894"/>
            <a:ext cx="34772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Redistribute</a:t>
            </a:r>
            <a:endParaRPr b="1" sz="4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1"/>
          <p:cNvSpPr/>
          <p:nvPr/>
        </p:nvSpPr>
        <p:spPr>
          <a:xfrm>
            <a:off x="6228184" y="120628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00386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 txBox="1"/>
          <p:nvPr/>
        </p:nvSpPr>
        <p:spPr>
          <a:xfrm>
            <a:off x="7753862" y="283723"/>
            <a:ext cx="1265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6228184" y="1048811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547487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1"/>
          <p:cNvSpPr txBox="1"/>
          <p:nvPr/>
        </p:nvSpPr>
        <p:spPr>
          <a:xfrm>
            <a:off x="7734626" y="1211905"/>
            <a:ext cx="12843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6228184" y="1976994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26262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1"/>
          <p:cNvSpPr txBox="1"/>
          <p:nvPr/>
        </p:nvSpPr>
        <p:spPr>
          <a:xfrm>
            <a:off x="7673712" y="2140402"/>
            <a:ext cx="1345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Revise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1"/>
          <p:cNvSpPr/>
          <p:nvPr/>
        </p:nvSpPr>
        <p:spPr>
          <a:xfrm>
            <a:off x="6228184" y="2905177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BE3B00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1"/>
          <p:cNvSpPr txBox="1"/>
          <p:nvPr/>
        </p:nvSpPr>
        <p:spPr>
          <a:xfrm>
            <a:off x="7755466" y="3068272"/>
            <a:ext cx="12634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Remix</a:t>
            </a:r>
            <a:endParaRPr/>
          </a:p>
        </p:txBody>
      </p:sp>
      <p:sp>
        <p:nvSpPr>
          <p:cNvPr id="503" name="Google Shape;503;p11"/>
          <p:cNvSpPr txBox="1"/>
          <p:nvPr/>
        </p:nvSpPr>
        <p:spPr>
          <a:xfrm>
            <a:off x="611560" y="1419622"/>
            <a:ext cx="422281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can be shared with anyone else in its original or altered format </a:t>
            </a:r>
            <a:endParaRPr i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1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2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  <p:pic>
        <p:nvPicPr>
          <p:cNvPr id="511" name="Google Shape;51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675" y="1187225"/>
            <a:ext cx="23812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  <p:pic>
        <p:nvPicPr>
          <p:cNvPr id="517" name="Google Shape;5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1106925"/>
            <a:ext cx="2476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4"/>
          <p:cNvSpPr txBox="1"/>
          <p:nvPr/>
        </p:nvSpPr>
        <p:spPr>
          <a:xfrm>
            <a:off x="2556388" y="3291830"/>
            <a:ext cx="109837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b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Attribution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4"/>
          <p:cNvSpPr txBox="1"/>
          <p:nvPr/>
        </p:nvSpPr>
        <p:spPr>
          <a:xfrm>
            <a:off x="4150880" y="3291830"/>
            <a:ext cx="113043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b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alike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4"/>
          <p:cNvSpPr txBox="1"/>
          <p:nvPr/>
        </p:nvSpPr>
        <p:spPr>
          <a:xfrm>
            <a:off x="7121103" y="3291830"/>
            <a:ext cx="1588897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</a:t>
            </a:r>
            <a:b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Non-commercial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4"/>
          <p:cNvSpPr txBox="1"/>
          <p:nvPr/>
        </p:nvSpPr>
        <p:spPr>
          <a:xfrm>
            <a:off x="5624377" y="3291830"/>
            <a:ext cx="140775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b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derivatives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4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  <p:pic>
        <p:nvPicPr>
          <p:cNvPr id="528" name="Google Shape;5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14" y="1721750"/>
            <a:ext cx="8413051" cy="14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"/>
          <p:cNvSpPr txBox="1"/>
          <p:nvPr/>
        </p:nvSpPr>
        <p:spPr>
          <a:xfrm>
            <a:off x="4804145" y="3291830"/>
            <a:ext cx="140775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ZERO</a:t>
            </a:r>
            <a:br>
              <a:rPr b="1"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domain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5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  <p:pic>
        <p:nvPicPr>
          <p:cNvPr id="535" name="Google Shape;53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100" y="1623625"/>
            <a:ext cx="3621025" cy="15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6520" y="1605567"/>
            <a:ext cx="910986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8675" y="1893599"/>
            <a:ext cx="864096" cy="8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4134" y="1803711"/>
            <a:ext cx="1800200" cy="116483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6"/>
          <p:cNvSpPr txBox="1"/>
          <p:nvPr/>
        </p:nvSpPr>
        <p:spPr>
          <a:xfrm>
            <a:off x="354676" y="3323206"/>
            <a:ext cx="84346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grena.nu – Canvas Commons – OER Commons – Wikimedia Commons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ena.nu" id="545" name="Google Shape;54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3409" y="627168"/>
            <a:ext cx="3717182" cy="830558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6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7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Workshop activity</a:t>
            </a:r>
            <a:endParaRPr/>
          </a:p>
        </p:txBody>
      </p:sp>
      <p:sp>
        <p:nvSpPr>
          <p:cNvPr id="553" name="Google Shape;553;p17"/>
          <p:cNvSpPr txBox="1"/>
          <p:nvPr>
            <p:ph idx="1" type="body"/>
          </p:nvPr>
        </p:nvSpPr>
        <p:spPr>
          <a:xfrm>
            <a:off x="684001" y="1440000"/>
            <a:ext cx="8136471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v-SE"/>
              <a:t>Browse for OER:s in repositories (grena.nu, OER commons, Canvas commons)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i="1" lang="sv-SE"/>
              <a:t>Reflect on quality, ease of use, finding resources, etc</a:t>
            </a:r>
            <a:endParaRPr i="1"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b="1" lang="sv-SE"/>
              <a:t>OR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sv-SE"/>
              <a:t>Prepare and share your own work as an OER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i="1" lang="sv-SE"/>
              <a:t>Reflect on selecting platform and license, metadata, ease of use, etc</a:t>
            </a:r>
            <a:endParaRPr i="1"/>
          </a:p>
        </p:txBody>
      </p:sp>
      <p:sp>
        <p:nvSpPr>
          <p:cNvPr id="554" name="Google Shape;554;p17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508" r="24508" t="0"/>
          <a:stretch/>
        </p:blipFill>
        <p:spPr>
          <a:xfrm>
            <a:off x="5654769" y="-278219"/>
            <a:ext cx="3489231" cy="252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55" name="Google Shape;355;p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9709" l="0" r="0" t="19709"/>
          <a:stretch/>
        </p:blipFill>
        <p:spPr>
          <a:xfrm>
            <a:off x="6022766" y="2352973"/>
            <a:ext cx="3128242" cy="25252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56" name="Google Shape;356;p2"/>
          <p:cNvSpPr txBox="1"/>
          <p:nvPr>
            <p:ph type="title"/>
          </p:nvPr>
        </p:nvSpPr>
        <p:spPr>
          <a:xfrm>
            <a:off x="684000" y="504000"/>
            <a:ext cx="497076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Workshop content</a:t>
            </a: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721590" y="1699432"/>
            <a:ext cx="1370905" cy="1370905"/>
          </a:xfrm>
          <a:prstGeom prst="ellipse">
            <a:avLst/>
          </a:prstGeom>
          <a:solidFill>
            <a:srgbClr val="547487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What is OER?</a:t>
            </a: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2105411" y="1730707"/>
            <a:ext cx="1370905" cy="1370905"/>
          </a:xfrm>
          <a:prstGeom prst="ellipse">
            <a:avLst/>
          </a:prstGeom>
          <a:solidFill>
            <a:srgbClr val="547487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Ideas behind OER</a:t>
            </a: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489232" y="1734816"/>
            <a:ext cx="1370905" cy="1370905"/>
          </a:xfrm>
          <a:prstGeom prst="ellipse">
            <a:avLst/>
          </a:prstGeom>
          <a:solidFill>
            <a:srgbClr val="547487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endParaRPr b="1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Com-mons</a:t>
            </a: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684000" y="3101612"/>
            <a:ext cx="1370905" cy="1370905"/>
          </a:xfrm>
          <a:prstGeom prst="ellipse">
            <a:avLst/>
          </a:prstGeom>
          <a:solidFill>
            <a:srgbClr val="3E4E2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Finding OER</a:t>
            </a: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072517" y="3132016"/>
            <a:ext cx="1370905" cy="1370905"/>
          </a:xfrm>
          <a:prstGeom prst="ellipse">
            <a:avLst/>
          </a:prstGeom>
          <a:solidFill>
            <a:srgbClr val="3E4E2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Sharing OER</a:t>
            </a:r>
            <a:endParaRPr/>
          </a:p>
        </p:txBody>
      </p:sp>
      <p:sp>
        <p:nvSpPr>
          <p:cNvPr id="362" name="Google Shape;362;p2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254" y="2787774"/>
            <a:ext cx="3088254" cy="206764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369" name="Google Shape;369;p3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9708" r="9708" t="0"/>
          <a:stretch/>
        </p:blipFill>
        <p:spPr>
          <a:xfrm>
            <a:off x="3078000" y="2787773"/>
            <a:ext cx="3088254" cy="208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370" name="Google Shape;370;p3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34970" cy="278777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371" name="Google Shape;371;p3"/>
          <p:cNvPicPr preferRelativeResize="0"/>
          <p:nvPr>
            <p:ph idx="3" type="pic"/>
          </p:nvPr>
        </p:nvPicPr>
        <p:blipFill rotWithShape="1">
          <a:blip r:embed="rId6">
            <a:alphaModFix/>
          </a:blip>
          <a:srcRect b="17668" l="0" r="0" t="17668"/>
          <a:stretch/>
        </p:blipFill>
        <p:spPr>
          <a:xfrm>
            <a:off x="6182970" y="2787773"/>
            <a:ext cx="2952000" cy="208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372" name="Google Shape;372;p3"/>
          <p:cNvSpPr txBox="1"/>
          <p:nvPr/>
        </p:nvSpPr>
        <p:spPr>
          <a:xfrm>
            <a:off x="8186425" y="4599007"/>
            <a:ext cx="82907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Bates</a:t>
            </a:r>
            <a:endParaRPr/>
          </a:p>
        </p:txBody>
      </p:sp>
      <p:sp>
        <p:nvSpPr>
          <p:cNvPr id="373" name="Google Shape;373;p3"/>
          <p:cNvSpPr txBox="1"/>
          <p:nvPr/>
        </p:nvSpPr>
        <p:spPr>
          <a:xfrm>
            <a:off x="8059720" y="2552982"/>
            <a:ext cx="10919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Meighan Avelos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18052" y="2586598"/>
            <a:ext cx="341668" cy="17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0022" y="4624353"/>
            <a:ext cx="341668" cy="1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"/>
          <p:cNvSpPr txBox="1"/>
          <p:nvPr/>
        </p:nvSpPr>
        <p:spPr>
          <a:xfrm>
            <a:off x="2095463" y="4636418"/>
            <a:ext cx="104227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Jonathas Mello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5157" y="4682306"/>
            <a:ext cx="341668" cy="17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29343" y="4682306"/>
            <a:ext cx="341668" cy="1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"/>
          <p:cNvSpPr txBox="1"/>
          <p:nvPr/>
        </p:nvSpPr>
        <p:spPr>
          <a:xfrm>
            <a:off x="5463755" y="4645751"/>
            <a:ext cx="8018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Justin Mott</a:t>
            </a:r>
            <a:endParaRPr/>
          </a:p>
        </p:txBody>
      </p:sp>
      <p:sp>
        <p:nvSpPr>
          <p:cNvPr id="380" name="Google Shape;380;p3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"/>
          <p:cNvSpPr txBox="1"/>
          <p:nvPr>
            <p:ph idx="1" type="body"/>
          </p:nvPr>
        </p:nvSpPr>
        <p:spPr>
          <a:xfrm>
            <a:off x="684001" y="1440000"/>
            <a:ext cx="6408279" cy="29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216000" lvl="0" marL="21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sv-SE"/>
              <a:t>OEP ≠ OER. Shift from resources to practices</a:t>
            </a:r>
            <a:endParaRPr/>
          </a:p>
          <a:p>
            <a:pPr indent="-216000" lvl="0" marL="2160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sv-SE"/>
              <a:t>Multiple definitions. From narrow (OER-focused) to expansive (pedagogy &amp; context)</a:t>
            </a:r>
            <a:endParaRPr/>
          </a:p>
          <a:p>
            <a:pPr indent="-216000" lvl="0" marL="2160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sv-SE"/>
              <a:t>Core idea: collaboration, co-creation, learner empowerment</a:t>
            </a:r>
            <a:endParaRPr/>
          </a:p>
          <a:p>
            <a:pPr indent="-216000" lvl="0" marL="2160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sv-SE"/>
              <a:t>Not dependent on OER. Practices can come first</a:t>
            </a:r>
            <a:endParaRPr/>
          </a:p>
          <a:p>
            <a:pPr indent="-216000" lvl="0" marL="2160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sv-SE"/>
              <a:t>Context matters. Shaped by culture, discipline, institution</a:t>
            </a:r>
            <a:endParaRPr/>
          </a:p>
          <a:p>
            <a:pPr indent="-216000" lvl="0" marL="2160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sv-SE"/>
              <a:t>Critical dimension. Challenges power, supports equity</a:t>
            </a:r>
            <a:endParaRPr/>
          </a:p>
          <a:p>
            <a:pPr indent="-216000" lvl="0" marL="2160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sv-SE"/>
              <a:t>OEP = flexible, evolving approach to openness</a:t>
            </a:r>
            <a:endParaRPr/>
          </a:p>
        </p:txBody>
      </p:sp>
      <p:sp>
        <p:nvSpPr>
          <p:cNvPr id="387" name="Google Shape;387;p4"/>
          <p:cNvSpPr txBox="1"/>
          <p:nvPr>
            <p:ph type="title"/>
          </p:nvPr>
        </p:nvSpPr>
        <p:spPr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Conceptualising OEP (Cronin &amp; MacLaren, 2018) </a:t>
            </a:r>
            <a:br>
              <a:rPr lang="sv-SE"/>
            </a:br>
            <a:br>
              <a:rPr lang="sv-SE"/>
            </a:br>
            <a:endParaRPr/>
          </a:p>
        </p:txBody>
      </p:sp>
      <p:sp>
        <p:nvSpPr>
          <p:cNvPr id="388" name="Google Shape;388;p4"/>
          <p:cNvSpPr txBox="1"/>
          <p:nvPr>
            <p:ph idx="11" type="ftr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361" r="6361" t="0"/>
          <a:stretch/>
        </p:blipFill>
        <p:spPr>
          <a:xfrm>
            <a:off x="0" y="-383"/>
            <a:ext cx="2992081" cy="24453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5" name="Google Shape;395;p5"/>
          <p:cNvSpPr txBox="1"/>
          <p:nvPr>
            <p:ph idx="1" type="body"/>
          </p:nvPr>
        </p:nvSpPr>
        <p:spPr>
          <a:xfrm>
            <a:off x="3559921" y="1440000"/>
            <a:ext cx="5184000" cy="29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5900" lvl="0" marL="215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sv-SE" sz="1600">
                <a:latin typeface="Arial"/>
                <a:ea typeface="Arial"/>
                <a:cs typeface="Arial"/>
                <a:sym typeface="Arial"/>
              </a:rPr>
              <a:t>Education is a basis for democracy. Also funded by public resources. (Hylén, 2006)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sv-SE" sz="1600"/>
              <a:t>What you share comes back to you refined (Iiyoshy &amp; Kumar, 2008)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sv-SE" sz="1600">
                <a:latin typeface="Arial"/>
                <a:ea typeface="Arial"/>
                <a:cs typeface="Arial"/>
                <a:sym typeface="Arial"/>
              </a:rPr>
              <a:t>Cross-boundary collaboration / engagement with society (Engeström, 2015) </a:t>
            </a:r>
            <a:endParaRPr sz="1600"/>
          </a:p>
          <a:p>
            <a:pPr indent="-215900" lvl="0" marL="215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sv-SE" sz="1600">
                <a:latin typeface="Arial"/>
                <a:ea typeface="Arial"/>
                <a:cs typeface="Arial"/>
                <a:sym typeface="Arial"/>
              </a:rPr>
              <a:t>Some argue that it increases robustness, while others claim that quality deteriorates. (Camilleri et al., 2014)</a:t>
            </a:r>
            <a:endParaRPr sz="1600"/>
          </a:p>
          <a:p>
            <a:pPr indent="-215900" lvl="0" marL="215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sv-SE" sz="1600">
                <a:latin typeface="Arial"/>
                <a:ea typeface="Arial"/>
                <a:cs typeface="Arial"/>
                <a:sym typeface="Arial"/>
              </a:rPr>
              <a:t>Practice already used in research</a:t>
            </a:r>
            <a:endParaRPr/>
          </a:p>
          <a:p>
            <a:pPr indent="-114300" lvl="0" marL="215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396" name="Google Shape;396;p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135" l="7483" r="0" t="2653"/>
          <a:stretch/>
        </p:blipFill>
        <p:spPr>
          <a:xfrm>
            <a:off x="-1" y="2571750"/>
            <a:ext cx="3332549" cy="23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7" name="Google Shape;397;p5"/>
          <p:cNvSpPr txBox="1"/>
          <p:nvPr>
            <p:ph type="title"/>
          </p:nvPr>
        </p:nvSpPr>
        <p:spPr>
          <a:xfrm>
            <a:off x="3559920" y="504000"/>
            <a:ext cx="4955429" cy="569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Sharing culture – open practices</a:t>
            </a:r>
            <a:br>
              <a:rPr lang="sv-SE"/>
            </a:b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162874" y="2156916"/>
            <a:ext cx="8723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EnginAkyurt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"/>
          <p:cNvSpPr txBox="1"/>
          <p:nvPr/>
        </p:nvSpPr>
        <p:spPr>
          <a:xfrm>
            <a:off x="2223256" y="4629785"/>
            <a:ext cx="11432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NickStarychenko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4975" y="2206259"/>
            <a:ext cx="341668" cy="17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1588" y="4657174"/>
            <a:ext cx="341668" cy="1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"/>
          <p:cNvSpPr/>
          <p:nvPr/>
        </p:nvSpPr>
        <p:spPr>
          <a:xfrm>
            <a:off x="6228184" y="120628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00386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/>
          <p:nvPr/>
        </p:nvSpPr>
        <p:spPr>
          <a:xfrm>
            <a:off x="6228184" y="1048811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547487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"/>
          <p:cNvSpPr/>
          <p:nvPr/>
        </p:nvSpPr>
        <p:spPr>
          <a:xfrm>
            <a:off x="6228184" y="1976994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26262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"/>
          <p:cNvSpPr/>
          <p:nvPr/>
        </p:nvSpPr>
        <p:spPr>
          <a:xfrm>
            <a:off x="6228184" y="2905177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BE3B00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"/>
          <p:cNvSpPr/>
          <p:nvPr/>
        </p:nvSpPr>
        <p:spPr>
          <a:xfrm>
            <a:off x="6224534" y="3833360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741D32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"/>
          <p:cNvSpPr txBox="1"/>
          <p:nvPr/>
        </p:nvSpPr>
        <p:spPr>
          <a:xfrm>
            <a:off x="7753862" y="283723"/>
            <a:ext cx="1265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"/>
          <p:cNvSpPr txBox="1"/>
          <p:nvPr/>
        </p:nvSpPr>
        <p:spPr>
          <a:xfrm>
            <a:off x="7734626" y="1211905"/>
            <a:ext cx="12843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"/>
          <p:cNvSpPr txBox="1"/>
          <p:nvPr/>
        </p:nvSpPr>
        <p:spPr>
          <a:xfrm>
            <a:off x="7673712" y="2140402"/>
            <a:ext cx="1345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Revise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"/>
          <p:cNvSpPr txBox="1"/>
          <p:nvPr/>
        </p:nvSpPr>
        <p:spPr>
          <a:xfrm>
            <a:off x="7755466" y="3068272"/>
            <a:ext cx="12634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Remix</a:t>
            </a:r>
            <a:endParaRPr/>
          </a:p>
        </p:txBody>
      </p:sp>
      <p:sp>
        <p:nvSpPr>
          <p:cNvPr id="417" name="Google Shape;417;p6"/>
          <p:cNvSpPr txBox="1"/>
          <p:nvPr/>
        </p:nvSpPr>
        <p:spPr>
          <a:xfrm>
            <a:off x="6735956" y="3996454"/>
            <a:ext cx="2282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Redistribute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 txBox="1"/>
          <p:nvPr/>
        </p:nvSpPr>
        <p:spPr>
          <a:xfrm>
            <a:off x="899592" y="715384"/>
            <a:ext cx="4032448" cy="3712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66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The</a:t>
            </a:r>
            <a:r>
              <a:rPr b="1" i="0" lang="sv-SE" sz="54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br>
              <a:rPr b="1" i="0" lang="sv-SE" sz="54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sv-SE" sz="96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5 R’s </a:t>
            </a:r>
            <a:br>
              <a:rPr b="1" i="0" lang="sv-SE" sz="54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sv-SE" sz="66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of OER</a:t>
            </a:r>
            <a:endParaRPr b="1" i="0" sz="5400">
              <a:solidFill>
                <a:srgbClr val="0C0C0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9" name="Google Shape;419;p6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mc:AlternateContent>
    <mc:Choice Requires="p14">
      <p:transition p14:dur="2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/>
          <p:nvPr/>
        </p:nvSpPr>
        <p:spPr>
          <a:xfrm>
            <a:off x="4788024" y="120628"/>
            <a:ext cx="4546940" cy="849409"/>
          </a:xfrm>
          <a:prstGeom prst="roundRect">
            <a:avLst>
              <a:gd fmla="val 16667" name="adj"/>
            </a:avLst>
          </a:prstGeom>
          <a:solidFill>
            <a:srgbClr val="003866"/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6228184" y="1048811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547487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"/>
          <p:cNvSpPr/>
          <p:nvPr/>
        </p:nvSpPr>
        <p:spPr>
          <a:xfrm>
            <a:off x="6228184" y="1976994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26262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"/>
          <p:cNvSpPr/>
          <p:nvPr/>
        </p:nvSpPr>
        <p:spPr>
          <a:xfrm>
            <a:off x="6228184" y="2905177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BE3B00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"/>
          <p:cNvSpPr/>
          <p:nvPr/>
        </p:nvSpPr>
        <p:spPr>
          <a:xfrm>
            <a:off x="6224534" y="3833360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741D32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"/>
          <p:cNvSpPr txBox="1"/>
          <p:nvPr/>
        </p:nvSpPr>
        <p:spPr>
          <a:xfrm>
            <a:off x="5220072" y="146125"/>
            <a:ext cx="18790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endParaRPr b="1" sz="4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"/>
          <p:cNvSpPr txBox="1"/>
          <p:nvPr/>
        </p:nvSpPr>
        <p:spPr>
          <a:xfrm>
            <a:off x="7734626" y="1211905"/>
            <a:ext cx="12843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"/>
          <p:cNvSpPr txBox="1"/>
          <p:nvPr/>
        </p:nvSpPr>
        <p:spPr>
          <a:xfrm>
            <a:off x="7673712" y="2140402"/>
            <a:ext cx="1345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Revise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"/>
          <p:cNvSpPr txBox="1"/>
          <p:nvPr/>
        </p:nvSpPr>
        <p:spPr>
          <a:xfrm>
            <a:off x="7755466" y="3068272"/>
            <a:ext cx="12634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Remix</a:t>
            </a:r>
            <a:endParaRPr/>
          </a:p>
        </p:txBody>
      </p:sp>
      <p:sp>
        <p:nvSpPr>
          <p:cNvPr id="434" name="Google Shape;434;p7"/>
          <p:cNvSpPr txBox="1"/>
          <p:nvPr/>
        </p:nvSpPr>
        <p:spPr>
          <a:xfrm>
            <a:off x="6735956" y="3996454"/>
            <a:ext cx="2282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Redistribute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"/>
          <p:cNvSpPr txBox="1"/>
          <p:nvPr/>
        </p:nvSpPr>
        <p:spPr>
          <a:xfrm>
            <a:off x="611560" y="1732062"/>
            <a:ext cx="422281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can be reused in its unaltered original format </a:t>
            </a:r>
            <a:endParaRPr i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"/>
          <p:cNvSpPr/>
          <p:nvPr/>
        </p:nvSpPr>
        <p:spPr>
          <a:xfrm>
            <a:off x="4784374" y="1048811"/>
            <a:ext cx="4546940" cy="849409"/>
          </a:xfrm>
          <a:prstGeom prst="roundRect">
            <a:avLst>
              <a:gd fmla="val 16667" name="adj"/>
            </a:avLst>
          </a:prstGeom>
          <a:solidFill>
            <a:srgbClr val="547487"/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8"/>
          <p:cNvSpPr/>
          <p:nvPr/>
        </p:nvSpPr>
        <p:spPr>
          <a:xfrm>
            <a:off x="6228184" y="1976994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26262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8"/>
          <p:cNvSpPr/>
          <p:nvPr/>
        </p:nvSpPr>
        <p:spPr>
          <a:xfrm>
            <a:off x="6228184" y="2905177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BE3B00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8"/>
          <p:cNvSpPr/>
          <p:nvPr/>
        </p:nvSpPr>
        <p:spPr>
          <a:xfrm>
            <a:off x="6224534" y="3833360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741D32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8"/>
          <p:cNvSpPr txBox="1"/>
          <p:nvPr/>
        </p:nvSpPr>
        <p:spPr>
          <a:xfrm>
            <a:off x="5378770" y="1082229"/>
            <a:ext cx="190949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 sz="4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"/>
          <p:cNvSpPr txBox="1"/>
          <p:nvPr/>
        </p:nvSpPr>
        <p:spPr>
          <a:xfrm>
            <a:off x="7673712" y="2140402"/>
            <a:ext cx="1345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Revise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"/>
          <p:cNvSpPr txBox="1"/>
          <p:nvPr/>
        </p:nvSpPr>
        <p:spPr>
          <a:xfrm>
            <a:off x="7755466" y="3068272"/>
            <a:ext cx="12634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Remix</a:t>
            </a:r>
            <a:endParaRPr/>
          </a:p>
        </p:txBody>
      </p:sp>
      <p:sp>
        <p:nvSpPr>
          <p:cNvPr id="449" name="Google Shape;449;p8"/>
          <p:cNvSpPr txBox="1"/>
          <p:nvPr/>
        </p:nvSpPr>
        <p:spPr>
          <a:xfrm>
            <a:off x="6735956" y="3996454"/>
            <a:ext cx="2282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Redistribute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8"/>
          <p:cNvSpPr/>
          <p:nvPr/>
        </p:nvSpPr>
        <p:spPr>
          <a:xfrm>
            <a:off x="6228184" y="120628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00386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8"/>
          <p:cNvSpPr txBox="1"/>
          <p:nvPr/>
        </p:nvSpPr>
        <p:spPr>
          <a:xfrm>
            <a:off x="7753862" y="283723"/>
            <a:ext cx="1265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"/>
          <p:cNvSpPr txBox="1"/>
          <p:nvPr/>
        </p:nvSpPr>
        <p:spPr>
          <a:xfrm>
            <a:off x="611560" y="1491630"/>
            <a:ext cx="412763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Copies of content </a:t>
            </a:r>
            <a:b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retained for personal archives or reference </a:t>
            </a:r>
            <a:endParaRPr i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8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"/>
          <p:cNvSpPr/>
          <p:nvPr/>
        </p:nvSpPr>
        <p:spPr>
          <a:xfrm>
            <a:off x="4784374" y="1976994"/>
            <a:ext cx="4546940" cy="849409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6228184" y="2905177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BE3B00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6224534" y="3833360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741D32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 txBox="1"/>
          <p:nvPr/>
        </p:nvSpPr>
        <p:spPr>
          <a:xfrm>
            <a:off x="5220072" y="2018333"/>
            <a:ext cx="257474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Revise</a:t>
            </a:r>
            <a:endParaRPr b="1" sz="4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"/>
          <p:cNvSpPr txBox="1"/>
          <p:nvPr/>
        </p:nvSpPr>
        <p:spPr>
          <a:xfrm>
            <a:off x="7755466" y="3068272"/>
            <a:ext cx="12634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Remix</a:t>
            </a:r>
            <a:endParaRPr/>
          </a:p>
        </p:txBody>
      </p:sp>
      <p:sp>
        <p:nvSpPr>
          <p:cNvPr id="464" name="Google Shape;464;p9"/>
          <p:cNvSpPr txBox="1"/>
          <p:nvPr/>
        </p:nvSpPr>
        <p:spPr>
          <a:xfrm>
            <a:off x="6735956" y="3996454"/>
            <a:ext cx="2282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Redistribute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6228184" y="120628"/>
            <a:ext cx="3106780" cy="849409"/>
          </a:xfrm>
          <a:prstGeom prst="roundRect">
            <a:avLst>
              <a:gd fmla="val 16667" name="adj"/>
            </a:avLst>
          </a:prstGeom>
          <a:solidFill>
            <a:srgbClr val="003866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"/>
          <p:cNvSpPr txBox="1"/>
          <p:nvPr/>
        </p:nvSpPr>
        <p:spPr>
          <a:xfrm>
            <a:off x="7753862" y="283723"/>
            <a:ext cx="1265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6228184" y="1048811"/>
            <a:ext cx="3103130" cy="849409"/>
          </a:xfrm>
          <a:prstGeom prst="roundRect">
            <a:avLst>
              <a:gd fmla="val 16667" name="adj"/>
            </a:avLst>
          </a:prstGeom>
          <a:solidFill>
            <a:srgbClr val="547487">
              <a:alpha val="50196"/>
            </a:srgbClr>
          </a:solidFill>
          <a:ln cap="flat" cmpd="sng" w="9525">
            <a:solidFill>
              <a:srgbClr val="0049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 txBox="1"/>
          <p:nvPr/>
        </p:nvSpPr>
        <p:spPr>
          <a:xfrm>
            <a:off x="7734626" y="1211905"/>
            <a:ext cx="12843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 txBox="1"/>
          <p:nvPr/>
        </p:nvSpPr>
        <p:spPr>
          <a:xfrm>
            <a:off x="611560" y="1732062"/>
            <a:ext cx="422281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can be modified or altered </a:t>
            </a:r>
            <a:b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suit specific needs </a:t>
            </a:r>
            <a:endParaRPr i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 txBox="1"/>
          <p:nvPr>
            <p:ph idx="11" type="ftr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00"/>
              <a:buFont typeface="Arial"/>
              <a:buNone/>
            </a:pPr>
            <a:r>
              <a:rPr lang="sv-SE"/>
              <a:t>|      DEPARTMENT OF APPLIED IT | PIL-UNIT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GU_PPTMall_190527">
  <a:themeElements>
    <a:clrScheme name="GU">
      <a:dk1>
        <a:srgbClr val="000000"/>
      </a:dk1>
      <a:lt1>
        <a:srgbClr val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GU_PPTMall_190527">
  <a:themeElements>
    <a:clrScheme name="GU Tema 2020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9FDC"/>
      </a:accent1>
      <a:accent2>
        <a:srgbClr val="7357C1"/>
      </a:accent2>
      <a:accent3>
        <a:srgbClr val="1DA881"/>
      </a:accent3>
      <a:accent4>
        <a:srgbClr val="F2C33E"/>
      </a:accent4>
      <a:accent5>
        <a:srgbClr val="5B9BD5"/>
      </a:accent5>
      <a:accent6>
        <a:srgbClr val="C7247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2026-05-04T07:15:16Z</dcterms:created>
  <dc:creator>Mattias von Feilitzen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0x010100231F3DA3D1B7794E85C21759888631A8009DBB18C6CF00B24F95A41F76F18926C1</vt:lpwstr>
  </property>
  <property fmtid="{D5CDD505-2E9C-101B-9397-08002B2CF9AE}" pid="3" name="TaxKeyword">
    <vt:lpwstr>360;#Mallar visuell identitet|640064d2-7f38-4501-b4bf-ec03bcf599df;#363;#PowerPointmall|4c88d192-d3b4-4f41-8f67-52c2e6672db3</vt:lpwstr>
  </property>
  <property fmtid="{D5CDD505-2E9C-101B-9397-08002B2CF9AE}" pid="4" name="GU_FormOrganisation">
    <vt:lpwstr>69;#Kommunikationsenheten|d8e4bd47-f9f1-451f-b020-7fd79937fe8c</vt:lpwstr>
  </property>
  <property fmtid="{D5CDD505-2E9C-101B-9397-08002B2CF9AE}" pid="5" name="GU_FormType">
    <vt:lpwstr>111;#Staff|da80f012-349c-4177-a6bd-7ba3c165a3ce</vt:lpwstr>
  </property>
</Properties>
</file>