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Lato"/>
      <p:regular r:id="rId39"/>
      <p:bold r:id="rId40"/>
      <p:italic r:id="rId41"/>
      <p:boldItalic r:id="rId42"/>
    </p:embeddedFont>
    <p:embeddedFont>
      <p:font typeface="Corbel"/>
      <p:regular r:id="rId43"/>
      <p:bold r:id="rId44"/>
      <p:italic r:id="rId45"/>
      <p:boldItalic r:id="rId46"/>
    </p:embeddedFont>
    <p:embeddedFont>
      <p:font typeface="Helvetica Neue"/>
      <p:regular r:id="rId47"/>
      <p:bold r:id="rId48"/>
      <p:italic r:id="rId49"/>
      <p:boldItalic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Lato-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regular.fntdata"/><Relationship Id="rId50" Type="http://schemas.openxmlformats.org/officeDocument/2006/relationships/font" Target="fonts/HelveticaNeue-boldItalic.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lin.kronander@nbis.se" TargetMode="External"/><Relationship Id="rId3" Type="http://schemas.openxmlformats.org/officeDocument/2006/relationships/hyperlink" Target="https://scilifelab-training.github.io/open-science/2505/"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r.se/english/applying-for-funding/requirements-terms-and-conditions/producing-a-data-management-plan/data-management-plan-template.html" TargetMode="External"/><Relationship Id="rId3" Type="http://schemas.openxmlformats.org/officeDocument/2006/relationships/hyperlink" Target="https://www.scienceeurope.org/media/jezkhnoo/se_rdm_practical_guide_final.pdf" TargetMode="External"/><Relationship Id="rId4" Type="http://schemas.openxmlformats.org/officeDocument/2006/relationships/hyperlink" Target="https://dmponline.dcc.ac.uk/" TargetMode="External"/><Relationship Id="rId5" Type="http://schemas.openxmlformats.org/officeDocument/2006/relationships/hyperlink" Target="http://dsw.scilifelab.s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arjznwtik51ypcw2gn1h7safswyjsv/edit?question=iw2r9ervu3b2" TargetMode="External"/><Relationship Id="rId3" Type="http://schemas.openxmlformats.org/officeDocument/2006/relationships/hyperlink" Target="https://www.menti.com/aloedrho39o6"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r.se/english/analysis/reports/our-reports/2025-03-24-the-swedish-research-councils-recommendations-for-research-data-fair-and-open-access.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41102e499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341102e49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title: "Data Management Plans"</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author:</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name: "Elin Kronander"</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orcid: 0000-0003-0280-6318</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email: </a:t>
            </a:r>
            <a:r>
              <a:rPr lang="en-GB" sz="900" u="sng">
                <a:solidFill>
                  <a:schemeClr val="hlink"/>
                </a:solidFill>
                <a:highlight>
                  <a:schemeClr val="lt1"/>
                </a:highlight>
                <a:hlinkClick r:id="rId2"/>
              </a:rPr>
              <a:t>elin.kronander@nbis.se</a:t>
            </a:r>
            <a:endParaRPr sz="900">
              <a:solidFill>
                <a:schemeClr val="dk1"/>
              </a:solidFill>
              <a:highlight>
                <a:schemeClr val="lt1"/>
              </a:highlight>
            </a:endParaRPr>
          </a:p>
          <a:p>
            <a:pPr indent="0" lvl="0" marL="0" rtl="0" algn="l">
              <a:lnSpc>
                <a:spcPct val="150000"/>
              </a:lnSpc>
              <a:spcBef>
                <a:spcPts val="0"/>
              </a:spcBef>
              <a:spcAft>
                <a:spcPts val="0"/>
              </a:spcAft>
              <a:buNone/>
            </a:pPr>
            <a:r>
              <a:rPr lang="en-GB" sz="900">
                <a:solidFill>
                  <a:schemeClr val="dk1"/>
                </a:solidFill>
                <a:highlight>
                  <a:schemeClr val="lt1"/>
                </a:highlight>
              </a:rPr>
              <a:t>Part of: Open Science in the Swedish context 2025-05-05 – 09 </a:t>
            </a:r>
            <a:br>
              <a:rPr lang="en-GB" sz="900">
                <a:solidFill>
                  <a:schemeClr val="dk1"/>
                </a:solidFill>
                <a:highlight>
                  <a:schemeClr val="lt1"/>
                </a:highlight>
              </a:rPr>
            </a:br>
            <a:r>
              <a:rPr lang="en-GB" sz="900">
                <a:solidFill>
                  <a:schemeClr val="dk1"/>
                </a:solidFill>
                <a:highlight>
                  <a:schemeClr val="lt1"/>
                </a:highlight>
              </a:rPr>
              <a:t>Url: </a:t>
            </a:r>
            <a:r>
              <a:rPr lang="en-GB" u="sng">
                <a:solidFill>
                  <a:schemeClr val="hlink"/>
                </a:solidFill>
                <a:hlinkClick r:id="rId3"/>
              </a:rPr>
              <a:t>https://scilifelab-training.github.io/open-science/2505/</a:t>
            </a:r>
            <a:r>
              <a:rPr lang="en-GB"/>
              <a:t> </a:t>
            </a:r>
            <a:endParaRPr/>
          </a:p>
          <a:p>
            <a:pPr indent="0" lvl="0" marL="0" marR="448191" rtl="0" algn="l">
              <a:lnSpc>
                <a:spcPct val="109985"/>
              </a:lnSpc>
              <a:spcBef>
                <a:spcPts val="328"/>
              </a:spcBef>
              <a:spcAft>
                <a:spcPts val="0"/>
              </a:spcAft>
              <a:buNone/>
            </a:pPr>
            <a:r>
              <a:rPr lang="en-GB"/>
              <a:t>duration: 75 minutes</a:t>
            </a:r>
            <a:endParaRPr/>
          </a:p>
          <a:p>
            <a:pPr indent="0" lvl="0" marL="0" marR="448191" rtl="0" algn="l">
              <a:lnSpc>
                <a:spcPct val="109985"/>
              </a:lnSpc>
              <a:spcBef>
                <a:spcPts val="328"/>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2eb51b5c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2eb51b5c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chemeClr val="dk1"/>
                </a:solidFill>
              </a:rPr>
              <a:t>Data management is a crucial aspect of any research or project involving data. (In Data Management we talk about data organization, metadata, dictionaries, making data FAIR etc,)</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But how can we assure that we meet all these aspects?  </a:t>
            </a:r>
            <a:br>
              <a:rPr lang="en-GB" sz="1300">
                <a:solidFill>
                  <a:schemeClr val="dk1"/>
                </a:solidFill>
              </a:rPr>
            </a:br>
            <a:r>
              <a:rPr lang="en-GB" sz="1300">
                <a:solidFill>
                  <a:schemeClr val="dk1"/>
                </a:solidFill>
              </a:rPr>
              <a:t>How can we ensure that our data is handled effectively and consistently throughout its life cycle? </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The short answer is to write a data management plan.</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f79888c4f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f79888c4f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chemeClr val="dk1"/>
                </a:solidFill>
              </a:rPr>
              <a:t>Data management is a crucial aspect of any research or project involving data. (In Data Management we talk about data organization, metadata, dictionaries, making data FAIR etc,)</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But how can we assure that we meet all these aspects?  </a:t>
            </a:r>
            <a:br>
              <a:rPr lang="en-GB" sz="1300">
                <a:solidFill>
                  <a:schemeClr val="dk1"/>
                </a:solidFill>
              </a:rPr>
            </a:br>
            <a:r>
              <a:rPr lang="en-GB" sz="1300">
                <a:solidFill>
                  <a:schemeClr val="dk1"/>
                </a:solidFill>
              </a:rPr>
              <a:t>How can we ensure that our data is handled effectively and consistently throughout its life cycle? </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The short answer is to write a data management plan.</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2eb51b5c5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2eb51b5c5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333333"/>
                </a:solidFill>
                <a:highlight>
                  <a:schemeClr val="lt1"/>
                </a:highlight>
                <a:latin typeface="Helvetica Neue"/>
                <a:ea typeface="Helvetica Neue"/>
                <a:cs typeface="Helvetica Neue"/>
                <a:sym typeface="Helvetica Neue"/>
              </a:rPr>
              <a:t>A data management plan (DMP)</a:t>
            </a:r>
            <a:r>
              <a:rPr lang="en-GB" sz="1250">
                <a:solidFill>
                  <a:srgbClr val="333333"/>
                </a:solidFill>
                <a:highlight>
                  <a:srgbClr val="FFFFFF"/>
                </a:highlight>
                <a:latin typeface="Helvetica Neue"/>
                <a:ea typeface="Helvetica Neue"/>
                <a:cs typeface="Helvetica Neue"/>
                <a:sym typeface="Helvetica Neue"/>
              </a:rPr>
              <a:t> is a document </a:t>
            </a:r>
            <a:r>
              <a:rPr lang="en-GB" sz="1250">
                <a:solidFill>
                  <a:srgbClr val="333333"/>
                </a:solidFill>
                <a:highlight>
                  <a:schemeClr val="lt1"/>
                </a:highlight>
                <a:latin typeface="Helvetica Neue"/>
                <a:ea typeface="Helvetica Neue"/>
                <a:cs typeface="Helvetica Neue"/>
                <a:sym typeface="Helvetica Neue"/>
              </a:rPr>
              <a:t>addressing requirements and practices for managing the project’s data, code and documentation</a:t>
            </a:r>
            <a:r>
              <a:rPr lang="en-GB" sz="1250">
                <a:solidFill>
                  <a:srgbClr val="333333"/>
                </a:solidFill>
                <a:highlight>
                  <a:srgbClr val="FFFFFF"/>
                </a:highlight>
                <a:latin typeface="Helvetica Neue"/>
                <a:ea typeface="Helvetica Neue"/>
                <a:cs typeface="Helvetica Neue"/>
                <a:sym typeface="Helvetica Neue"/>
              </a:rPr>
              <a:t>, throughout the data life cycle, i.e from the initial planning until the project ends and beyond.</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It outlines the data management strategies in a project.</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Making plans for how you will collect, document, organize, and preserve your data are all part of the data management strategy.</a:t>
            </a:r>
            <a:endParaRPr sz="12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52eb51b5c5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52eb51b5c5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There are several reasons why writing a data management plan is a very good idea:</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Think of the DMP as a </a:t>
            </a:r>
            <a:r>
              <a:rPr b="1" lang="en-GB" sz="1250">
                <a:solidFill>
                  <a:srgbClr val="333333"/>
                </a:solidFill>
                <a:highlight>
                  <a:srgbClr val="FFFFFF"/>
                </a:highlight>
                <a:latin typeface="Helvetica Neue"/>
                <a:ea typeface="Helvetica Neue"/>
                <a:cs typeface="Helvetica Neue"/>
                <a:sym typeface="Helvetica Neue"/>
              </a:rPr>
              <a:t>checklist</a:t>
            </a:r>
            <a:r>
              <a:rPr lang="en-GB" sz="1250">
                <a:solidFill>
                  <a:srgbClr val="333333"/>
                </a:solidFill>
                <a:highlight>
                  <a:srgbClr val="FFFFFF"/>
                </a:highlight>
                <a:latin typeface="Helvetica Neue"/>
                <a:ea typeface="Helvetica Neue"/>
                <a:cs typeface="Helvetica Neue"/>
                <a:sym typeface="Helvetica Neue"/>
              </a:rPr>
              <a:t>, and going through the checklist allows you to </a:t>
            </a:r>
            <a:r>
              <a:rPr b="1" lang="en-GB" sz="1250">
                <a:solidFill>
                  <a:srgbClr val="333333"/>
                </a:solidFill>
                <a:highlight>
                  <a:srgbClr val="FFFFFF"/>
                </a:highlight>
                <a:latin typeface="Helvetica Neue"/>
                <a:ea typeface="Helvetica Neue"/>
                <a:cs typeface="Helvetica Neue"/>
                <a:sym typeface="Helvetica Neue"/>
              </a:rPr>
              <a:t>identify gaps in current data management </a:t>
            </a:r>
            <a:r>
              <a:rPr lang="en-GB" sz="1250">
                <a:solidFill>
                  <a:srgbClr val="333333"/>
                </a:solidFill>
                <a:highlight>
                  <a:srgbClr val="FFFFFF"/>
                </a:highlight>
                <a:latin typeface="Helvetica Neue"/>
                <a:ea typeface="Helvetica Neue"/>
                <a:cs typeface="Helvetica Neue"/>
                <a:sym typeface="Helvetica Neue"/>
              </a:rPr>
              <a:t>strategies. Identifying the gaps early on saves a lot of headache and time spent later. Going through the process of planning is more important than the actual plan itself.</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In a project with several members, it is important to decide on standards that all collaborators should adhere to, e.g. regarding how to organise the data, how to name it, which metadata standards to use, what vocabularies to use, etc.</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Writing a DMP also enables you to estimate costs with regards to data production, storage, data management, etc.</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It is also a good way to clarify responsibilities regarding the data and the data management, e.g. who is responsible for the execution of the DMP.</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By planning how the data will be managed, there’s greater chance that the research data will be well-managed (no guarantee, since you still need to have good strategies and actually implement them for this to happen). Of course there are many benefits with well-managed data but the main ones are:</a:t>
            </a:r>
            <a:endParaRPr sz="1250">
              <a:solidFill>
                <a:srgbClr val="333333"/>
              </a:solidFill>
              <a:highlight>
                <a:srgbClr val="FFFFFF"/>
              </a:highlight>
              <a:latin typeface="Helvetica Neue"/>
              <a:ea typeface="Helvetica Neue"/>
              <a:cs typeface="Helvetica Neue"/>
              <a:sym typeface="Helvetica Neue"/>
            </a:endParaRPr>
          </a:p>
          <a:p>
            <a:pPr indent="-307975" lvl="1" marL="914400" rtl="0" algn="l">
              <a:lnSpc>
                <a:spcPct val="115000"/>
              </a:lnSpc>
              <a:spcBef>
                <a:spcPts val="800"/>
              </a:spcBef>
              <a:spcAft>
                <a:spcPts val="0"/>
              </a:spcAft>
              <a:buClr>
                <a:srgbClr val="333333"/>
              </a:buClr>
              <a:buSzPts val="1250"/>
              <a:buFont typeface="Helvetica Neue"/>
              <a:buAutoNum type="alphaLcPeriod"/>
            </a:pPr>
            <a:r>
              <a:rPr lang="en-GB" sz="1250">
                <a:solidFill>
                  <a:srgbClr val="333333"/>
                </a:solidFill>
                <a:highlight>
                  <a:srgbClr val="FFFFFF"/>
                </a:highlight>
                <a:latin typeface="Helvetica Neue"/>
                <a:ea typeface="Helvetica Neue"/>
                <a:cs typeface="Helvetica Neue"/>
                <a:sym typeface="Helvetica Neue"/>
              </a:rPr>
              <a:t>reproducibility, so that the results can be verified</a:t>
            </a:r>
            <a:endParaRPr sz="1250">
              <a:solidFill>
                <a:srgbClr val="333333"/>
              </a:solidFill>
              <a:highlight>
                <a:srgbClr val="FFFFFF"/>
              </a:highlight>
              <a:latin typeface="Helvetica Neue"/>
              <a:ea typeface="Helvetica Neue"/>
              <a:cs typeface="Helvetica Neue"/>
              <a:sym typeface="Helvetica Neue"/>
            </a:endParaRPr>
          </a:p>
          <a:p>
            <a:pPr indent="-307975" lvl="1" marL="914400" rtl="0" algn="l">
              <a:lnSpc>
                <a:spcPct val="115000"/>
              </a:lnSpc>
              <a:spcBef>
                <a:spcPts val="800"/>
              </a:spcBef>
              <a:spcAft>
                <a:spcPts val="0"/>
              </a:spcAft>
              <a:buClr>
                <a:srgbClr val="333333"/>
              </a:buClr>
              <a:buSzPts val="1250"/>
              <a:buFont typeface="Helvetica Neue"/>
              <a:buAutoNum type="alphaLcPeriod"/>
            </a:pPr>
            <a:r>
              <a:rPr lang="en-GB" sz="1250">
                <a:solidFill>
                  <a:srgbClr val="333333"/>
                </a:solidFill>
                <a:highlight>
                  <a:srgbClr val="FFFFFF"/>
                </a:highlight>
                <a:latin typeface="Helvetica Neue"/>
                <a:ea typeface="Helvetica Neue"/>
                <a:cs typeface="Helvetica Neue"/>
                <a:sym typeface="Helvetica Neue"/>
              </a:rPr>
              <a:t>reusability, so that this data can be used for answering other scientific questions, thus reducing redundancy</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A DMP is the first step towards being FAIR in your project.</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250">
                <a:solidFill>
                  <a:srgbClr val="333333"/>
                </a:solidFill>
                <a:highlight>
                  <a:srgbClr val="FFFFFF"/>
                </a:highlight>
                <a:latin typeface="Helvetica Neue"/>
                <a:ea typeface="Helvetica Neue"/>
                <a:cs typeface="Helvetica Neue"/>
                <a:sym typeface="Helvetica Neue"/>
              </a:rPr>
              <a:t>If the reasons above don’t persuade you, the last argument is that it is more and more a requirement by funders and other stakeholders:</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b="1" lang="en-GB" sz="1250">
                <a:solidFill>
                  <a:srgbClr val="333333"/>
                </a:solidFill>
                <a:highlight>
                  <a:srgbClr val="FFFFFF"/>
                </a:highlight>
                <a:latin typeface="Helvetica Neue"/>
                <a:ea typeface="Helvetica Neue"/>
                <a:cs typeface="Helvetica Neue"/>
                <a:sym typeface="Helvetica Neue"/>
              </a:rPr>
              <a:t>For transparency and openness</a:t>
            </a:r>
            <a:r>
              <a:rPr lang="en-GB" sz="1250">
                <a:solidFill>
                  <a:srgbClr val="333333"/>
                </a:solidFill>
                <a:highlight>
                  <a:srgbClr val="FFFFFF"/>
                </a:highlight>
                <a:latin typeface="Helvetica Neue"/>
                <a:ea typeface="Helvetica Neue"/>
                <a:cs typeface="Helvetica Neue"/>
                <a:sym typeface="Helvetica Neue"/>
              </a:rPr>
              <a:t>: publicly funded research data must be discoverable, accessible, and reusable to the public</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b="1" lang="en-GB" sz="1250">
                <a:solidFill>
                  <a:srgbClr val="333333"/>
                </a:solidFill>
                <a:highlight>
                  <a:srgbClr val="FFFFFF"/>
                </a:highlight>
                <a:latin typeface="Helvetica Neue"/>
                <a:ea typeface="Helvetica Neue"/>
                <a:cs typeface="Helvetica Neue"/>
                <a:sym typeface="Helvetica Neue"/>
              </a:rPr>
              <a:t>Return on investment</a:t>
            </a:r>
            <a:r>
              <a:rPr lang="en-GB" sz="1250">
                <a:solidFill>
                  <a:srgbClr val="333333"/>
                </a:solidFill>
                <a:highlight>
                  <a:srgbClr val="FFFFFF"/>
                </a:highlight>
                <a:latin typeface="Helvetica Neue"/>
                <a:ea typeface="Helvetica Neue"/>
                <a:cs typeface="Helvetica Neue"/>
                <a:sym typeface="Helvetica Neue"/>
              </a:rPr>
              <a:t>: well planned data maximizes the research potential of the data and provides greater returns on public investments and research</a:t>
            </a:r>
            <a:endParaRPr sz="12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2eb51b5c5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2eb51b5c5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There are several reasons why writing a data management plan is a very good idea:</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Think of the DMP as a </a:t>
            </a:r>
            <a:r>
              <a:rPr b="1" lang="en-GB" sz="1250">
                <a:solidFill>
                  <a:srgbClr val="333333"/>
                </a:solidFill>
                <a:highlight>
                  <a:srgbClr val="FFFFFF"/>
                </a:highlight>
                <a:latin typeface="Helvetica Neue"/>
                <a:ea typeface="Helvetica Neue"/>
                <a:cs typeface="Helvetica Neue"/>
                <a:sym typeface="Helvetica Neue"/>
              </a:rPr>
              <a:t>checklist</a:t>
            </a:r>
            <a:r>
              <a:rPr lang="en-GB" sz="1250">
                <a:solidFill>
                  <a:srgbClr val="333333"/>
                </a:solidFill>
                <a:highlight>
                  <a:srgbClr val="FFFFFF"/>
                </a:highlight>
                <a:latin typeface="Helvetica Neue"/>
                <a:ea typeface="Helvetica Neue"/>
                <a:cs typeface="Helvetica Neue"/>
                <a:sym typeface="Helvetica Neue"/>
              </a:rPr>
              <a:t>, and going through the checklist allows you to </a:t>
            </a:r>
            <a:r>
              <a:rPr b="1" lang="en-GB" sz="1250">
                <a:solidFill>
                  <a:srgbClr val="333333"/>
                </a:solidFill>
                <a:highlight>
                  <a:srgbClr val="FFFFFF"/>
                </a:highlight>
                <a:latin typeface="Helvetica Neue"/>
                <a:ea typeface="Helvetica Neue"/>
                <a:cs typeface="Helvetica Neue"/>
                <a:sym typeface="Helvetica Neue"/>
              </a:rPr>
              <a:t>identify gaps in current data management </a:t>
            </a:r>
            <a:r>
              <a:rPr lang="en-GB" sz="1250">
                <a:solidFill>
                  <a:srgbClr val="333333"/>
                </a:solidFill>
                <a:highlight>
                  <a:srgbClr val="FFFFFF"/>
                </a:highlight>
                <a:latin typeface="Helvetica Neue"/>
                <a:ea typeface="Helvetica Neue"/>
                <a:cs typeface="Helvetica Neue"/>
                <a:sym typeface="Helvetica Neue"/>
              </a:rPr>
              <a:t>strategies. Identifying the gaps early on saves a lot of headache and time spent later. Going through the process of planning is more important than the actual plan itself.</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In a project with several members, it is important to decide on standards that all collaborators should adhere to, e.g. regarding how to organise the data, how to name it, which metadata standards to use, what vocabularies to use, etc.</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Writing a DMP also enables you to estimate costs with regards to data production, storage, data management, etc.</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It is also a good way to clarify responsibilities regarding the data and the data management, e.g. who is responsible for the execution of the DMP.</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By planning how the data will be managed, there’s greater chance that the research data will be well-managed (no guarantee, since you still need to have good strategies and actually implement them for this to happen). Of course there are many benefits with well-managed data but the main ones are:</a:t>
            </a:r>
            <a:endParaRPr sz="1250">
              <a:solidFill>
                <a:srgbClr val="333333"/>
              </a:solidFill>
              <a:highlight>
                <a:srgbClr val="FFFFFF"/>
              </a:highlight>
              <a:latin typeface="Helvetica Neue"/>
              <a:ea typeface="Helvetica Neue"/>
              <a:cs typeface="Helvetica Neue"/>
              <a:sym typeface="Helvetica Neue"/>
            </a:endParaRPr>
          </a:p>
          <a:p>
            <a:pPr indent="-307975" lvl="1" marL="914400" rtl="0" algn="l">
              <a:lnSpc>
                <a:spcPct val="115000"/>
              </a:lnSpc>
              <a:spcBef>
                <a:spcPts val="800"/>
              </a:spcBef>
              <a:spcAft>
                <a:spcPts val="0"/>
              </a:spcAft>
              <a:buClr>
                <a:srgbClr val="333333"/>
              </a:buClr>
              <a:buSzPts val="1250"/>
              <a:buFont typeface="Helvetica Neue"/>
              <a:buAutoNum type="alphaLcPeriod"/>
            </a:pPr>
            <a:r>
              <a:rPr lang="en-GB" sz="1250">
                <a:solidFill>
                  <a:srgbClr val="333333"/>
                </a:solidFill>
                <a:highlight>
                  <a:srgbClr val="FFFFFF"/>
                </a:highlight>
                <a:latin typeface="Helvetica Neue"/>
                <a:ea typeface="Helvetica Neue"/>
                <a:cs typeface="Helvetica Neue"/>
                <a:sym typeface="Helvetica Neue"/>
              </a:rPr>
              <a:t>reproducibility, so that the results can be verified</a:t>
            </a:r>
            <a:endParaRPr sz="1250">
              <a:solidFill>
                <a:srgbClr val="333333"/>
              </a:solidFill>
              <a:highlight>
                <a:srgbClr val="FFFFFF"/>
              </a:highlight>
              <a:latin typeface="Helvetica Neue"/>
              <a:ea typeface="Helvetica Neue"/>
              <a:cs typeface="Helvetica Neue"/>
              <a:sym typeface="Helvetica Neue"/>
            </a:endParaRPr>
          </a:p>
          <a:p>
            <a:pPr indent="-307975" lvl="1" marL="914400" rtl="0" algn="l">
              <a:lnSpc>
                <a:spcPct val="115000"/>
              </a:lnSpc>
              <a:spcBef>
                <a:spcPts val="800"/>
              </a:spcBef>
              <a:spcAft>
                <a:spcPts val="0"/>
              </a:spcAft>
              <a:buClr>
                <a:srgbClr val="333333"/>
              </a:buClr>
              <a:buSzPts val="1250"/>
              <a:buFont typeface="Helvetica Neue"/>
              <a:buAutoNum type="alphaLcPeriod"/>
            </a:pPr>
            <a:r>
              <a:rPr lang="en-GB" sz="1250">
                <a:solidFill>
                  <a:srgbClr val="333333"/>
                </a:solidFill>
                <a:highlight>
                  <a:srgbClr val="FFFFFF"/>
                </a:highlight>
                <a:latin typeface="Helvetica Neue"/>
                <a:ea typeface="Helvetica Neue"/>
                <a:cs typeface="Helvetica Neue"/>
                <a:sym typeface="Helvetica Neue"/>
              </a:rPr>
              <a:t>reusability, so that this data can be used for answering other scientific questions, thus reducing redundancy</a:t>
            </a:r>
            <a:br>
              <a:rPr lang="en-GB" sz="1250">
                <a:solidFill>
                  <a:srgbClr val="333333"/>
                </a:solidFill>
                <a:highlight>
                  <a:srgbClr val="FFFFFF"/>
                </a:highlight>
                <a:latin typeface="Helvetica Neue"/>
                <a:ea typeface="Helvetica Neue"/>
                <a:cs typeface="Helvetica Neue"/>
                <a:sym typeface="Helvetica Neue"/>
              </a:rPr>
            </a:b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333333"/>
                </a:solidFill>
                <a:highlight>
                  <a:srgbClr val="FFFFFF"/>
                </a:highlight>
                <a:latin typeface="Helvetica Neue"/>
                <a:ea typeface="Helvetica Neue"/>
                <a:cs typeface="Helvetica Neue"/>
                <a:sym typeface="Helvetica Neue"/>
              </a:rPr>
              <a:t>A DMP is the first step towards being FAIR in your project.</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250">
                <a:solidFill>
                  <a:srgbClr val="333333"/>
                </a:solidFill>
                <a:highlight>
                  <a:srgbClr val="FFFFFF"/>
                </a:highlight>
                <a:latin typeface="Helvetica Neue"/>
                <a:ea typeface="Helvetica Neue"/>
                <a:cs typeface="Helvetica Neue"/>
                <a:sym typeface="Helvetica Neue"/>
              </a:rPr>
              <a:t>If the reasons above don’t persuade you, the last argument is that it is more and more a requirement by funders and other stakeholders:</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b="1" lang="en-GB" sz="1250">
                <a:solidFill>
                  <a:srgbClr val="333333"/>
                </a:solidFill>
                <a:highlight>
                  <a:srgbClr val="FFFFFF"/>
                </a:highlight>
                <a:latin typeface="Helvetica Neue"/>
                <a:ea typeface="Helvetica Neue"/>
                <a:cs typeface="Helvetica Neue"/>
                <a:sym typeface="Helvetica Neue"/>
              </a:rPr>
              <a:t>For transparency and openness</a:t>
            </a:r>
            <a:r>
              <a:rPr lang="en-GB" sz="1250">
                <a:solidFill>
                  <a:srgbClr val="333333"/>
                </a:solidFill>
                <a:highlight>
                  <a:srgbClr val="FFFFFF"/>
                </a:highlight>
                <a:latin typeface="Helvetica Neue"/>
                <a:ea typeface="Helvetica Neue"/>
                <a:cs typeface="Helvetica Neue"/>
                <a:sym typeface="Helvetica Neue"/>
              </a:rPr>
              <a:t>: publicly funded research data must be discoverable, accessible, and reusable to the public</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b="1" lang="en-GB" sz="1250">
                <a:solidFill>
                  <a:srgbClr val="333333"/>
                </a:solidFill>
                <a:highlight>
                  <a:srgbClr val="FFFFFF"/>
                </a:highlight>
                <a:latin typeface="Helvetica Neue"/>
                <a:ea typeface="Helvetica Neue"/>
                <a:cs typeface="Helvetica Neue"/>
                <a:sym typeface="Helvetica Neue"/>
              </a:rPr>
              <a:t>Return on investment</a:t>
            </a:r>
            <a:r>
              <a:rPr lang="en-GB" sz="1250">
                <a:solidFill>
                  <a:srgbClr val="333333"/>
                </a:solidFill>
                <a:highlight>
                  <a:srgbClr val="FFFFFF"/>
                </a:highlight>
                <a:latin typeface="Helvetica Neue"/>
                <a:ea typeface="Helvetica Neue"/>
                <a:cs typeface="Helvetica Neue"/>
                <a:sym typeface="Helvetica Neue"/>
              </a:rPr>
              <a:t>: well planned data maximizes the research potential of the data and provides greater returns on public investments and research</a:t>
            </a:r>
            <a:endParaRPr sz="12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2eb51b5c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2eb51b5c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b="1" lang="en-GB" sz="1300"/>
              <a:t>Description of data</a:t>
            </a:r>
            <a:endParaRPr b="1" sz="1300"/>
          </a:p>
          <a:p>
            <a:pPr indent="-311150" lvl="0" marL="457200" rtl="0" algn="l">
              <a:spcBef>
                <a:spcPts val="0"/>
              </a:spcBef>
              <a:spcAft>
                <a:spcPts val="0"/>
              </a:spcAft>
              <a:buClr>
                <a:schemeClr val="dk1"/>
              </a:buClr>
              <a:buSzPts val="1300"/>
              <a:buChar char="●"/>
            </a:pPr>
            <a:r>
              <a:rPr lang="en-GB" sz="1300">
                <a:solidFill>
                  <a:schemeClr val="dk1"/>
                </a:solidFill>
              </a:rPr>
              <a:t>This includes identifying the types of data you will create or collect—whether it’s quantitative, qualitative, images, or any other formats.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You’ll also outline the format of this data as well as the estimated amount or volume.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en-GB" sz="1300">
                <a:solidFill>
                  <a:schemeClr val="dk1"/>
                </a:solidFill>
              </a:rPr>
              <a:t>Documentation</a:t>
            </a:r>
            <a:endParaRPr b="1"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Documentation is key to making your data understandable and usable. This section is all about creating clear and consistent documentation about the data.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For example, how was it collected, what does each variable mean, and what methodologies were used?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Metadata plays a vital role here—it describes the content, structure, and meaning of your data, ensuring others can interpret it correctly.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52eb51b5c5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52eb51b5c5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rPr>
              <a:t>3. </a:t>
            </a:r>
            <a:r>
              <a:rPr b="1" lang="en-GB" sz="1300">
                <a:solidFill>
                  <a:schemeClr val="dk1"/>
                </a:solidFill>
              </a:rPr>
              <a:t>Storage and backup </a:t>
            </a:r>
            <a:endParaRPr b="1"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Data storage and backup are fundamental for safeguarding your work during the research process.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In this section you outline where the data will be stored, and ensure that storage complies with any institutional or legal requirements.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Backups are equally important, as they provide a safety net in case of loss or damage.</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300">
                <a:solidFill>
                  <a:schemeClr val="dk1"/>
                </a:solidFill>
              </a:rPr>
              <a:t>4. </a:t>
            </a:r>
            <a:r>
              <a:rPr b="1" lang="en-GB" sz="1300">
                <a:solidFill>
                  <a:schemeClr val="dk1"/>
                </a:solidFill>
              </a:rPr>
              <a:t>Legal and </a:t>
            </a:r>
            <a:r>
              <a:rPr b="1" lang="en-GB" sz="1300">
                <a:solidFill>
                  <a:schemeClr val="dk1"/>
                </a:solidFill>
              </a:rPr>
              <a:t>ethical</a:t>
            </a:r>
            <a:r>
              <a:rPr b="1" lang="en-GB" sz="1300">
                <a:solidFill>
                  <a:schemeClr val="dk1"/>
                </a:solidFill>
              </a:rPr>
              <a:t> </a:t>
            </a:r>
            <a:endParaRPr b="1"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We need to ensure compliance with legal and ethical requirements.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This includes detailing how sensitive or non-sensitive personal data will be handled to meet regulations like GDPR, Nagoya protocol and IP rights</a:t>
            </a:r>
            <a:endParaRPr sz="13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52eb51b5c5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52eb51b5c5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t>5. Accessibility and long-term storage</a:t>
            </a:r>
            <a:endParaRPr b="1" sz="1300"/>
          </a:p>
          <a:p>
            <a:pPr indent="-311150" lvl="0" marL="457200" rtl="0" algn="l">
              <a:spcBef>
                <a:spcPts val="0"/>
              </a:spcBef>
              <a:spcAft>
                <a:spcPts val="0"/>
              </a:spcAft>
              <a:buClr>
                <a:schemeClr val="dk1"/>
              </a:buClr>
              <a:buSzPts val="1300"/>
              <a:buChar char="●"/>
            </a:pPr>
            <a:r>
              <a:rPr lang="en-GB" sz="1300">
                <a:solidFill>
                  <a:schemeClr val="dk1"/>
                </a:solidFill>
              </a:rPr>
              <a:t>Here, we address how, when and where your data—or metadata—will be shared, such as in public repositories and institutional archives.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It’s also important to specify any conditions for access, especially if the data contains sensitive information.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Additionally, long-term storage ensures that your data remains usable years after the project ends.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b="1" lang="en-GB" sz="1300">
                <a:solidFill>
                  <a:schemeClr val="dk1"/>
                </a:solidFill>
              </a:rPr>
              <a:t>6. Responsibility and resources</a:t>
            </a:r>
            <a:endParaRPr b="1"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Finally, we define who is responsible for managing the data and identify the resources needed throughout the project.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Proper planning here prevents gaps and ensures the project runs smoothly</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300">
                <a:solidFill>
                  <a:schemeClr val="dk1"/>
                </a:solidFill>
              </a:rPr>
              <a:t>It can seem a bit overwhelming to write a DMP, but there are templates and tools to help you!</a:t>
            </a:r>
            <a:endParaRPr sz="1300">
              <a:solidFill>
                <a:schemeClr val="dk1"/>
              </a:solidFill>
            </a:endParaRPr>
          </a:p>
          <a:p>
            <a:pPr indent="0" lvl="0" marL="0" rtl="0" algn="l">
              <a:spcBef>
                <a:spcPts val="0"/>
              </a:spcBef>
              <a:spcAft>
                <a:spcPts val="0"/>
              </a:spcAft>
              <a:buNone/>
            </a:pPr>
            <a:r>
              <a:t/>
            </a:r>
            <a:endParaRPr sz="1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52eb51b5c5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52eb51b5c5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A DMP is a </a:t>
            </a:r>
            <a:r>
              <a:rPr b="1" lang="en-GB" sz="1250">
                <a:solidFill>
                  <a:srgbClr val="333333"/>
                </a:solidFill>
                <a:highlight>
                  <a:srgbClr val="FFFFFF"/>
                </a:highlight>
                <a:latin typeface="Helvetica Neue"/>
                <a:ea typeface="Helvetica Neue"/>
                <a:cs typeface="Helvetica Neue"/>
                <a:sym typeface="Helvetica Neue"/>
              </a:rPr>
              <a:t>living document</a:t>
            </a:r>
            <a:r>
              <a:rPr lang="en-GB" sz="1250">
                <a:solidFill>
                  <a:srgbClr val="333333"/>
                </a:solidFill>
                <a:highlight>
                  <a:srgbClr val="FFFFFF"/>
                </a:highlight>
                <a:latin typeface="Helvetica Neue"/>
                <a:ea typeface="Helvetica Neue"/>
                <a:cs typeface="Helvetica Neue"/>
                <a:sym typeface="Helvetica Neue"/>
              </a:rPr>
              <a:t>, the initial version is written the same time as a new project idea is emerging, and then successively updated as the project continues and new decisions are made:</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b="1" lang="en-GB" sz="1250">
                <a:solidFill>
                  <a:srgbClr val="333333"/>
                </a:solidFill>
                <a:highlight>
                  <a:srgbClr val="FFFFFF"/>
                </a:highlight>
                <a:latin typeface="Helvetica Neue"/>
                <a:ea typeface="Helvetica Neue"/>
                <a:cs typeface="Helvetica Neue"/>
                <a:sym typeface="Helvetica Neue"/>
              </a:rPr>
              <a:t>Project planning:</a:t>
            </a:r>
            <a:r>
              <a:rPr lang="en-GB" sz="1250">
                <a:solidFill>
                  <a:srgbClr val="333333"/>
                </a:solidFill>
                <a:highlight>
                  <a:srgbClr val="FFFFFF"/>
                </a:highlight>
                <a:latin typeface="Helvetica Neue"/>
                <a:ea typeface="Helvetica Neue"/>
                <a:cs typeface="Helvetica Neue"/>
                <a:sym typeface="Helvetica Neue"/>
              </a:rPr>
              <a:t> The DMP should outline the strategies for data management in sufficient detail to be able to estimate the resources needed to implement the DMP, so that this can be included in the proposal for funding (e.g. data production, data analysis, storage during and after project, costs related to publishing of data).</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b="1" lang="en-GB" sz="1250">
                <a:solidFill>
                  <a:srgbClr val="333333"/>
                </a:solidFill>
                <a:highlight>
                  <a:srgbClr val="FFFFFF"/>
                </a:highlight>
                <a:latin typeface="Helvetica Neue"/>
                <a:ea typeface="Helvetica Neue"/>
                <a:cs typeface="Helvetica Neue"/>
                <a:sym typeface="Helvetica Neue"/>
              </a:rPr>
              <a:t>Project start:</a:t>
            </a:r>
            <a:r>
              <a:rPr lang="en-GB" sz="1250">
                <a:solidFill>
                  <a:srgbClr val="333333"/>
                </a:solidFill>
                <a:highlight>
                  <a:srgbClr val="FFFFFF"/>
                </a:highlight>
                <a:latin typeface="Helvetica Neue"/>
                <a:ea typeface="Helvetica Neue"/>
                <a:cs typeface="Helvetica Neue"/>
                <a:sym typeface="Helvetica Neue"/>
              </a:rPr>
              <a:t> The DMP is completed with more details e.g. about documentation, data quality measures, file and folder strategies, etc.</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b="1" lang="en-GB" sz="1250">
                <a:solidFill>
                  <a:srgbClr val="333333"/>
                </a:solidFill>
                <a:highlight>
                  <a:srgbClr val="FFFFFF"/>
                </a:highlight>
                <a:latin typeface="Helvetica Neue"/>
                <a:ea typeface="Helvetica Neue"/>
                <a:cs typeface="Helvetica Neue"/>
                <a:sym typeface="Helvetica Neue"/>
              </a:rPr>
              <a:t>Project end:</a:t>
            </a:r>
            <a:r>
              <a:rPr lang="en-GB" sz="1250">
                <a:solidFill>
                  <a:srgbClr val="333333"/>
                </a:solidFill>
                <a:highlight>
                  <a:srgbClr val="FFFFFF"/>
                </a:highlight>
                <a:latin typeface="Helvetica Neue"/>
                <a:ea typeface="Helvetica Neue"/>
                <a:cs typeface="Helvetica Neue"/>
                <a:sym typeface="Helvetica Neue"/>
              </a:rPr>
              <a:t> The DMP is updated a final time with e.g. links to published data and details about archiving (what data and where), so that this document enables future re-use of the project (by yourself or others).</a:t>
            </a:r>
            <a:endParaRPr sz="12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52eb51b5c5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52eb51b5c5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Standard DMP templates can typically be found at funder agencies, e.g. </a:t>
            </a:r>
            <a:r>
              <a:rPr lang="en-GB" sz="12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Swedish Research Council</a:t>
            </a:r>
            <a:r>
              <a:rPr lang="en-GB" sz="1250">
                <a:solidFill>
                  <a:srgbClr val="333333"/>
                </a:solidFill>
                <a:highlight>
                  <a:srgbClr val="FFFFFF"/>
                </a:highlight>
                <a:latin typeface="Helvetica Neue"/>
                <a:ea typeface="Helvetica Neue"/>
                <a:cs typeface="Helvetica Neue"/>
                <a:sym typeface="Helvetica Neue"/>
              </a:rPr>
              <a:t> and </a:t>
            </a:r>
            <a:r>
              <a:rPr lang="en-GB" sz="1250">
                <a:solidFill>
                  <a:srgbClr val="204A6F"/>
                </a:solidFill>
                <a:highlight>
                  <a:srgbClr val="FFFFFF"/>
                </a:highlight>
                <a:uFill>
                  <a:noFill/>
                </a:uFill>
                <a:latin typeface="Helvetica Neue"/>
                <a:ea typeface="Helvetica Neue"/>
                <a:cs typeface="Helvetica Neue"/>
                <a:sym typeface="Helvetica Neue"/>
                <a:hlinkClick r:id="rId3">
                  <a:extLst>
                    <a:ext uri="{A12FA001-AC4F-418D-AE19-62706E023703}">
                      <ahyp:hlinkClr val="tx"/>
                    </a:ext>
                  </a:extLst>
                </a:hlinkClick>
              </a:rPr>
              <a:t>Science Europe</a:t>
            </a:r>
            <a:r>
              <a:rPr lang="en-GB" sz="1250">
                <a:solidFill>
                  <a:srgbClr val="333333"/>
                </a:solidFill>
                <a:highlight>
                  <a:srgbClr val="FFFFFF"/>
                </a:highlight>
                <a:latin typeface="Helvetica Neue"/>
                <a:ea typeface="Helvetica Neue"/>
                <a:cs typeface="Helvetica Neue"/>
                <a:sym typeface="Helvetica Neue"/>
              </a:rPr>
              <a:t>, and it is of course possible to write in your favorite text editor.</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However, the questions in these templates are quite high-level, with little or no guidance on how to answer them.</a:t>
            </a:r>
            <a:endParaRPr sz="12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250">
                <a:solidFill>
                  <a:srgbClr val="333333"/>
                </a:solidFill>
                <a:highlight>
                  <a:srgbClr val="FFFFFF"/>
                </a:highlight>
                <a:latin typeface="Helvetica Neue"/>
                <a:ea typeface="Helvetica Neue"/>
                <a:cs typeface="Helvetica Neue"/>
                <a:sym typeface="Helvetica Neue"/>
              </a:rPr>
              <a:t>Luckily, there are tools to assist you:</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800"/>
              </a:spcBef>
              <a:spcAft>
                <a:spcPts val="0"/>
              </a:spcAft>
              <a:buClr>
                <a:srgbClr val="333333"/>
              </a:buClr>
              <a:buSzPts val="1250"/>
              <a:buFont typeface="Helvetica Neue"/>
              <a:buChar char="●"/>
            </a:pPr>
            <a:r>
              <a:rPr lang="en-GB" sz="1250">
                <a:solidFill>
                  <a:srgbClr val="204A6F"/>
                </a:solidFill>
                <a:highlight>
                  <a:srgbClr val="FFFFFF"/>
                </a:highlight>
                <a:uFill>
                  <a:noFill/>
                </a:uFill>
                <a:latin typeface="Helvetica Neue"/>
                <a:ea typeface="Helvetica Neue"/>
                <a:cs typeface="Helvetica Neue"/>
                <a:sym typeface="Helvetica Neue"/>
                <a:hlinkClick r:id="rId4">
                  <a:extLst>
                    <a:ext uri="{A12FA001-AC4F-418D-AE19-62706E023703}">
                      <ahyp:hlinkClr val="tx"/>
                    </a:ext>
                  </a:extLst>
                </a:hlinkClick>
              </a:rPr>
              <a:t>DMPOnline</a:t>
            </a:r>
            <a:r>
              <a:rPr lang="en-GB" sz="1250">
                <a:solidFill>
                  <a:srgbClr val="333333"/>
                </a:solidFill>
                <a:highlight>
                  <a:srgbClr val="FFFFFF"/>
                </a:highlight>
                <a:latin typeface="Helvetica Neue"/>
                <a:ea typeface="Helvetica Neue"/>
                <a:cs typeface="Helvetica Neue"/>
                <a:sym typeface="Helvetica Neue"/>
              </a:rPr>
              <a:t> </a:t>
            </a:r>
            <a:endParaRPr sz="1250">
              <a:solidFill>
                <a:srgbClr val="333333"/>
              </a:solidFill>
              <a:highlight>
                <a:srgbClr val="FFFFFF"/>
              </a:highlight>
              <a:latin typeface="Helvetica Neue"/>
              <a:ea typeface="Helvetica Neue"/>
              <a:cs typeface="Helvetica Neue"/>
              <a:sym typeface="Helvetica Neue"/>
            </a:endParaRPr>
          </a:p>
          <a:p>
            <a:pPr indent="-311150" lvl="1" marL="914400" rtl="0" algn="l">
              <a:lnSpc>
                <a:spcPct val="137142"/>
              </a:lnSpc>
              <a:spcBef>
                <a:spcPts val="800"/>
              </a:spcBef>
              <a:spcAft>
                <a:spcPts val="0"/>
              </a:spcAft>
              <a:buClr>
                <a:schemeClr val="dk1"/>
              </a:buClr>
              <a:buSzPts val="130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 The tool most universities have chosen to offer (check with your institute)</a:t>
            </a:r>
            <a:endParaRPr sz="1250">
              <a:solidFill>
                <a:schemeClr val="dk1"/>
              </a:solidFill>
              <a:highlight>
                <a:srgbClr val="FFFFFF"/>
              </a:highlight>
              <a:latin typeface="Helvetica Neue"/>
              <a:ea typeface="Helvetica Neue"/>
              <a:cs typeface="Helvetica Neue"/>
              <a:sym typeface="Helvetica Neue"/>
            </a:endParaRPr>
          </a:p>
          <a:p>
            <a:pPr indent="-311150" lvl="1" marL="914400" rtl="0" algn="l">
              <a:lnSpc>
                <a:spcPct val="137142"/>
              </a:lnSpc>
              <a:spcBef>
                <a:spcPts val="0"/>
              </a:spcBef>
              <a:spcAft>
                <a:spcPts val="0"/>
              </a:spcAft>
              <a:buClr>
                <a:schemeClr val="dk1"/>
              </a:buClr>
              <a:buSzPts val="130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 Good guidance but typically generic and not Life Science specific</a:t>
            </a:r>
            <a:endParaRPr sz="1250">
              <a:solidFill>
                <a:schemeClr val="dk1"/>
              </a:solidFill>
              <a:highlight>
                <a:srgbClr val="FFFFFF"/>
              </a:highlight>
              <a:latin typeface="Helvetica Neue"/>
              <a:ea typeface="Helvetica Neue"/>
              <a:cs typeface="Helvetica Neue"/>
              <a:sym typeface="Helvetica Neue"/>
            </a:endParaRPr>
          </a:p>
          <a:p>
            <a:pPr indent="-311150" lvl="1" marL="914400" rtl="0" algn="l">
              <a:lnSpc>
                <a:spcPct val="137142"/>
              </a:lnSpc>
              <a:spcBef>
                <a:spcPts val="0"/>
              </a:spcBef>
              <a:spcAft>
                <a:spcPts val="0"/>
              </a:spcAft>
              <a:buClr>
                <a:schemeClr val="dk1"/>
              </a:buClr>
              <a:buSzPts val="130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 Most often free text answers</a:t>
            </a:r>
            <a:endParaRPr sz="1250">
              <a:solidFill>
                <a:srgbClr val="333333"/>
              </a:solidFill>
              <a:highlight>
                <a:srgbClr val="FFFFFF"/>
              </a:highlight>
              <a:latin typeface="Helvetica Neue"/>
              <a:ea typeface="Helvetica Neue"/>
              <a:cs typeface="Helvetica Neue"/>
              <a:sym typeface="Helvetica Neue"/>
            </a:endParaRPr>
          </a:p>
          <a:p>
            <a:pPr indent="-307975" lvl="0" marL="457200" rtl="0" algn="l">
              <a:lnSpc>
                <a:spcPct val="115000"/>
              </a:lnSpc>
              <a:spcBef>
                <a:spcPts val="0"/>
              </a:spcBef>
              <a:spcAft>
                <a:spcPts val="0"/>
              </a:spcAft>
              <a:buClr>
                <a:srgbClr val="333333"/>
              </a:buClr>
              <a:buSzPts val="1250"/>
              <a:buFont typeface="Helvetica Neue"/>
              <a:buChar char="●"/>
            </a:pPr>
            <a:r>
              <a:rPr lang="en-GB" sz="1250">
                <a:solidFill>
                  <a:srgbClr val="204A6F"/>
                </a:solidFill>
                <a:highlight>
                  <a:srgbClr val="FFFFFF"/>
                </a:highlight>
                <a:uFill>
                  <a:noFill/>
                </a:uFill>
                <a:latin typeface="Helvetica Neue"/>
                <a:ea typeface="Helvetica Neue"/>
                <a:cs typeface="Helvetica Neue"/>
                <a:sym typeface="Helvetica Neue"/>
                <a:hlinkClick r:id="rId5">
                  <a:extLst>
                    <a:ext uri="{A12FA001-AC4F-418D-AE19-62706E023703}">
                      <ahyp:hlinkClr val="tx"/>
                    </a:ext>
                  </a:extLst>
                </a:hlinkClick>
              </a:rPr>
              <a:t>Data Stewardship wizard</a:t>
            </a:r>
            <a:r>
              <a:rPr lang="en-GB" sz="1250">
                <a:solidFill>
                  <a:srgbClr val="333333"/>
                </a:solidFill>
                <a:highlight>
                  <a:srgbClr val="FFFFFF"/>
                </a:highlight>
                <a:latin typeface="Helvetica Neue"/>
                <a:ea typeface="Helvetica Neue"/>
                <a:cs typeface="Helvetica Neue"/>
                <a:sym typeface="Helvetica Neue"/>
              </a:rPr>
              <a:t> </a:t>
            </a:r>
            <a:endParaRPr sz="1250">
              <a:solidFill>
                <a:srgbClr val="333333"/>
              </a:solidFill>
              <a:highlight>
                <a:srgbClr val="FFFFFF"/>
              </a:highlight>
              <a:latin typeface="Helvetica Neue"/>
              <a:ea typeface="Helvetica Neue"/>
              <a:cs typeface="Helvetica Neue"/>
              <a:sym typeface="Helvetica Neue"/>
            </a:endParaRPr>
          </a:p>
          <a:p>
            <a:pPr indent="-307975" lvl="1" marL="914400" rtl="0" algn="l">
              <a:lnSpc>
                <a:spcPct val="137142"/>
              </a:lnSpc>
              <a:spcBef>
                <a:spcPts val="800"/>
              </a:spcBef>
              <a:spcAft>
                <a:spcPts val="0"/>
              </a:spcAft>
              <a:buClr>
                <a:srgbClr val="333333"/>
              </a:buClr>
              <a:buSzPts val="125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Provided by ScilifeLab</a:t>
            </a:r>
            <a:endParaRPr sz="1250">
              <a:solidFill>
                <a:schemeClr val="dk1"/>
              </a:solidFill>
              <a:highlight>
                <a:srgbClr val="FFFFFF"/>
              </a:highlight>
              <a:latin typeface="Helvetica Neue"/>
              <a:ea typeface="Helvetica Neue"/>
              <a:cs typeface="Helvetica Neue"/>
              <a:sym typeface="Helvetica Neue"/>
            </a:endParaRPr>
          </a:p>
          <a:p>
            <a:pPr indent="-307975" lvl="1" marL="914400" rtl="0" algn="l">
              <a:lnSpc>
                <a:spcPct val="137142"/>
              </a:lnSpc>
              <a:spcBef>
                <a:spcPts val="0"/>
              </a:spcBef>
              <a:spcAft>
                <a:spcPts val="0"/>
              </a:spcAft>
              <a:buClr>
                <a:srgbClr val="333333"/>
              </a:buClr>
              <a:buSzPts val="125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Gives Life Science specific guidance</a:t>
            </a:r>
            <a:endParaRPr sz="1250">
              <a:solidFill>
                <a:schemeClr val="dk1"/>
              </a:solidFill>
              <a:highlight>
                <a:srgbClr val="FFFFFF"/>
              </a:highlight>
              <a:latin typeface="Helvetica Neue"/>
              <a:ea typeface="Helvetica Neue"/>
              <a:cs typeface="Helvetica Neue"/>
              <a:sym typeface="Helvetica Neue"/>
            </a:endParaRPr>
          </a:p>
          <a:p>
            <a:pPr indent="-307975" lvl="1" marL="914400" rtl="0" algn="l">
              <a:lnSpc>
                <a:spcPct val="137142"/>
              </a:lnSpc>
              <a:spcBef>
                <a:spcPts val="0"/>
              </a:spcBef>
              <a:spcAft>
                <a:spcPts val="0"/>
              </a:spcAft>
              <a:buClr>
                <a:srgbClr val="333333"/>
              </a:buClr>
              <a:buSzPts val="1250"/>
              <a:buFont typeface="Helvetica Neue"/>
              <a:buAutoNum type="alphaLcPeriod"/>
            </a:pPr>
            <a:r>
              <a:rPr lang="en-GB" sz="1250">
                <a:solidFill>
                  <a:schemeClr val="dk1"/>
                </a:solidFill>
                <a:highlight>
                  <a:srgbClr val="FFFFFF"/>
                </a:highlight>
                <a:latin typeface="Helvetica Neue"/>
                <a:ea typeface="Helvetica Neue"/>
                <a:cs typeface="Helvetica Neue"/>
                <a:sym typeface="Helvetica Neue"/>
              </a:rPr>
              <a:t>Less free text answers, instead many questions with answer options </a:t>
            </a:r>
            <a:endParaRPr sz="12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52eb51b5c5_0_8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52eb51b5c5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GB"/>
            </a:br>
            <a:r>
              <a:rPr lang="en-GB" u="sng">
                <a:solidFill>
                  <a:schemeClr val="hlink"/>
                </a:solidFill>
                <a:hlinkClick r:id="rId2"/>
              </a:rPr>
              <a:t>https://www.mentimeter.com/app/presentation/alarjznwtik51ypcw2gn1h7safswyjsv/edit?question=iw2r9ervu3b2</a:t>
            </a:r>
            <a:r>
              <a:rPr lang="en-GB"/>
              <a:t> </a:t>
            </a:r>
            <a:br>
              <a:rPr lang="en-GB"/>
            </a:br>
            <a:endParaRPr/>
          </a:p>
          <a:p>
            <a:pPr indent="0" lvl="0" marL="0" rtl="0" algn="l">
              <a:spcBef>
                <a:spcPts val="0"/>
              </a:spcBef>
              <a:spcAft>
                <a:spcPts val="0"/>
              </a:spcAft>
              <a:buNone/>
            </a:pPr>
            <a:r>
              <a:rPr lang="en-GB" u="sng">
                <a:solidFill>
                  <a:schemeClr val="hlink"/>
                </a:solidFill>
                <a:hlinkClick r:id="rId3"/>
              </a:rPr>
              <a:t>https://www.menti.com/aloedrho39o6</a:t>
            </a:r>
            <a:r>
              <a:rPr lang="en-GB"/>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2eb51b5c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2eb51b5c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f79888c4f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f79888c4f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dbda6515e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dbda6515e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dbda6515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dbda6515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dbda6515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dbda6515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dbda6515e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dbda6515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52eb51b5c5_0_10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2eb51b5c5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you will get to try writing a Data Management Plan. There are 2 set of exercises to choose from. The first one will mainly be for those of you who are life </a:t>
            </a:r>
            <a:r>
              <a:rPr lang="en-GB"/>
              <a:t>scientist. You can try out the tool from SciLifeLab and either create a DMP for a pre-defined scenario in the material or create a DMP for your own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second one is good for everyone so life scientists might also choose that one. It has 2 parts. First, find out if your organisation/institution has a DMP tool or template. Search your intranet, ask your support function or library if you have one etc.</a:t>
            </a:r>
            <a:br>
              <a:rPr lang="en-GB"/>
            </a:br>
            <a:r>
              <a:rPr lang="en-GB"/>
              <a:t>Then, use the DMP checklist from SND and reflect over the questions in the checklist. Would they be applicable to you/your project or not.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2eb51b5c5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2eb51b5c5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Recommend</a:t>
            </a:r>
            <a:r>
              <a:rPr lang="en-GB"/>
              <a:t> this for Life Science participants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52eb51b5c5_0_10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52eb51b5c5_0_1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52eb51b5c5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52eb51b5c5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2eb51b5c5_0_8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52eb51b5c5_0_8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DM is an umbrella term covering topics for dealing with data and other research outputs both on a day to day basis (organizing it, structuring it, choosing appropriate software or other technologies to manage it with, storing it, backing it up, and so forth) </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as well as long term solutions like (sharing and preservation, for example). And not to forget, ethical and legal considerations. Data management in needed throuhgout the data life cycle, but the needs will differ.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It all boils down to being transparent and conducting trustworthy and high quality research and to make the most out of the data by reuse by yourself and others.</a:t>
            </a:r>
            <a:br>
              <a:rPr lang="en-GB" sz="1200">
                <a:solidFill>
                  <a:schemeClr val="dk1"/>
                </a:solidFill>
              </a:rPr>
            </a:br>
            <a:br>
              <a:rPr lang="en-GB" sz="1200">
                <a:solidFill>
                  <a:schemeClr val="dk1"/>
                </a:solidFill>
              </a:rPr>
            </a:br>
            <a:r>
              <a:rPr lang="en-GB" sz="1200">
                <a:solidFill>
                  <a:schemeClr val="dk1"/>
                </a:solidFill>
              </a:rPr>
              <a:t>You are all managing data and applying data management strategies in one or several ways already but to make your project more efficient and your life easier it can be very useful to adhere to best practices.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52eb51b5c5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52eb51b5c5_0_7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NBIS and DC together aims to provide support throughout the data life cycle and we can provide advice around all phases but for our our hands-on support we put an extra emphasis on Planning and Sharing/reuse.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br>
              <a:rPr lang="en-GB">
                <a:solidFill>
                  <a:schemeClr val="dk1"/>
                </a:solidFill>
              </a:rPr>
            </a:br>
            <a:r>
              <a:rPr lang="en-GB">
                <a:solidFill>
                  <a:schemeClr val="dk1"/>
                </a:solidFill>
              </a:rPr>
              <a:t>The data stewards at NBIS can give you guidance regarding various data management aspects such as how to collect, document, organize, and preserve the research data. We can e.g.: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GB" sz="1800">
                <a:solidFill>
                  <a:schemeClr val="dk1"/>
                </a:solidFill>
              </a:rPr>
              <a:t>Support with:</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sz="1800">
                <a:solidFill>
                  <a:schemeClr val="dk1"/>
                </a:solidFill>
              </a:rPr>
              <a:t>Writing a </a:t>
            </a:r>
            <a:r>
              <a:rPr b="1" lang="en-GB" sz="1800">
                <a:solidFill>
                  <a:schemeClr val="dk1"/>
                </a:solidFill>
              </a:rPr>
              <a:t>data management plan.</a:t>
            </a:r>
            <a:endParaRPr b="1"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sz="1800">
                <a:solidFill>
                  <a:schemeClr val="dk1"/>
                </a:solidFill>
              </a:rPr>
              <a:t>Describing data with</a:t>
            </a:r>
            <a:r>
              <a:rPr b="1" lang="en-GB" sz="1800">
                <a:solidFill>
                  <a:schemeClr val="dk1"/>
                </a:solidFill>
              </a:rPr>
              <a:t> proper metadata </a:t>
            </a:r>
            <a:r>
              <a:rPr lang="en-GB" sz="1800">
                <a:solidFill>
                  <a:schemeClr val="dk1"/>
                </a:solidFill>
              </a:rPr>
              <a:t>for documentation and publishing.</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1" lang="en-GB" sz="1800">
                <a:solidFill>
                  <a:schemeClr val="dk1"/>
                </a:solidFill>
              </a:rPr>
              <a:t>Data transfer, organisation, backup, </a:t>
            </a:r>
            <a:r>
              <a:rPr lang="en-GB" sz="1800">
                <a:solidFill>
                  <a:schemeClr val="dk1"/>
                </a:solidFill>
              </a:rPr>
              <a:t>and</a:t>
            </a:r>
            <a:r>
              <a:rPr b="1" lang="en-GB" sz="1800">
                <a:solidFill>
                  <a:schemeClr val="dk1"/>
                </a:solidFill>
              </a:rPr>
              <a:t> security </a:t>
            </a:r>
            <a:r>
              <a:rPr lang="en-GB" sz="1800">
                <a:solidFill>
                  <a:schemeClr val="dk1"/>
                </a:solidFill>
              </a:rPr>
              <a:t>procedures.</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sz="1800">
                <a:solidFill>
                  <a:schemeClr val="dk1"/>
                </a:solidFill>
              </a:rPr>
              <a:t>Identifying a </a:t>
            </a:r>
            <a:r>
              <a:rPr b="1" lang="en-GB" sz="1800">
                <a:solidFill>
                  <a:schemeClr val="dk1"/>
                </a:solidFill>
              </a:rPr>
              <a:t>suitable repository</a:t>
            </a:r>
            <a:r>
              <a:rPr lang="en-GB" sz="1800">
                <a:solidFill>
                  <a:schemeClr val="dk1"/>
                </a:solidFill>
              </a:rPr>
              <a:t> for data publication.</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1" lang="en-GB" sz="1800">
                <a:solidFill>
                  <a:schemeClr val="dk1"/>
                </a:solidFill>
              </a:rPr>
              <a:t>Submission process</a:t>
            </a:r>
            <a:r>
              <a:rPr lang="en-GB" sz="1800">
                <a:solidFill>
                  <a:schemeClr val="dk1"/>
                </a:solidFill>
              </a:rPr>
              <a:t> when publishing your data and code.</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sz="1800">
                <a:solidFill>
                  <a:schemeClr val="dk1"/>
                </a:solidFill>
              </a:rPr>
              <a:t>Handling of </a:t>
            </a:r>
            <a:r>
              <a:rPr b="1" lang="en-GB" sz="1800">
                <a:solidFill>
                  <a:schemeClr val="dk1"/>
                </a:solidFill>
              </a:rPr>
              <a:t>sensitive human data.</a:t>
            </a:r>
            <a:endParaRPr>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2eb51b5c5_0_7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GB" sz="1200">
                <a:solidFill>
                  <a:schemeClr val="dk1"/>
                </a:solidFill>
              </a:rPr>
              <a:t>SciLifeLab RDM Guidelines is a knowledge hub for the management of life science research data in Sweden. The purpose of this portal is to serve as an information resource for each phase of the data life cycle and related topics. We also aim to collect training materials and other RDM resources provided by universities and research infrastructures in Sweden.</a:t>
            </a:r>
            <a:endParaRPr/>
          </a:p>
        </p:txBody>
      </p:sp>
      <p:sp>
        <p:nvSpPr>
          <p:cNvPr id="434" name="Google Shape;434;g352eb51b5c5_0_7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52eb51b5c5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352eb51b5c5_0_7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52eb51b5c5_0_10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52eb51b5c5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2eb51b5c5_0_8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2eb51b5c5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4000"/>
              </a:lnSpc>
              <a:spcBef>
                <a:spcPts val="600"/>
              </a:spcBef>
              <a:spcAft>
                <a:spcPts val="0"/>
              </a:spcAft>
              <a:buClr>
                <a:schemeClr val="dk1"/>
              </a:buClr>
              <a:buSzPts val="1100"/>
              <a:buFont typeface="Arial"/>
              <a:buNone/>
            </a:pPr>
            <a:r>
              <a:rPr lang="en-GB" sz="1200">
                <a:solidFill>
                  <a:srgbClr val="1A1A1A"/>
                </a:solidFill>
              </a:rPr>
              <a:t>The Swedish Research Council's recommendations describe the initiatives needed to achieve a full transition to open access to FAIR research data.</a:t>
            </a:r>
            <a:endParaRPr sz="1200">
              <a:solidFill>
                <a:srgbClr val="1A1A1A"/>
              </a:solidFill>
            </a:endParaRPr>
          </a:p>
          <a:p>
            <a:pPr indent="0" lvl="0" marL="0" rtl="0" algn="l">
              <a:lnSpc>
                <a:spcPct val="144000"/>
              </a:lnSpc>
              <a:spcBef>
                <a:spcPts val="1100"/>
              </a:spcBef>
              <a:spcAft>
                <a:spcPts val="0"/>
              </a:spcAft>
              <a:buClr>
                <a:schemeClr val="dk1"/>
              </a:buClr>
              <a:buSzPts val="1100"/>
              <a:buFont typeface="Arial"/>
              <a:buNone/>
            </a:pPr>
            <a:r>
              <a:rPr lang="en-GB" sz="1200">
                <a:solidFill>
                  <a:srgbClr val="1A1A1A"/>
                </a:solidFill>
              </a:rPr>
              <a:t>The report gathers together the Swedish Research Council's recommendations on:</a:t>
            </a:r>
            <a:endParaRPr sz="1200">
              <a:solidFill>
                <a:srgbClr val="1A1A1A"/>
              </a:solidFill>
            </a:endParaRPr>
          </a:p>
          <a:p>
            <a:pPr indent="-228600" lvl="0" marL="457200" rtl="0" algn="l">
              <a:lnSpc>
                <a:spcPct val="150000"/>
              </a:lnSpc>
              <a:spcBef>
                <a:spcPts val="1100"/>
              </a:spcBef>
              <a:spcAft>
                <a:spcPts val="0"/>
              </a:spcAft>
              <a:buClr>
                <a:srgbClr val="1A1A1A"/>
              </a:buClr>
              <a:buSzPts val="1200"/>
              <a:buNone/>
            </a:pPr>
            <a:r>
              <a:rPr lang="en-GB" sz="1200">
                <a:solidFill>
                  <a:srgbClr val="1A1A1A"/>
                </a:solidFill>
              </a:rPr>
              <a:t>open access to research data</a:t>
            </a:r>
            <a:endParaRPr sz="1200">
              <a:solidFill>
                <a:srgbClr val="1A1A1A"/>
              </a:solidFill>
            </a:endParaRPr>
          </a:p>
          <a:p>
            <a:pPr indent="-228600" lvl="0" marL="457200" rtl="0" algn="l">
              <a:lnSpc>
                <a:spcPct val="150000"/>
              </a:lnSpc>
              <a:spcBef>
                <a:spcPts val="0"/>
              </a:spcBef>
              <a:spcAft>
                <a:spcPts val="0"/>
              </a:spcAft>
              <a:buClr>
                <a:srgbClr val="1A1A1A"/>
              </a:buClr>
              <a:buSzPts val="1200"/>
              <a:buNone/>
            </a:pPr>
            <a:r>
              <a:rPr lang="en-GB" sz="1200">
                <a:solidFill>
                  <a:srgbClr val="1A1A1A"/>
                </a:solidFill>
              </a:rPr>
              <a:t>marking and licences when making research data openly accessible</a:t>
            </a:r>
            <a:endParaRPr sz="1200">
              <a:solidFill>
                <a:srgbClr val="1A1A1A"/>
              </a:solidFill>
            </a:endParaRPr>
          </a:p>
          <a:p>
            <a:pPr indent="-228600" lvl="0" marL="457200" rtl="0" algn="l">
              <a:lnSpc>
                <a:spcPct val="150000"/>
              </a:lnSpc>
              <a:spcBef>
                <a:spcPts val="0"/>
              </a:spcBef>
              <a:spcAft>
                <a:spcPts val="0"/>
              </a:spcAft>
              <a:buClr>
                <a:srgbClr val="1A1A1A"/>
              </a:buClr>
              <a:buSzPts val="1200"/>
              <a:buNone/>
            </a:pPr>
            <a:r>
              <a:rPr lang="en-GB" sz="1200">
                <a:solidFill>
                  <a:srgbClr val="1A1A1A"/>
                </a:solidFill>
              </a:rPr>
              <a:t>criteria for FAIR data management</a:t>
            </a:r>
            <a:endParaRPr sz="1200">
              <a:solidFill>
                <a:srgbClr val="1A1A1A"/>
              </a:solidFill>
            </a:endParaRPr>
          </a:p>
          <a:p>
            <a:pPr indent="-228600" lvl="0" marL="457200" rtl="0" algn="l">
              <a:lnSpc>
                <a:spcPct val="150000"/>
              </a:lnSpc>
              <a:spcBef>
                <a:spcPts val="0"/>
              </a:spcBef>
              <a:spcAft>
                <a:spcPts val="0"/>
              </a:spcAft>
              <a:buClr>
                <a:srgbClr val="1A1A1A"/>
              </a:buClr>
              <a:buSzPts val="1200"/>
              <a:buNone/>
            </a:pPr>
            <a:r>
              <a:rPr lang="en-GB" sz="1200">
                <a:solidFill>
                  <a:srgbClr val="1A1A1A"/>
                </a:solidFill>
              </a:rPr>
              <a:t>data management plans</a:t>
            </a:r>
            <a:endParaRPr sz="1200">
              <a:solidFill>
                <a:srgbClr val="1A1A1A"/>
              </a:solidFill>
            </a:endParaRPr>
          </a:p>
          <a:p>
            <a:pPr indent="0" lvl="0" marL="0" rtl="0" algn="l">
              <a:lnSpc>
                <a:spcPct val="144000"/>
              </a:lnSpc>
              <a:spcBef>
                <a:spcPts val="1100"/>
              </a:spcBef>
              <a:spcAft>
                <a:spcPts val="0"/>
              </a:spcAft>
              <a:buClr>
                <a:schemeClr val="dk1"/>
              </a:buClr>
              <a:buSzPts val="1100"/>
              <a:buFont typeface="Arial"/>
              <a:buNone/>
            </a:pPr>
            <a:r>
              <a:rPr lang="en-GB" sz="1200">
                <a:solidFill>
                  <a:srgbClr val="1A1A1A"/>
                </a:solidFill>
              </a:rPr>
              <a:t>The recommendations are primarily aimed at the managements of research performing bodies and research funding bodies. They can also be used by other actors to increase the understanding and knowledge of what the transition to open access to research data entails, and how it is achieved.</a:t>
            </a:r>
            <a:endParaRPr sz="1200">
              <a:solidFill>
                <a:srgbClr val="1A1A1A"/>
              </a:solidFill>
            </a:endParaRPr>
          </a:p>
          <a:p>
            <a:pPr indent="0" lvl="0" marL="0" rtl="0" algn="l">
              <a:spcBef>
                <a:spcPts val="1100"/>
              </a:spcBef>
              <a:spcAft>
                <a:spcPts val="0"/>
              </a:spcAft>
              <a:buClr>
                <a:schemeClr val="dk1"/>
              </a:buClr>
              <a:buSzPts val="1100"/>
              <a:buFont typeface="Arial"/>
              <a:buNone/>
            </a:pPr>
            <a:r>
              <a:rPr lang="en-GB" sz="1400" u="sng">
                <a:solidFill>
                  <a:srgbClr val="045B63"/>
                </a:solidFill>
                <a:hlinkClick r:id="rId2">
                  <a:extLst>
                    <a:ext uri="{A12FA001-AC4F-418D-AE19-62706E023703}">
                      <ahyp:hlinkClr val="tx"/>
                    </a:ext>
                  </a:extLst>
                </a:hlinkClick>
              </a:rPr>
              <a:t>https://www.vr.se/english/analysis/reports/our-reports/2025-03-24-the-swedish-research-councils-recommendations-for-research-data-fair-and-open-access.html</a:t>
            </a:r>
            <a:r>
              <a:rPr lang="en-GB" sz="1400">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2eb51b5c5_0_4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2eb51b5c5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i="1" lang="en-GB">
                <a:solidFill>
                  <a:schemeClr val="dk1"/>
                </a:solidFill>
              </a:rPr>
              <a:t>The FAIR principles are a fundamental part of open science, and describe some of the central guidelines to good data management and open access to research data.</a:t>
            </a:r>
            <a:endParaRPr>
              <a:solidFill>
                <a:schemeClr val="dk1"/>
              </a:solidFill>
            </a:endParaRPr>
          </a:p>
          <a:p>
            <a:pPr indent="0" lvl="0" marL="0" rtl="0" algn="l">
              <a:spcBef>
                <a:spcPts val="0"/>
              </a:spcBef>
              <a:spcAft>
                <a:spcPts val="0"/>
              </a:spcAft>
              <a:buClr>
                <a:schemeClr val="dk1"/>
              </a:buClr>
              <a:buSzPts val="1800"/>
              <a:buFont typeface="Arial"/>
              <a:buNone/>
            </a:pPr>
            <a:r>
              <a:t/>
            </a:r>
            <a:endParaRPr>
              <a:solidFill>
                <a:schemeClr val="dk1"/>
              </a:solidFill>
            </a:endParaRPr>
          </a:p>
          <a:p>
            <a:pPr indent="0" lvl="0" marL="0" rtl="0" algn="l">
              <a:spcBef>
                <a:spcPts val="0"/>
              </a:spcBef>
              <a:spcAft>
                <a:spcPts val="0"/>
              </a:spcAft>
              <a:buClr>
                <a:schemeClr val="dk1"/>
              </a:buClr>
              <a:buSzPts val="1800"/>
              <a:buFont typeface="Arial"/>
              <a:buNone/>
            </a:pPr>
            <a:r>
              <a:rPr lang="en-GB">
                <a:solidFill>
                  <a:schemeClr val="dk1"/>
                </a:solidFill>
              </a:rPr>
              <a:t>that data should be easily accessed, understood, exchanged and reused</a:t>
            </a:r>
            <a:endParaRPr>
              <a:solidFill>
                <a:schemeClr val="dk1"/>
              </a:solidFill>
            </a:endParaRPr>
          </a:p>
          <a:p>
            <a:pPr indent="0" lvl="0" marL="0" rtl="0" algn="l">
              <a:spcBef>
                <a:spcPts val="0"/>
              </a:spcBef>
              <a:spcAft>
                <a:spcPts val="0"/>
              </a:spcAft>
              <a:buClr>
                <a:schemeClr val="dk1"/>
              </a:buClr>
              <a:buSzPts val="1800"/>
              <a:buFont typeface="Arial"/>
              <a:buNone/>
            </a:pPr>
            <a:r>
              <a:t/>
            </a:r>
            <a:endParaRPr>
              <a:solidFill>
                <a:schemeClr val="dk1"/>
              </a:solidFill>
            </a:endParaRPr>
          </a:p>
          <a:p>
            <a:pPr indent="0" lvl="0" marL="0" rtl="0" algn="l">
              <a:spcBef>
                <a:spcPts val="0"/>
              </a:spcBef>
              <a:spcAft>
                <a:spcPts val="0"/>
              </a:spcAft>
              <a:buClr>
                <a:schemeClr val="dk1"/>
              </a:buClr>
              <a:buSzPts val="1800"/>
              <a:buFont typeface="Arial"/>
              <a:buNone/>
            </a:pPr>
            <a:r>
              <a:rPr lang="en-GB">
                <a:solidFill>
                  <a:schemeClr val="dk1"/>
                </a:solidFill>
              </a:rPr>
              <a:t>FAIR research data shall be Findable, Accessible, Interoperable, and Reusable.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52eb51b5c5_0_9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352eb51b5c5_0_9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t/>
            </a:r>
            <a:endParaRPr b="1">
              <a:solidFill>
                <a:schemeClr val="dk1"/>
              </a:solidFill>
            </a:endParaRPr>
          </a:p>
          <a:p>
            <a:pPr indent="0" lvl="0" marL="0" rtl="0" algn="l">
              <a:spcBef>
                <a:spcPts val="0"/>
              </a:spcBef>
              <a:spcAft>
                <a:spcPts val="0"/>
              </a:spcAft>
              <a:buClr>
                <a:schemeClr val="dk1"/>
              </a:buClr>
              <a:buSzPts val="1800"/>
              <a:buFont typeface="Arial"/>
              <a:buNone/>
            </a:pPr>
            <a:r>
              <a:rPr b="1" lang="en-GB">
                <a:solidFill>
                  <a:schemeClr val="dk1"/>
                </a:solidFill>
              </a:rPr>
              <a:t>FAIR in short</a:t>
            </a:r>
            <a:endParaRPr>
              <a:solidFill>
                <a:schemeClr val="dk1"/>
              </a:solidFill>
            </a:endParaRPr>
          </a:p>
          <a:p>
            <a:pPr indent="0" lvl="0" marL="0" rtl="0" algn="l">
              <a:spcBef>
                <a:spcPts val="0"/>
              </a:spcBef>
              <a:spcAft>
                <a:spcPts val="0"/>
              </a:spcAft>
              <a:buClr>
                <a:schemeClr val="dk1"/>
              </a:buClr>
              <a:buSzPts val="1800"/>
              <a:buFont typeface="Arial"/>
              <a:buNone/>
            </a:pPr>
            <a:r>
              <a:rPr lang="en-GB">
                <a:solidFill>
                  <a:schemeClr val="dk1"/>
                </a:solidFill>
              </a:rPr>
              <a:t>The FAIR data principles were first published in 2016. </a:t>
            </a:r>
            <a:r>
              <a:rPr lang="en-GB">
                <a:solidFill>
                  <a:schemeClr val="dk1"/>
                </a:solidFill>
              </a:rPr>
              <a:t>15 FAIR principles - applied to research in all scientific disciplines.</a:t>
            </a:r>
            <a:br>
              <a:rPr lang="en-GB">
                <a:solidFill>
                  <a:schemeClr val="dk1"/>
                </a:solidFill>
              </a:rPr>
            </a:br>
            <a:r>
              <a:rPr lang="en-GB">
                <a:solidFill>
                  <a:schemeClr val="dk1"/>
                </a:solidFill>
              </a:rPr>
              <a:t>Since then, they have </a:t>
            </a:r>
            <a:r>
              <a:rPr lang="en-GB">
                <a:solidFill>
                  <a:schemeClr val="dk1"/>
                </a:solidFill>
              </a:rPr>
              <a:t>received</a:t>
            </a:r>
            <a:r>
              <a:rPr lang="en-GB">
                <a:solidFill>
                  <a:schemeClr val="dk1"/>
                </a:solidFill>
              </a:rPr>
              <a:t> worldwide recognition been adopted by for instance the European Comission and a large number of research funding organisations, universities, and research infrastructures. </a:t>
            </a:r>
            <a:endParaRPr>
              <a:solidFill>
                <a:schemeClr val="dk1"/>
              </a:solidFill>
            </a:endParaRPr>
          </a:p>
          <a:p>
            <a:pPr indent="0" lvl="0" marL="0" rtl="0" algn="l">
              <a:spcBef>
                <a:spcPts val="0"/>
              </a:spcBef>
              <a:spcAft>
                <a:spcPts val="0"/>
              </a:spcAft>
              <a:buClr>
                <a:schemeClr val="dk1"/>
              </a:buClr>
              <a:buSzPts val="1800"/>
              <a:buFont typeface="Arial"/>
              <a:buNone/>
            </a:pPr>
            <a:r>
              <a:t/>
            </a:r>
            <a:endParaRPr>
              <a:solidFill>
                <a:schemeClr val="dk1"/>
              </a:solidFill>
            </a:endParaRPr>
          </a:p>
          <a:p>
            <a:pPr indent="0" lvl="0" marL="0" rtl="0" algn="l">
              <a:spcBef>
                <a:spcPts val="0"/>
              </a:spcBef>
              <a:spcAft>
                <a:spcPts val="0"/>
              </a:spcAft>
              <a:buClr>
                <a:schemeClr val="dk1"/>
              </a:buClr>
              <a:buSzPts val="1800"/>
              <a:buFont typeface="Arial"/>
              <a:buNone/>
            </a:pPr>
            <a:r>
              <a:rPr lang="en-GB">
                <a:solidFill>
                  <a:schemeClr val="dk1"/>
                </a:solidFill>
              </a:rPr>
              <a:t>Concept has broadened FAIR software, FAIR training material, FAIR research</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2eb51b5c5_0_10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2eb51b5c5_0_1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2eb51b5c5_0_10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52eb51b5c5_0_10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chemeClr val="dk1"/>
                </a:solidFill>
              </a:rPr>
              <a:t>First, let me ask you, who are the recipients of Data Managemenet practices, who will benefit from you adhering to these good data management practices?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2eb51b5c5_0_10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g352eb51b5c5_0_10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14300" lvl="0" marL="0" rtl="0" algn="l">
              <a:spcBef>
                <a:spcPts val="0"/>
              </a:spcBef>
              <a:spcAft>
                <a:spcPts val="0"/>
              </a:spcAft>
              <a:buSzPts val="1800"/>
              <a:buChar char="-"/>
            </a:pPr>
            <a:r>
              <a:rPr lang="en-GB"/>
              <a:t>Rachael Ainsworth, </a:t>
            </a:r>
            <a:endParaRPr/>
          </a:p>
          <a:p>
            <a:pPr indent="0" lvl="0" marL="0" rtl="0" algn="l">
              <a:spcBef>
                <a:spcPts val="0"/>
              </a:spcBef>
              <a:spcAft>
                <a:spcPts val="0"/>
              </a:spcAft>
              <a:buSzPts val="1800"/>
              <a:buNone/>
            </a:pPr>
            <a:r>
              <a:rPr lang="en-GB"/>
              <a:t>Astrophysicist at the University of Manchester, UK.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
        <p:nvSpPr>
          <p:cNvPr id="179" name="Google Shape;179;g352eb51b5c5_0_105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a:solidFill>
                  <a:srgbClr val="000000"/>
                </a:solidFill>
                <a:latin typeface="Calibri"/>
                <a:ea typeface="Calibri"/>
                <a:cs typeface="Calibri"/>
                <a:sym typeface="Calibri"/>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 name="Google Shape;12;p2"/>
          <p:cNvSpPr txBox="1"/>
          <p:nvPr>
            <p:ph type="ctrTitle"/>
          </p:nvPr>
        </p:nvSpPr>
        <p:spPr>
          <a:xfrm>
            <a:off x="1143000" y="1200150"/>
            <a:ext cx="6858000" cy="1432500"/>
          </a:xfrm>
          <a:prstGeom prst="rect">
            <a:avLst/>
          </a:prstGeom>
          <a:noFill/>
          <a:ln>
            <a:noFill/>
          </a:ln>
        </p:spPr>
        <p:txBody>
          <a:bodyPr anchorCtr="0" anchor="b" bIns="25700"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sz="30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3" name="Google Shape;13;p2"/>
          <p:cNvSpPr txBox="1"/>
          <p:nvPr>
            <p:ph idx="1" type="subTitle"/>
          </p:nvPr>
        </p:nvSpPr>
        <p:spPr>
          <a:xfrm>
            <a:off x="1143000" y="2701529"/>
            <a:ext cx="6858000" cy="1241700"/>
          </a:xfrm>
          <a:prstGeom prst="rect">
            <a:avLst/>
          </a:prstGeom>
          <a:noFill/>
          <a:ln>
            <a:noFill/>
          </a:ln>
        </p:spPr>
        <p:txBody>
          <a:bodyPr anchorCtr="0" anchor="t" bIns="25700" lIns="51425" spcFirstLastPara="1" rIns="51425" wrap="square" tIns="25700">
            <a:normAutofit/>
          </a:bodyPr>
          <a:lstStyle>
            <a:lvl1pPr lvl="0" algn="ctr">
              <a:lnSpc>
                <a:spcPct val="90000"/>
              </a:lnSpc>
              <a:spcBef>
                <a:spcPts val="800"/>
              </a:spcBef>
              <a:spcAft>
                <a:spcPts val="0"/>
              </a:spcAft>
              <a:buClr>
                <a:srgbClr val="757070"/>
              </a:buClr>
              <a:buSzPts val="1400"/>
              <a:buNone/>
              <a:defRPr sz="1800">
                <a:solidFill>
                  <a:srgbClr val="757070"/>
                </a:solidFill>
              </a:defRPr>
            </a:lvl1pPr>
            <a:lvl2pPr lvl="1" algn="ctr">
              <a:lnSpc>
                <a:spcPct val="90000"/>
              </a:lnSpc>
              <a:spcBef>
                <a:spcPts val="400"/>
              </a:spcBef>
              <a:spcAft>
                <a:spcPts val="0"/>
              </a:spcAft>
              <a:buClr>
                <a:srgbClr val="171616"/>
              </a:buClr>
              <a:buSzPts val="1100"/>
              <a:buNone/>
              <a:defRPr sz="1500"/>
            </a:lvl2pPr>
            <a:lvl3pPr lvl="2" algn="ctr">
              <a:lnSpc>
                <a:spcPct val="90000"/>
              </a:lnSpc>
              <a:spcBef>
                <a:spcPts val="400"/>
              </a:spcBef>
              <a:spcAft>
                <a:spcPts val="0"/>
              </a:spcAft>
              <a:buClr>
                <a:srgbClr val="171616"/>
              </a:buClr>
              <a:buSzPts val="1100"/>
              <a:buNone/>
              <a:defRPr sz="1400"/>
            </a:lvl3pPr>
            <a:lvl4pPr lvl="3" algn="ctr">
              <a:lnSpc>
                <a:spcPct val="90000"/>
              </a:lnSpc>
              <a:spcBef>
                <a:spcPts val="400"/>
              </a:spcBef>
              <a:spcAft>
                <a:spcPts val="0"/>
              </a:spcAft>
              <a:buClr>
                <a:srgbClr val="171616"/>
              </a:buClr>
              <a:buSzPts val="900"/>
              <a:buNone/>
              <a:defRPr sz="1200"/>
            </a:lvl4pPr>
            <a:lvl5pPr lvl="4" algn="ctr">
              <a:lnSpc>
                <a:spcPct val="90000"/>
              </a:lnSpc>
              <a:spcBef>
                <a:spcPts val="400"/>
              </a:spcBef>
              <a:spcAft>
                <a:spcPts val="0"/>
              </a:spcAft>
              <a:buClr>
                <a:srgbClr val="171616"/>
              </a:buClr>
              <a:buSzPts val="900"/>
              <a:buNone/>
              <a:defRPr sz="1200"/>
            </a:lvl5pPr>
            <a:lvl6pPr lvl="5" algn="ctr">
              <a:lnSpc>
                <a:spcPct val="90000"/>
              </a:lnSpc>
              <a:spcBef>
                <a:spcPts val="400"/>
              </a:spcBef>
              <a:spcAft>
                <a:spcPts val="0"/>
              </a:spcAft>
              <a:buClr>
                <a:schemeClr val="dk1"/>
              </a:buClr>
              <a:buSzPts val="900"/>
              <a:buNone/>
              <a:defRPr sz="1200"/>
            </a:lvl6pPr>
            <a:lvl7pPr lvl="6" algn="ctr">
              <a:lnSpc>
                <a:spcPct val="90000"/>
              </a:lnSpc>
              <a:spcBef>
                <a:spcPts val="400"/>
              </a:spcBef>
              <a:spcAft>
                <a:spcPts val="0"/>
              </a:spcAft>
              <a:buClr>
                <a:schemeClr val="dk1"/>
              </a:buClr>
              <a:buSzPts val="900"/>
              <a:buNone/>
              <a:defRPr sz="1200"/>
            </a:lvl7pPr>
            <a:lvl8pPr lvl="7" algn="ctr">
              <a:lnSpc>
                <a:spcPct val="90000"/>
              </a:lnSpc>
              <a:spcBef>
                <a:spcPts val="400"/>
              </a:spcBef>
              <a:spcAft>
                <a:spcPts val="0"/>
              </a:spcAft>
              <a:buClr>
                <a:schemeClr val="dk1"/>
              </a:buClr>
              <a:buSzPts val="900"/>
              <a:buNone/>
              <a:defRPr sz="1200"/>
            </a:lvl8pPr>
            <a:lvl9pPr lvl="8" algn="ctr">
              <a:lnSpc>
                <a:spcPct val="90000"/>
              </a:lnSpc>
              <a:spcBef>
                <a:spcPts val="400"/>
              </a:spcBef>
              <a:spcAft>
                <a:spcPts val="0"/>
              </a:spcAft>
              <a:buClr>
                <a:schemeClr val="dk1"/>
              </a:buClr>
              <a:buSzPts val="900"/>
              <a:buNone/>
              <a:defRPr sz="1200"/>
            </a:lvl9pPr>
          </a:lstStyle>
          <a:p/>
        </p:txBody>
      </p:sp>
      <p:pic>
        <p:nvPicPr>
          <p:cNvPr descr="A close up of a logo&#10;&#10;Description automatically generated" id="14" name="Google Shape;14;p2"/>
          <p:cNvPicPr preferRelativeResize="0"/>
          <p:nvPr/>
        </p:nvPicPr>
        <p:blipFill rotWithShape="1">
          <a:blip r:embed="rId2">
            <a:alphaModFix/>
          </a:blip>
          <a:srcRect b="0" l="0" r="0" t="0"/>
          <a:stretch/>
        </p:blipFill>
        <p:spPr>
          <a:xfrm>
            <a:off x="6134576" y="128462"/>
            <a:ext cx="2704148" cy="587570"/>
          </a:xfrm>
          <a:prstGeom prst="rect">
            <a:avLst/>
          </a:prstGeom>
          <a:noFill/>
          <a:ln>
            <a:noFill/>
          </a:ln>
        </p:spPr>
      </p:pic>
      <p:cxnSp>
        <p:nvCxnSpPr>
          <p:cNvPr id="15" name="Google Shape;15;p2"/>
          <p:cNvCxnSpPr/>
          <p:nvPr/>
        </p:nvCxnSpPr>
        <p:spPr>
          <a:xfrm rot="10800000">
            <a:off x="0" y="5108777"/>
            <a:ext cx="9144000" cy="0"/>
          </a:xfrm>
          <a:prstGeom prst="straightConnector1">
            <a:avLst/>
          </a:prstGeom>
          <a:noFill/>
          <a:ln cap="flat" cmpd="sng" w="101600">
            <a:solidFill>
              <a:schemeClr val="accent1"/>
            </a:solidFill>
            <a:prstDash val="solid"/>
            <a:miter lim="800000"/>
            <a:headEnd len="sm" w="sm" type="none"/>
            <a:tailEnd len="sm" w="sm" type="none"/>
          </a:ln>
        </p:spPr>
      </p:cxnSp>
      <p:pic>
        <p:nvPicPr>
          <p:cNvPr id="16" name="Google Shape;16;p2"/>
          <p:cNvPicPr preferRelativeResize="0"/>
          <p:nvPr/>
        </p:nvPicPr>
        <p:blipFill rotWithShape="1">
          <a:blip r:embed="rId3">
            <a:alphaModFix/>
          </a:blip>
          <a:srcRect b="0" l="0" r="0" t="0"/>
          <a:stretch/>
        </p:blipFill>
        <p:spPr>
          <a:xfrm>
            <a:off x="145472" y="128462"/>
            <a:ext cx="1414611" cy="7548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p:cSld name="One column_no bulletpoints">
    <p:spTree>
      <p:nvGrpSpPr>
        <p:cNvPr id="53" name="Shape 53"/>
        <p:cNvGrpSpPr/>
        <p:nvPr/>
      </p:nvGrpSpPr>
      <p:grpSpPr>
        <a:xfrm>
          <a:off x="0" y="0"/>
          <a:ext cx="0" cy="0"/>
          <a:chOff x="0" y="0"/>
          <a:chExt cx="0" cy="0"/>
        </a:xfrm>
      </p:grpSpPr>
      <p:sp>
        <p:nvSpPr>
          <p:cNvPr id="54" name="Google Shape;54;p11"/>
          <p:cNvSpPr txBox="1"/>
          <p:nvPr>
            <p:ph idx="1" type="body"/>
          </p:nvPr>
        </p:nvSpPr>
        <p:spPr>
          <a:xfrm>
            <a:off x="323407" y="800973"/>
            <a:ext cx="8497200" cy="3826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71616"/>
              </a:buClr>
              <a:buSzPts val="1500"/>
              <a:buNone/>
              <a:defRPr sz="1500"/>
            </a:lvl1pPr>
            <a:lvl2pPr indent="-228600" lvl="1" marL="914400" algn="l">
              <a:lnSpc>
                <a:spcPct val="90000"/>
              </a:lnSpc>
              <a:spcBef>
                <a:spcPts val="400"/>
              </a:spcBef>
              <a:spcAft>
                <a:spcPts val="0"/>
              </a:spcAft>
              <a:buClr>
                <a:srgbClr val="171616"/>
              </a:buClr>
              <a:buSzPts val="1200"/>
              <a:buNone/>
              <a:defRPr/>
            </a:lvl2pPr>
            <a:lvl3pPr indent="-228600" lvl="2" marL="1371600" algn="l">
              <a:lnSpc>
                <a:spcPct val="90000"/>
              </a:lnSpc>
              <a:spcBef>
                <a:spcPts val="400"/>
              </a:spcBef>
              <a:spcAft>
                <a:spcPts val="0"/>
              </a:spcAft>
              <a:buClr>
                <a:srgbClr val="171616"/>
              </a:buClr>
              <a:buSzPts val="1100"/>
              <a:buNone/>
              <a:defRPr/>
            </a:lvl3pPr>
            <a:lvl4pPr indent="-228600" lvl="3" marL="1828800" algn="l">
              <a:lnSpc>
                <a:spcPct val="90000"/>
              </a:lnSpc>
              <a:spcBef>
                <a:spcPts val="400"/>
              </a:spcBef>
              <a:spcAft>
                <a:spcPts val="0"/>
              </a:spcAft>
              <a:buClr>
                <a:srgbClr val="171616"/>
              </a:buClr>
              <a:buSzPts val="1100"/>
              <a:buNone/>
              <a:defRPr/>
            </a:lvl4pPr>
            <a:lvl5pPr indent="-228600" lvl="4" marL="2286000" algn="l">
              <a:lnSpc>
                <a:spcPct val="90000"/>
              </a:lnSpc>
              <a:spcBef>
                <a:spcPts val="400"/>
              </a:spcBef>
              <a:spcAft>
                <a:spcPts val="0"/>
              </a:spcAft>
              <a:buClr>
                <a:srgbClr val="171616"/>
              </a:buClr>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11"/>
          <p:cNvSpPr txBox="1"/>
          <p:nvPr>
            <p:ph type="title"/>
          </p:nvPr>
        </p:nvSpPr>
        <p:spPr>
          <a:xfrm>
            <a:off x="323407" y="240992"/>
            <a:ext cx="8497200" cy="409500"/>
          </a:xfrm>
          <a:prstGeom prst="rect">
            <a:avLst/>
          </a:prstGeom>
          <a:noFill/>
          <a:ln>
            <a:noFill/>
          </a:ln>
        </p:spPr>
        <p:txBody>
          <a:bodyPr anchorCtr="0" anchor="ctr" bIns="35100" lIns="68575" spcFirstLastPara="1" rIns="68575" wrap="square" tIns="34275">
            <a:normAutofit/>
          </a:bodyPr>
          <a:lstStyle>
            <a:lvl1pPr lvl="0" algn="ctr">
              <a:lnSpc>
                <a:spcPct val="90000"/>
              </a:lnSpc>
              <a:spcBef>
                <a:spcPts val="0"/>
              </a:spcBef>
              <a:spcAft>
                <a:spcPts val="0"/>
              </a:spcAft>
              <a:buClr>
                <a:srgbClr val="171616"/>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light&#10;&#10;Description automatically generated" id="56" name="Google Shape;56;p11"/>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57" name="Google Shape;57;p11"/>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58" name="Google Shape;58;p11"/>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type="twoObj">
  <p:cSld name="TWO_OBJECTS">
    <p:spTree>
      <p:nvGrpSpPr>
        <p:cNvPr id="59" name="Shape 59"/>
        <p:cNvGrpSpPr/>
        <p:nvPr/>
      </p:nvGrpSpPr>
      <p:grpSpPr>
        <a:xfrm>
          <a:off x="0" y="0"/>
          <a:ext cx="0" cy="0"/>
          <a:chOff x="0" y="0"/>
          <a:chExt cx="0" cy="0"/>
        </a:xfrm>
      </p:grpSpPr>
      <p:sp>
        <p:nvSpPr>
          <p:cNvPr id="60" name="Google Shape;60;p12"/>
          <p:cNvSpPr txBox="1"/>
          <p:nvPr>
            <p:ph type="title"/>
          </p:nvPr>
        </p:nvSpPr>
        <p:spPr>
          <a:xfrm>
            <a:off x="1587500" y="155463"/>
            <a:ext cx="5334000" cy="4290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1" name="Google Shape;61;p12"/>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12"/>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10;&#10;Description automatically generated" id="63" name="Google Shape;63;p12"/>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pic>
        <p:nvPicPr>
          <p:cNvPr id="64" name="Google Shape;64;p12"/>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cxnSp>
        <p:nvCxnSpPr>
          <p:cNvPr id="65" name="Google Shape;65;p12"/>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66" name="Shape 66"/>
        <p:cNvGrpSpPr/>
        <p:nvPr/>
      </p:nvGrpSpPr>
      <p:grpSpPr>
        <a:xfrm>
          <a:off x="0" y="0"/>
          <a:ext cx="0" cy="0"/>
          <a:chOff x="0" y="0"/>
          <a:chExt cx="0" cy="0"/>
        </a:xfrm>
      </p:grpSpPr>
      <p:sp>
        <p:nvSpPr>
          <p:cNvPr id="67" name="Google Shape;67;p13"/>
          <p:cNvSpPr txBox="1"/>
          <p:nvPr>
            <p:ph type="title"/>
          </p:nvPr>
        </p:nvSpPr>
        <p:spPr>
          <a:xfrm>
            <a:off x="1521980" y="155463"/>
            <a:ext cx="5437500" cy="476400"/>
          </a:xfrm>
          <a:prstGeom prst="rect">
            <a:avLst/>
          </a:prstGeom>
          <a:noFill/>
          <a:ln>
            <a:noFill/>
          </a:ln>
        </p:spPr>
        <p:txBody>
          <a:bodyPr anchorCtr="0" anchor="t" bIns="0" lIns="0" spcFirstLastPara="1" rIns="0" wrap="square" tIns="0">
            <a:normAutofit/>
          </a:bodyPr>
          <a:lstStyle>
            <a:lvl1pPr lvl="0" marR="0" algn="ct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68" name="Google Shape;68;p13"/>
          <p:cNvSpPr txBox="1"/>
          <p:nvPr>
            <p:ph idx="1" type="body"/>
          </p:nvPr>
        </p:nvSpPr>
        <p:spPr>
          <a:xfrm>
            <a:off x="307886" y="880403"/>
            <a:ext cx="8544000" cy="3714300"/>
          </a:xfrm>
          <a:prstGeom prst="rect">
            <a:avLst/>
          </a:prstGeom>
          <a:noFill/>
          <a:ln>
            <a:noFill/>
          </a:ln>
        </p:spPr>
        <p:txBody>
          <a:bodyPr anchorCtr="0" anchor="t" bIns="0" lIns="0" spcFirstLastPara="1" rIns="0" wrap="square" tIns="0">
            <a:normAutofit/>
          </a:bodyPr>
          <a:lstStyle>
            <a:lvl1pPr indent="-355600" lvl="0" marL="457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A picture containing light&#10;&#10;Description automatically generated" id="69" name="Google Shape;69;p13"/>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pic>
        <p:nvPicPr>
          <p:cNvPr id="70" name="Google Shape;70;p13"/>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cxnSp>
        <p:nvCxnSpPr>
          <p:cNvPr id="71" name="Google Shape;71;p13"/>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72" name="Shape 72"/>
        <p:cNvGrpSpPr/>
        <p:nvPr/>
      </p:nvGrpSpPr>
      <p:grpSpPr>
        <a:xfrm>
          <a:off x="0" y="0"/>
          <a:ext cx="0" cy="0"/>
          <a:chOff x="0" y="0"/>
          <a:chExt cx="0" cy="0"/>
        </a:xfrm>
      </p:grpSpPr>
      <p:sp>
        <p:nvSpPr>
          <p:cNvPr id="73" name="Google Shape;7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1">
  <p:cSld name="Två innehållsdelar">
    <p:spTree>
      <p:nvGrpSpPr>
        <p:cNvPr id="74" name="Shape 74"/>
        <p:cNvGrpSpPr/>
        <p:nvPr/>
      </p:nvGrpSpPr>
      <p:grpSpPr>
        <a:xfrm>
          <a:off x="0" y="0"/>
          <a:ext cx="0" cy="0"/>
          <a:chOff x="0" y="0"/>
          <a:chExt cx="0" cy="0"/>
        </a:xfrm>
      </p:grpSpPr>
      <p:sp>
        <p:nvSpPr>
          <p:cNvPr id="75" name="Google Shape;75;p15"/>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6" name="Google Shape;76;p15"/>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5"/>
          <p:cNvSpPr txBox="1"/>
          <p:nvPr>
            <p:ph type="title"/>
          </p:nvPr>
        </p:nvSpPr>
        <p:spPr>
          <a:xfrm>
            <a:off x="1587500" y="154800"/>
            <a:ext cx="5334000" cy="475200"/>
          </a:xfrm>
          <a:prstGeom prst="rect">
            <a:avLst/>
          </a:prstGeom>
          <a:noFill/>
          <a:ln>
            <a:noFill/>
          </a:ln>
        </p:spPr>
        <p:txBody>
          <a:bodyPr anchorCtr="0" anchor="t" bIns="0" lIns="0" spcFirstLastPara="1" rIns="0" wrap="square" tIns="90000">
            <a:noAutofit/>
          </a:bodyPr>
          <a:lstStyle>
            <a:lvl1pPr lvl="0" marR="0" algn="ctr">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p:cSld name="Rubrikbild">
    <p:spTree>
      <p:nvGrpSpPr>
        <p:cNvPr id="79" name="Shape 79"/>
        <p:cNvGrpSpPr/>
        <p:nvPr/>
      </p:nvGrpSpPr>
      <p:grpSpPr>
        <a:xfrm>
          <a:off x="0" y="0"/>
          <a:ext cx="0" cy="0"/>
          <a:chOff x="0" y="0"/>
          <a:chExt cx="0" cy="0"/>
        </a:xfrm>
      </p:grpSpPr>
      <p:sp>
        <p:nvSpPr>
          <p:cNvPr id="80" name="Google Shape;80;p16"/>
          <p:cNvSpPr txBox="1"/>
          <p:nvPr>
            <p:ph idx="1" type="body"/>
          </p:nvPr>
        </p:nvSpPr>
        <p:spPr>
          <a:xfrm>
            <a:off x="252000" y="874110"/>
            <a:ext cx="8640000" cy="3780000"/>
          </a:xfrm>
          <a:prstGeom prst="rect">
            <a:avLst/>
          </a:prstGeom>
          <a:noFill/>
          <a:ln>
            <a:noFill/>
          </a:ln>
        </p:spPr>
        <p:txBody>
          <a:bodyPr anchorCtr="0" anchor="t" bIns="0" lIns="0" spcFirstLastPara="1" rIns="0" wrap="square" tIns="0">
            <a:normAutofit/>
          </a:bodyPr>
          <a:lstStyle>
            <a:lvl1pPr indent="-355600" lvl="0" marL="457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55600" lvl="1" marL="914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6"/>
          <p:cNvSpPr txBox="1"/>
          <p:nvPr>
            <p:ph type="title"/>
          </p:nvPr>
        </p:nvSpPr>
        <p:spPr>
          <a:xfrm>
            <a:off x="1501628" y="273844"/>
            <a:ext cx="5486400" cy="403500"/>
          </a:xfrm>
          <a:prstGeom prst="rect">
            <a:avLst/>
          </a:prstGeom>
          <a:noFill/>
          <a:ln>
            <a:noFill/>
          </a:ln>
        </p:spPr>
        <p:txBody>
          <a:bodyPr anchorCtr="0" anchor="t" bIns="45700" lIns="91425" spcFirstLastPara="1" rIns="91425" wrap="square" tIns="45700">
            <a:normAutofit/>
          </a:bodyPr>
          <a:lstStyle>
            <a:lvl1pPr lvl="0" marR="0" algn="ctr">
              <a:spcBef>
                <a:spcPts val="0"/>
              </a:spcBef>
              <a:spcAft>
                <a:spcPts val="0"/>
              </a:spcAft>
              <a:buSzPts val="2700"/>
              <a:buNone/>
              <a:defRPr b="1" i="0" sz="2800" u="none" cap="none" strike="noStrike">
                <a:solidFill>
                  <a:schemeClr val="dk1"/>
                </a:solidFill>
                <a:latin typeface="Calibri"/>
                <a:ea typeface="Calibri"/>
                <a:cs typeface="Calibri"/>
                <a:sym typeface="Calibri"/>
              </a:defRPr>
            </a:lvl1pPr>
            <a:lvl2pPr lvl="1"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2pPr>
            <a:lvl3pPr lvl="2"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3pPr>
            <a:lvl4pPr lvl="3"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4pPr>
            <a:lvl5pPr lvl="4"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5pPr>
            <a:lvl6pPr lvl="5"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6pPr>
            <a:lvl7pPr lvl="6"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7pPr>
            <a:lvl8pPr lvl="7"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8pPr>
            <a:lvl9pPr lvl="8" marR="0" algn="ctr">
              <a:spcBef>
                <a:spcPts val="0"/>
              </a:spcBef>
              <a:spcAft>
                <a:spcPts val="0"/>
              </a:spcAft>
              <a:buSzPts val="4000"/>
              <a:buNone/>
              <a:defRPr b="1" i="0" sz="2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1">
  <p:cSld name="Rubrik och innehåll">
    <p:spTree>
      <p:nvGrpSpPr>
        <p:cNvPr id="82" name="Shape 82"/>
        <p:cNvGrpSpPr/>
        <p:nvPr/>
      </p:nvGrpSpPr>
      <p:grpSpPr>
        <a:xfrm>
          <a:off x="0" y="0"/>
          <a:ext cx="0" cy="0"/>
          <a:chOff x="0" y="0"/>
          <a:chExt cx="0" cy="0"/>
        </a:xfrm>
      </p:grpSpPr>
      <p:sp>
        <p:nvSpPr>
          <p:cNvPr id="83" name="Google Shape;83;p17"/>
          <p:cNvSpPr txBox="1"/>
          <p:nvPr>
            <p:ph idx="1" type="body"/>
          </p:nvPr>
        </p:nvSpPr>
        <p:spPr>
          <a:xfrm>
            <a:off x="307886" y="880403"/>
            <a:ext cx="8544000" cy="3714300"/>
          </a:xfrm>
          <a:prstGeom prst="rect">
            <a:avLst/>
          </a:prstGeom>
          <a:noFill/>
          <a:ln>
            <a:noFill/>
          </a:ln>
        </p:spPr>
        <p:txBody>
          <a:bodyPr anchorCtr="0" anchor="t" bIns="0" lIns="0" spcFirstLastPara="1" rIns="0" wrap="square" tIns="0">
            <a:noAutofit/>
          </a:bodyPr>
          <a:lstStyle>
            <a:lvl1pPr indent="-355600" lvl="0" marL="457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7"/>
          <p:cNvSpPr txBox="1"/>
          <p:nvPr>
            <p:ph type="title"/>
          </p:nvPr>
        </p:nvSpPr>
        <p:spPr>
          <a:xfrm>
            <a:off x="1587500" y="154800"/>
            <a:ext cx="5334000" cy="475200"/>
          </a:xfrm>
          <a:prstGeom prst="rect">
            <a:avLst/>
          </a:prstGeom>
          <a:noFill/>
          <a:ln>
            <a:noFill/>
          </a:ln>
        </p:spPr>
        <p:txBody>
          <a:bodyPr anchorCtr="0" anchor="t" bIns="0" lIns="0" spcFirstLastPara="1" rIns="0" wrap="square" tIns="90000">
            <a:noAutofit/>
          </a:bodyPr>
          <a:lstStyle>
            <a:lvl1pPr lvl="0" marR="0" algn="ctr">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en using Slide › Edit theme)">
  <p:cSld name="TITLE_1">
    <p:spTree>
      <p:nvGrpSpPr>
        <p:cNvPr id="17" name="Shape 17"/>
        <p:cNvGrpSpPr/>
        <p:nvPr/>
      </p:nvGrpSpPr>
      <p:grpSpPr>
        <a:xfrm>
          <a:off x="0" y="0"/>
          <a:ext cx="0" cy="0"/>
          <a:chOff x="0" y="0"/>
          <a:chExt cx="0" cy="0"/>
        </a:xfrm>
      </p:grpSpPr>
      <p:sp>
        <p:nvSpPr>
          <p:cNvPr id="18" name="Google Shape;18;p3"/>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 name="Google Shape;19;p3"/>
          <p:cNvSpPr txBox="1"/>
          <p:nvPr>
            <p:ph type="ctrTitle"/>
          </p:nvPr>
        </p:nvSpPr>
        <p:spPr>
          <a:xfrm>
            <a:off x="1143000" y="1200150"/>
            <a:ext cx="6858000" cy="1432500"/>
          </a:xfrm>
          <a:prstGeom prst="rect">
            <a:avLst/>
          </a:prstGeom>
          <a:noFill/>
          <a:ln>
            <a:noFill/>
          </a:ln>
        </p:spPr>
        <p:txBody>
          <a:bodyPr anchorCtr="0" anchor="b" bIns="25700"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sz="30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0" name="Google Shape;20;p3"/>
          <p:cNvSpPr txBox="1"/>
          <p:nvPr>
            <p:ph idx="1" type="subTitle"/>
          </p:nvPr>
        </p:nvSpPr>
        <p:spPr>
          <a:xfrm>
            <a:off x="1143000" y="2701529"/>
            <a:ext cx="6858000" cy="1241700"/>
          </a:xfrm>
          <a:prstGeom prst="rect">
            <a:avLst/>
          </a:prstGeom>
          <a:noFill/>
          <a:ln>
            <a:noFill/>
          </a:ln>
        </p:spPr>
        <p:txBody>
          <a:bodyPr anchorCtr="0" anchor="t" bIns="25700" lIns="51425" spcFirstLastPara="1" rIns="51425" wrap="square" tIns="25700">
            <a:normAutofit/>
          </a:bodyPr>
          <a:lstStyle>
            <a:lvl1pPr lvl="0" algn="ctr">
              <a:lnSpc>
                <a:spcPct val="90000"/>
              </a:lnSpc>
              <a:spcBef>
                <a:spcPts val="800"/>
              </a:spcBef>
              <a:spcAft>
                <a:spcPts val="0"/>
              </a:spcAft>
              <a:buClr>
                <a:srgbClr val="757070"/>
              </a:buClr>
              <a:buSzPts val="1400"/>
              <a:buNone/>
              <a:defRPr sz="1800">
                <a:solidFill>
                  <a:srgbClr val="757070"/>
                </a:solidFill>
              </a:defRPr>
            </a:lvl1pPr>
            <a:lvl2pPr lvl="1" algn="ctr">
              <a:lnSpc>
                <a:spcPct val="90000"/>
              </a:lnSpc>
              <a:spcBef>
                <a:spcPts val="400"/>
              </a:spcBef>
              <a:spcAft>
                <a:spcPts val="0"/>
              </a:spcAft>
              <a:buClr>
                <a:srgbClr val="171616"/>
              </a:buClr>
              <a:buSzPts val="1100"/>
              <a:buNone/>
              <a:defRPr sz="1500"/>
            </a:lvl2pPr>
            <a:lvl3pPr lvl="2" algn="ctr">
              <a:lnSpc>
                <a:spcPct val="90000"/>
              </a:lnSpc>
              <a:spcBef>
                <a:spcPts val="400"/>
              </a:spcBef>
              <a:spcAft>
                <a:spcPts val="0"/>
              </a:spcAft>
              <a:buClr>
                <a:srgbClr val="171616"/>
              </a:buClr>
              <a:buSzPts val="1100"/>
              <a:buNone/>
              <a:defRPr sz="1400"/>
            </a:lvl3pPr>
            <a:lvl4pPr lvl="3" algn="ctr">
              <a:lnSpc>
                <a:spcPct val="90000"/>
              </a:lnSpc>
              <a:spcBef>
                <a:spcPts val="400"/>
              </a:spcBef>
              <a:spcAft>
                <a:spcPts val="0"/>
              </a:spcAft>
              <a:buClr>
                <a:srgbClr val="171616"/>
              </a:buClr>
              <a:buSzPts val="900"/>
              <a:buNone/>
              <a:defRPr sz="1200"/>
            </a:lvl4pPr>
            <a:lvl5pPr lvl="4" algn="ctr">
              <a:lnSpc>
                <a:spcPct val="90000"/>
              </a:lnSpc>
              <a:spcBef>
                <a:spcPts val="400"/>
              </a:spcBef>
              <a:spcAft>
                <a:spcPts val="0"/>
              </a:spcAft>
              <a:buClr>
                <a:srgbClr val="171616"/>
              </a:buClr>
              <a:buSzPts val="900"/>
              <a:buNone/>
              <a:defRPr sz="1200"/>
            </a:lvl5pPr>
            <a:lvl6pPr lvl="5" algn="ctr">
              <a:lnSpc>
                <a:spcPct val="90000"/>
              </a:lnSpc>
              <a:spcBef>
                <a:spcPts val="400"/>
              </a:spcBef>
              <a:spcAft>
                <a:spcPts val="0"/>
              </a:spcAft>
              <a:buClr>
                <a:schemeClr val="dk1"/>
              </a:buClr>
              <a:buSzPts val="900"/>
              <a:buNone/>
              <a:defRPr sz="1200"/>
            </a:lvl6pPr>
            <a:lvl7pPr lvl="6" algn="ctr">
              <a:lnSpc>
                <a:spcPct val="90000"/>
              </a:lnSpc>
              <a:spcBef>
                <a:spcPts val="400"/>
              </a:spcBef>
              <a:spcAft>
                <a:spcPts val="0"/>
              </a:spcAft>
              <a:buClr>
                <a:schemeClr val="dk1"/>
              </a:buClr>
              <a:buSzPts val="900"/>
              <a:buNone/>
              <a:defRPr sz="1200"/>
            </a:lvl7pPr>
            <a:lvl8pPr lvl="7" algn="ctr">
              <a:lnSpc>
                <a:spcPct val="90000"/>
              </a:lnSpc>
              <a:spcBef>
                <a:spcPts val="400"/>
              </a:spcBef>
              <a:spcAft>
                <a:spcPts val="0"/>
              </a:spcAft>
              <a:buClr>
                <a:schemeClr val="dk1"/>
              </a:buClr>
              <a:buSzPts val="900"/>
              <a:buNone/>
              <a:defRPr sz="1200"/>
            </a:lvl8pPr>
            <a:lvl9pPr lvl="8" algn="ctr">
              <a:lnSpc>
                <a:spcPct val="90000"/>
              </a:lnSpc>
              <a:spcBef>
                <a:spcPts val="400"/>
              </a:spcBef>
              <a:spcAft>
                <a:spcPts val="0"/>
              </a:spcAft>
              <a:buClr>
                <a:schemeClr val="dk1"/>
              </a:buClr>
              <a:buSzPts val="900"/>
              <a:buNone/>
              <a:defRPr sz="1200"/>
            </a:lvl9pPr>
          </a:lstStyle>
          <a:p/>
        </p:txBody>
      </p:sp>
      <p:pic>
        <p:nvPicPr>
          <p:cNvPr descr="A close up of a logo&#10;&#10;Description automatically generated" id="21" name="Google Shape;21;p3"/>
          <p:cNvPicPr preferRelativeResize="0"/>
          <p:nvPr/>
        </p:nvPicPr>
        <p:blipFill rotWithShape="1">
          <a:blip r:embed="rId2">
            <a:alphaModFix/>
          </a:blip>
          <a:srcRect b="0" l="0" r="0" t="0"/>
          <a:stretch/>
        </p:blipFill>
        <p:spPr>
          <a:xfrm>
            <a:off x="6134576" y="128462"/>
            <a:ext cx="2704148" cy="587570"/>
          </a:xfrm>
          <a:prstGeom prst="rect">
            <a:avLst/>
          </a:prstGeom>
          <a:noFill/>
          <a:ln>
            <a:noFill/>
          </a:ln>
        </p:spPr>
      </p:pic>
      <p:cxnSp>
        <p:nvCxnSpPr>
          <p:cNvPr id="22" name="Google Shape;22;p3"/>
          <p:cNvCxnSpPr/>
          <p:nvPr/>
        </p:nvCxnSpPr>
        <p:spPr>
          <a:xfrm rot="10800000">
            <a:off x="0" y="5108777"/>
            <a:ext cx="9144000" cy="0"/>
          </a:xfrm>
          <a:prstGeom prst="straightConnector1">
            <a:avLst/>
          </a:prstGeom>
          <a:noFill/>
          <a:ln cap="flat" cmpd="sng" w="101600">
            <a:solidFill>
              <a:schemeClr val="accent1"/>
            </a:solidFill>
            <a:prstDash val="solid"/>
            <a:miter lim="800000"/>
            <a:headEnd len="sm" w="sm" type="none"/>
            <a:tailEnd len="sm" w="sm" type="none"/>
          </a:ln>
        </p:spPr>
      </p:cxnSp>
      <p:pic>
        <p:nvPicPr>
          <p:cNvPr id="23" name="Google Shape;23;p3"/>
          <p:cNvPicPr preferRelativeResize="0"/>
          <p:nvPr/>
        </p:nvPicPr>
        <p:blipFill rotWithShape="1">
          <a:blip r:embed="rId3">
            <a:alphaModFix/>
          </a:blip>
          <a:srcRect b="0" l="0" r="0" t="0"/>
          <a:stretch/>
        </p:blipFill>
        <p:spPr>
          <a:xfrm>
            <a:off x="145472" y="128462"/>
            <a:ext cx="1414611" cy="754854"/>
          </a:xfrm>
          <a:prstGeom prst="rect">
            <a:avLst/>
          </a:prstGeom>
          <a:noFill/>
          <a:ln>
            <a:noFill/>
          </a:ln>
        </p:spPr>
      </p:pic>
      <p:sp>
        <p:nvSpPr>
          <p:cNvPr id="24" name="Google Shape;24;p3"/>
          <p:cNvSpPr txBox="1"/>
          <p:nvPr/>
        </p:nvSpPr>
        <p:spPr>
          <a:xfrm>
            <a:off x="0" y="4751500"/>
            <a:ext cx="62265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GB" sz="1000">
                <a:solidFill>
                  <a:srgbClr val="171616"/>
                </a:solidFill>
                <a:latin typeface="Lato"/>
                <a:ea typeface="Lato"/>
                <a:cs typeface="Lato"/>
                <a:sym typeface="Lato"/>
              </a:rPr>
              <a:t>Open Science in the Swedish context</a:t>
            </a:r>
            <a:r>
              <a:rPr lang="en-GB" sz="1000">
                <a:solidFill>
                  <a:srgbClr val="171616"/>
                </a:solidFill>
                <a:latin typeface="Lato"/>
                <a:ea typeface="Lato"/>
                <a:cs typeface="Lato"/>
                <a:sym typeface="Lato"/>
              </a:rPr>
              <a:t>, 2026-05, Göteborg</a:t>
            </a:r>
            <a:endParaRPr sz="1000">
              <a:latin typeface="Lato"/>
              <a:ea typeface="Lato"/>
              <a:cs typeface="Lato"/>
              <a:sym typeface="Lato"/>
            </a:endParaRPr>
          </a:p>
        </p:txBody>
      </p:sp>
      <p:sp>
        <p:nvSpPr>
          <p:cNvPr id="25" name="Google Shape;25;p3"/>
          <p:cNvSpPr txBox="1"/>
          <p:nvPr/>
        </p:nvSpPr>
        <p:spPr>
          <a:xfrm>
            <a:off x="2917500" y="4751500"/>
            <a:ext cx="6226500" cy="338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t/>
            </a:r>
            <a:endParaRPr sz="1000">
              <a:solidFill>
                <a:srgbClr val="171616"/>
              </a:solidFill>
            </a:endParaRPr>
          </a:p>
        </p:txBody>
      </p:sp>
      <p:pic>
        <p:nvPicPr>
          <p:cNvPr id="26" name="Google Shape;26;p3"/>
          <p:cNvPicPr preferRelativeResize="0"/>
          <p:nvPr/>
        </p:nvPicPr>
        <p:blipFill rotWithShape="1">
          <a:blip r:embed="rId4">
            <a:alphaModFix/>
          </a:blip>
          <a:srcRect b="0" l="0" r="0" t="0"/>
          <a:stretch/>
        </p:blipFill>
        <p:spPr>
          <a:xfrm>
            <a:off x="7416599" y="4209750"/>
            <a:ext cx="1498200" cy="523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CUSTOM_1">
    <p:spTree>
      <p:nvGrpSpPr>
        <p:cNvPr id="27" name="Shape 27"/>
        <p:cNvGrpSpPr/>
        <p:nvPr/>
      </p:nvGrpSpPr>
      <p:grpSpPr>
        <a:xfrm>
          <a:off x="0" y="0"/>
          <a:ext cx="0" cy="0"/>
          <a:chOff x="0" y="0"/>
          <a:chExt cx="0" cy="0"/>
        </a:xfrm>
      </p:grpSpPr>
      <p:sp>
        <p:nvSpPr>
          <p:cNvPr id="28" name="Google Shape;28;p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rtl="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29" name="Google Shape;29;p4"/>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30" name="Google Shape;30;p4"/>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CUSTOM_1_2">
    <p:spTree>
      <p:nvGrpSpPr>
        <p:cNvPr id="31" name="Shape 31"/>
        <p:cNvGrpSpPr/>
        <p:nvPr/>
      </p:nvGrpSpPr>
      <p:grpSpPr>
        <a:xfrm>
          <a:off x="0" y="0"/>
          <a:ext cx="0" cy="0"/>
          <a:chOff x="0" y="0"/>
          <a:chExt cx="0" cy="0"/>
        </a:xfrm>
      </p:grpSpPr>
      <p:sp>
        <p:nvSpPr>
          <p:cNvPr id="32" name="Google Shape;32;p5"/>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33" name="Google Shape;33;p5"/>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p:cSld name="CUSTOM_1_2_1">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2_1_1">
    <p:spTree>
      <p:nvGrpSpPr>
        <p:cNvPr id="35" name="Shape 35"/>
        <p:cNvGrpSpPr/>
        <p:nvPr/>
      </p:nvGrpSpPr>
      <p:grpSpPr>
        <a:xfrm>
          <a:off x="0" y="0"/>
          <a:ext cx="0" cy="0"/>
          <a:chOff x="0" y="0"/>
          <a:chExt cx="0" cy="0"/>
        </a:xfrm>
      </p:grpSpPr>
      <p:sp>
        <p:nvSpPr>
          <p:cNvPr id="36" name="Google Shape;36;p7"/>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_1">
    <p:spTree>
      <p:nvGrpSpPr>
        <p:cNvPr id="37" name="Shape 37"/>
        <p:cNvGrpSpPr/>
        <p:nvPr/>
      </p:nvGrpSpPr>
      <p:grpSpPr>
        <a:xfrm>
          <a:off x="0" y="0"/>
          <a:ext cx="0" cy="0"/>
          <a:chOff x="0" y="0"/>
          <a:chExt cx="0" cy="0"/>
        </a:xfrm>
      </p:grpSpPr>
      <p:sp>
        <p:nvSpPr>
          <p:cNvPr id="38" name="Google Shape;38;p8"/>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39" name="Google Shape;39;p8"/>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40" name="Google Shape;40;p8"/>
          <p:cNvSpPr txBox="1"/>
          <p:nvPr>
            <p:ph idx="1" type="body"/>
          </p:nvPr>
        </p:nvSpPr>
        <p:spPr>
          <a:xfrm>
            <a:off x="621200" y="1084325"/>
            <a:ext cx="38313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
        <p:nvSpPr>
          <p:cNvPr id="41" name="Google Shape;41;p8"/>
          <p:cNvSpPr txBox="1"/>
          <p:nvPr>
            <p:ph idx="2" type="body"/>
          </p:nvPr>
        </p:nvSpPr>
        <p:spPr>
          <a:xfrm>
            <a:off x="4676600" y="1084325"/>
            <a:ext cx="38313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_1_1">
    <p:spTree>
      <p:nvGrpSpPr>
        <p:cNvPr id="42" name="Shape 42"/>
        <p:cNvGrpSpPr/>
        <p:nvPr/>
      </p:nvGrpSpPr>
      <p:grpSpPr>
        <a:xfrm>
          <a:off x="0" y="0"/>
          <a:ext cx="0" cy="0"/>
          <a:chOff x="0" y="0"/>
          <a:chExt cx="0" cy="0"/>
        </a:xfrm>
      </p:grpSpPr>
      <p:sp>
        <p:nvSpPr>
          <p:cNvPr id="43" name="Google Shape;43;p9"/>
          <p:cNvSpPr txBox="1"/>
          <p:nvPr>
            <p:ph idx="1" type="body"/>
          </p:nvPr>
        </p:nvSpPr>
        <p:spPr>
          <a:xfrm>
            <a:off x="6179900" y="1084325"/>
            <a:ext cx="23280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
        <p:nvSpPr>
          <p:cNvPr id="44" name="Google Shape;44;p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45" name="Google Shape;45;p9"/>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46" name="Google Shape;46;p9"/>
          <p:cNvSpPr txBox="1"/>
          <p:nvPr>
            <p:ph idx="2" type="body"/>
          </p:nvPr>
        </p:nvSpPr>
        <p:spPr>
          <a:xfrm>
            <a:off x="621200" y="1084325"/>
            <a:ext cx="23280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
        <p:nvSpPr>
          <p:cNvPr id="47" name="Google Shape;47;p9"/>
          <p:cNvSpPr txBox="1"/>
          <p:nvPr>
            <p:ph idx="3" type="body"/>
          </p:nvPr>
        </p:nvSpPr>
        <p:spPr>
          <a:xfrm>
            <a:off x="3400550" y="1084325"/>
            <a:ext cx="23280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columns-only title">
  <p:cSld name="1_One column_no bulletpoints_1">
    <p:spTree>
      <p:nvGrpSpPr>
        <p:cNvPr id="48" name="Shape 48"/>
        <p:cNvGrpSpPr/>
        <p:nvPr/>
      </p:nvGrpSpPr>
      <p:grpSpPr>
        <a:xfrm>
          <a:off x="0" y="0"/>
          <a:ext cx="0" cy="0"/>
          <a:chOff x="0" y="0"/>
          <a:chExt cx="0" cy="0"/>
        </a:xfrm>
      </p:grpSpPr>
      <p:sp>
        <p:nvSpPr>
          <p:cNvPr id="49" name="Google Shape;49;p10"/>
          <p:cNvSpPr txBox="1"/>
          <p:nvPr>
            <p:ph type="title"/>
          </p:nvPr>
        </p:nvSpPr>
        <p:spPr>
          <a:xfrm>
            <a:off x="323407" y="240992"/>
            <a:ext cx="8497200" cy="409500"/>
          </a:xfrm>
          <a:prstGeom prst="rect">
            <a:avLst/>
          </a:prstGeom>
          <a:noFill/>
          <a:ln>
            <a:noFill/>
          </a:ln>
        </p:spPr>
        <p:txBody>
          <a:bodyPr anchorCtr="0" anchor="ctr" bIns="26325"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pic>
        <p:nvPicPr>
          <p:cNvPr descr="A picture containing light&#10;&#10;Description automatically generated" id="50" name="Google Shape;50;p10"/>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51" name="Google Shape;51;p10"/>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52" name="Google Shape;52;p10"/>
          <p:cNvPicPr preferRelativeResize="0"/>
          <p:nvPr/>
        </p:nvPicPr>
        <p:blipFill rotWithShape="1">
          <a:blip r:embed="rId3">
            <a:alphaModFix/>
          </a:blip>
          <a:srcRect b="0" l="0" r="0" t="0"/>
          <a:stretch/>
        </p:blipFill>
        <p:spPr>
          <a:xfrm>
            <a:off x="108497" y="4703613"/>
            <a:ext cx="972282" cy="358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92460" y="273844"/>
            <a:ext cx="4944000" cy="994200"/>
          </a:xfrm>
          <a:prstGeom prst="rect">
            <a:avLst/>
          </a:prstGeom>
          <a:noFill/>
          <a:ln>
            <a:noFill/>
          </a:ln>
        </p:spPr>
        <p:txBody>
          <a:bodyPr anchorCtr="0" anchor="ctr" bIns="25700" lIns="51425" spcFirstLastPara="1" rIns="51425" wrap="square" tIns="25700">
            <a:normAutofit/>
          </a:bodyPr>
          <a:lstStyle>
            <a:lvl1pPr lvl="0" marR="0" rtl="0">
              <a:lnSpc>
                <a:spcPct val="90000"/>
              </a:lnSpc>
              <a:spcBef>
                <a:spcPts val="0"/>
              </a:spcBef>
              <a:spcAft>
                <a:spcPts val="0"/>
              </a:spcAft>
              <a:buClr>
                <a:srgbClr val="171616"/>
              </a:buClr>
              <a:buSzPts val="2700"/>
              <a:buFont typeface="Lato"/>
              <a:buNone/>
              <a:defRPr b="1" i="0" sz="2700" u="none" cap="none" strike="noStrike">
                <a:solidFill>
                  <a:srgbClr val="171616"/>
                </a:solidFill>
                <a:latin typeface="Lato"/>
                <a:ea typeface="Lato"/>
                <a:cs typeface="Lato"/>
                <a:sym typeface="Lato"/>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25700" lIns="51425" spcFirstLastPara="1" rIns="51425" wrap="square" tIns="25700">
            <a:noAutofit/>
          </a:bodyPr>
          <a:lstStyle>
            <a:lvl1pPr indent="-361950" lvl="0" marL="457200" marR="0" rtl="0" algn="l">
              <a:lnSpc>
                <a:spcPct val="90000"/>
              </a:lnSpc>
              <a:spcBef>
                <a:spcPts val="600"/>
              </a:spcBef>
              <a:spcAft>
                <a:spcPts val="0"/>
              </a:spcAft>
              <a:buClr>
                <a:srgbClr val="171616"/>
              </a:buClr>
              <a:buSzPts val="2100"/>
              <a:buFont typeface="Lato"/>
              <a:buChar char="•"/>
              <a:defRPr i="0" sz="2100" u="none" cap="none" strike="noStrike">
                <a:solidFill>
                  <a:srgbClr val="171616"/>
                </a:solidFill>
                <a:latin typeface="Lato"/>
                <a:ea typeface="Lato"/>
                <a:cs typeface="Lato"/>
                <a:sym typeface="Lato"/>
              </a:defRPr>
            </a:lvl1pPr>
            <a:lvl2pPr indent="-342900" lvl="1" marL="914400" marR="0" rtl="0" algn="l">
              <a:lnSpc>
                <a:spcPct val="90000"/>
              </a:lnSpc>
              <a:spcBef>
                <a:spcPts val="300"/>
              </a:spcBef>
              <a:spcAft>
                <a:spcPts val="0"/>
              </a:spcAft>
              <a:buClr>
                <a:srgbClr val="171616"/>
              </a:buClr>
              <a:buSzPts val="1800"/>
              <a:buFont typeface="Lato"/>
              <a:buChar char="•"/>
              <a:defRPr i="0" sz="1800" u="none" cap="none" strike="noStrike">
                <a:solidFill>
                  <a:srgbClr val="171616"/>
                </a:solidFill>
                <a:latin typeface="Lato"/>
                <a:ea typeface="Lato"/>
                <a:cs typeface="Lato"/>
                <a:sym typeface="Lato"/>
              </a:defRPr>
            </a:lvl2pPr>
            <a:lvl3pPr indent="-323850" lvl="2" marL="13716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3pPr>
            <a:lvl4pPr indent="-323850" lvl="3" marL="18288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4pPr>
            <a:lvl5pPr indent="-323850" lvl="4" marL="22860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5pPr>
            <a:lvl6pPr indent="-323850" lvl="5" marL="27432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6pPr>
            <a:lvl7pPr indent="-323850" lvl="6" marL="32004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7pPr>
            <a:lvl8pPr indent="-323850" lvl="7" marL="36576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8pPr>
            <a:lvl9pPr indent="-323850" lvl="8" marL="41148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9pPr>
          </a:lstStyle>
          <a:p/>
        </p:txBody>
      </p:sp>
      <p:pic>
        <p:nvPicPr>
          <p:cNvPr descr="A picture containing light&#10;&#10;Description automatically generated" id="8" name="Google Shape;8;p1"/>
          <p:cNvPicPr preferRelativeResize="0"/>
          <p:nvPr/>
        </p:nvPicPr>
        <p:blipFill rotWithShape="1">
          <a:blip r:embed="rId1">
            <a:alphaModFix/>
          </a:blip>
          <a:srcRect b="0" l="0" r="0" t="0"/>
          <a:stretch/>
        </p:blipFill>
        <p:spPr>
          <a:xfrm>
            <a:off x="8507899" y="4563268"/>
            <a:ext cx="494935" cy="468000"/>
          </a:xfrm>
          <a:prstGeom prst="rect">
            <a:avLst/>
          </a:prstGeom>
          <a:noFill/>
          <a:ln>
            <a:noFill/>
          </a:ln>
        </p:spPr>
      </p:pic>
      <p:pic>
        <p:nvPicPr>
          <p:cNvPr id="9" name="Google Shape;9;p1"/>
          <p:cNvPicPr preferRelativeResize="0"/>
          <p:nvPr/>
        </p:nvPicPr>
        <p:blipFill rotWithShape="1">
          <a:blip r:embed="rId2">
            <a:alphaModFix/>
          </a:blip>
          <a:srcRect b="0" l="0" r="0" t="0"/>
          <a:stretch/>
        </p:blipFill>
        <p:spPr>
          <a:xfrm>
            <a:off x="108497" y="4703613"/>
            <a:ext cx="972281" cy="3585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orcid.org/0000-0001-5199-7128"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s://rdmkit.elixir-europe.org/" TargetMode="External"/><Relationship Id="rId5"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s://rdmkit.elixir-europe.org/" TargetMode="External"/><Relationship Id="rId5"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https://rdmkit.elixir-europe.org/" TargetMode="External"/><Relationship Id="rId5"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vr.se/english/applying-for-funding/requirements-terms-and-conditions/producing-a-data-management-plan/data-management-plan-template.html" TargetMode="External"/><Relationship Id="rId4" Type="http://schemas.openxmlformats.org/officeDocument/2006/relationships/hyperlink" Target="https://www.scienceeurope.org/media/jezkhnoo/se_rdm_practical_guide_final.pdf" TargetMode="External"/><Relationship Id="rId9" Type="http://schemas.openxmlformats.org/officeDocument/2006/relationships/hyperlink" Target="https://www.scilifelab.se/" TargetMode="External"/><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hyperlink" Target="https://dmponline.dcc.ac.uk/" TargetMode="External"/><Relationship Id="rId8" Type="http://schemas.openxmlformats.org/officeDocument/2006/relationships/hyperlink" Target="http://dsw.scilifelab.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osf.i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nbisweden.github.io/module-dmp-dm-practices/02-exercise-part1/index.html" TargetMode="External"/><Relationship Id="rId4" Type="http://schemas.openxmlformats.org/officeDocument/2006/relationships/hyperlink" Target="https://osf.io/" TargetMode="External"/><Relationship Id="rId5"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zenodo.org/records/642476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12.png"/><Relationship Id="rId12"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9.png"/><Relationship Id="rId9" Type="http://schemas.openxmlformats.org/officeDocument/2006/relationships/image" Target="../media/image34.png"/><Relationship Id="rId15" Type="http://schemas.openxmlformats.org/officeDocument/2006/relationships/hyperlink" Target="https://creativecommons.org/licenses/by/4.0/" TargetMode="External"/><Relationship Id="rId14" Type="http://schemas.openxmlformats.org/officeDocument/2006/relationships/hyperlink" Target="https://rdmkit.elixir-europe.org/" TargetMode="External"/><Relationship Id="rId5" Type="http://schemas.openxmlformats.org/officeDocument/2006/relationships/image" Target="../media/image8.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mailto:data-management@scilifelab.se" TargetMode="External"/><Relationship Id="rId4" Type="http://schemas.openxmlformats.org/officeDocument/2006/relationships/hyperlink" Target="https://nbis.se/services/data-management-support/apply" TargetMode="External"/><Relationship Id="rId5" Type="http://schemas.openxmlformats.org/officeDocument/2006/relationships/image" Target="../media/image30.png"/><Relationship Id="rId6" Type="http://schemas.openxmlformats.org/officeDocument/2006/relationships/image" Target="../media/image37.png"/><Relationship Id="rId7"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data-management@scilifelab.se" TargetMode="External"/><Relationship Id="rId4" Type="http://schemas.openxmlformats.org/officeDocument/2006/relationships/image" Target="../media/image42.png"/><Relationship Id="rId5" Type="http://schemas.openxmlformats.org/officeDocument/2006/relationships/hyperlink" Target="https://data-guidelines.scilifelab.se/" TargetMode="External"/><Relationship Id="rId6" Type="http://schemas.openxmlformats.org/officeDocument/2006/relationships/image" Target="../media/image43.png"/><Relationship Id="rId7" Type="http://schemas.openxmlformats.org/officeDocument/2006/relationships/image" Target="../media/image30.png"/><Relationship Id="rId8"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8.png"/><Relationship Id="rId5" Type="http://schemas.openxmlformats.org/officeDocument/2006/relationships/hyperlink" Target="https://rdmkit.elixir-europe.org/index.html" TargetMode="External"/><Relationship Id="rId6" Type="http://schemas.openxmlformats.org/officeDocument/2006/relationships/image" Target="../media/image41.jpg"/><Relationship Id="rId7"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nbisweden.github.io/module-dmp-dm-practices/" TargetMode="External"/><Relationship Id="rId4" Type="http://schemas.openxmlformats.org/officeDocument/2006/relationships/hyperlink" Target="https://doi.org/10.17044/scilifelab.28016054.v1" TargetMode="External"/><Relationship Id="rId5" Type="http://schemas.openxmlformats.org/officeDocument/2006/relationships/hyperlink" Target="https://nbisweden.github.io/workshop-ngsintro/2503/home_schedul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vr.se/english/analysis/reports/our-reports/2025-03-24-the-swedish-research-councils-recommendations-for-research-data-fair-and-open-access.html" TargetMode="External"/><Relationship Id="rId4" Type="http://schemas.openxmlformats.org/officeDocument/2006/relationships/image" Target="../media/image40.png"/><Relationship Id="rId5" Type="http://schemas.openxmlformats.org/officeDocument/2006/relationships/hyperlink" Target="https://www.vr.se/english/analysis/reports/our-reports/2025-03-24-the-swedish-research-councils-recommendations-for-research-data-fair-and-open-access.html" TargetMode="External"/><Relationship Id="rId6" Type="http://schemas.openxmlformats.org/officeDocument/2006/relationships/hyperlink" Target="https://www.vr.se/english/analysis/reports/our-reports/2025-03-24-the-swedish-research-councils-recommendations-for-research-data-fair-and-open-acces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researchdata.se/en/manage-data/describe-share-and-preserve-data/fair-principles" TargetMode="External"/><Relationship Id="rId4" Type="http://schemas.openxmlformats.org/officeDocument/2006/relationships/image" Target="../media/image26.png"/><Relationship Id="rId5" Type="http://schemas.openxmlformats.org/officeDocument/2006/relationships/hyperlink" Target="https://researchdata.se/en/manage-data/describe-share-and-preserve-data/fair-principles" TargetMode="External"/><Relationship Id="rId6"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rPr lang="en-GB"/>
              <a:t>Data Management Plans</a:t>
            </a:r>
            <a:endParaRPr/>
          </a:p>
          <a:p>
            <a:pPr indent="0" lvl="0" marL="0" rtl="0" algn="ctr">
              <a:spcBef>
                <a:spcPts val="0"/>
              </a:spcBef>
              <a:spcAft>
                <a:spcPts val="0"/>
              </a:spcAft>
              <a:buNone/>
            </a:pPr>
            <a:r>
              <a:rPr lang="en-GB"/>
              <a:t>and research integrity tools</a:t>
            </a:r>
            <a:endParaRPr/>
          </a:p>
        </p:txBody>
      </p:sp>
      <p:sp>
        <p:nvSpPr>
          <p:cNvPr id="91" name="Google Shape;91;p18"/>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spcBef>
                <a:spcPts val="800"/>
              </a:spcBef>
              <a:spcAft>
                <a:spcPts val="0"/>
              </a:spcAft>
              <a:buNone/>
            </a:pPr>
            <a:r>
              <a:rPr lang="en-GB"/>
              <a:t>Stephan Nylinder</a:t>
            </a:r>
            <a:endParaRPr/>
          </a:p>
        </p:txBody>
      </p:sp>
      <p:pic>
        <p:nvPicPr>
          <p:cNvPr id="92" name="Google Shape;92;p18">
            <a:hlinkClick r:id="rId3"/>
          </p:cNvPr>
          <p:cNvPicPr preferRelativeResize="0"/>
          <p:nvPr/>
        </p:nvPicPr>
        <p:blipFill>
          <a:blip r:embed="rId4">
            <a:alphaModFix/>
          </a:blip>
          <a:stretch>
            <a:fillRect/>
          </a:stretch>
        </p:blipFill>
        <p:spPr>
          <a:xfrm>
            <a:off x="4452751" y="3055619"/>
            <a:ext cx="238475" cy="23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p:nvPr/>
        </p:nvSpPr>
        <p:spPr>
          <a:xfrm>
            <a:off x="324025" y="803899"/>
            <a:ext cx="8495928" cy="2188944"/>
          </a:xfrm>
          <a:prstGeom prst="cloud">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Data Management - </a:t>
            </a:r>
            <a:r>
              <a:rPr lang="en-GB"/>
              <a:t>DMP (Data management plan)</a:t>
            </a:r>
            <a:endParaRPr sz="2700">
              <a:latin typeface="Lato"/>
              <a:ea typeface="Lato"/>
              <a:cs typeface="Lato"/>
              <a:sym typeface="Lato"/>
            </a:endParaRPr>
          </a:p>
        </p:txBody>
      </p:sp>
      <p:grpSp>
        <p:nvGrpSpPr>
          <p:cNvPr id="189" name="Google Shape;189;p27"/>
          <p:cNvGrpSpPr/>
          <p:nvPr/>
        </p:nvGrpSpPr>
        <p:grpSpPr>
          <a:xfrm>
            <a:off x="3791047" y="3330005"/>
            <a:ext cx="860943" cy="537010"/>
            <a:chOff x="2452250" y="1604150"/>
            <a:chExt cx="2421100" cy="1805075"/>
          </a:xfrm>
        </p:grpSpPr>
        <p:sp>
          <p:nvSpPr>
            <p:cNvPr id="190" name="Google Shape;190;p27"/>
            <p:cNvSpPr/>
            <p:nvPr/>
          </p:nvSpPr>
          <p:spPr>
            <a:xfrm>
              <a:off x="2452250" y="1604150"/>
              <a:ext cx="2421100" cy="1394300"/>
            </a:xfrm>
            <a:prstGeom prst="flowChartMerg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3435825" y="2706625"/>
              <a:ext cx="443100" cy="7026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7"/>
          <p:cNvGrpSpPr/>
          <p:nvPr/>
        </p:nvGrpSpPr>
        <p:grpSpPr>
          <a:xfrm>
            <a:off x="3745875" y="3878088"/>
            <a:ext cx="951300" cy="1084188"/>
            <a:chOff x="3057525" y="3243788"/>
            <a:chExt cx="951300" cy="1084188"/>
          </a:xfrm>
        </p:grpSpPr>
        <p:sp>
          <p:nvSpPr>
            <p:cNvPr id="193" name="Google Shape;193;p27"/>
            <p:cNvSpPr/>
            <p:nvPr/>
          </p:nvSpPr>
          <p:spPr>
            <a:xfrm>
              <a:off x="3057525" y="3290275"/>
              <a:ext cx="951300" cy="1037700"/>
            </a:xfrm>
            <a:prstGeom prst="foldedCorner">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nvSpPr>
          <p:spPr>
            <a:xfrm>
              <a:off x="3078675" y="3243788"/>
              <a:ext cx="8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DMP</a:t>
              </a:r>
              <a:endParaRPr/>
            </a:p>
          </p:txBody>
        </p:sp>
        <p:cxnSp>
          <p:nvCxnSpPr>
            <p:cNvPr id="195" name="Google Shape;195;p27"/>
            <p:cNvCxnSpPr/>
            <p:nvPr/>
          </p:nvCxnSpPr>
          <p:spPr>
            <a:xfrm>
              <a:off x="3175875" y="36464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27"/>
            <p:cNvCxnSpPr/>
            <p:nvPr/>
          </p:nvCxnSpPr>
          <p:spPr>
            <a:xfrm>
              <a:off x="3175875" y="37226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197" name="Google Shape;197;p27"/>
            <p:cNvCxnSpPr/>
            <p:nvPr/>
          </p:nvCxnSpPr>
          <p:spPr>
            <a:xfrm>
              <a:off x="3175875" y="37988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198" name="Google Shape;198;p27"/>
            <p:cNvCxnSpPr/>
            <p:nvPr/>
          </p:nvCxnSpPr>
          <p:spPr>
            <a:xfrm>
              <a:off x="3175875" y="38750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27"/>
            <p:cNvCxnSpPr/>
            <p:nvPr/>
          </p:nvCxnSpPr>
          <p:spPr>
            <a:xfrm>
              <a:off x="3175875" y="39512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200" name="Google Shape;200;p27"/>
            <p:cNvCxnSpPr/>
            <p:nvPr/>
          </p:nvCxnSpPr>
          <p:spPr>
            <a:xfrm>
              <a:off x="3175875" y="40274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201" name="Google Shape;201;p27"/>
            <p:cNvCxnSpPr/>
            <p:nvPr/>
          </p:nvCxnSpPr>
          <p:spPr>
            <a:xfrm>
              <a:off x="3175875" y="4103625"/>
              <a:ext cx="702600" cy="21600"/>
            </a:xfrm>
            <a:prstGeom prst="straightConnector1">
              <a:avLst/>
            </a:prstGeom>
            <a:noFill/>
            <a:ln cap="flat" cmpd="sng" w="9525">
              <a:solidFill>
                <a:schemeClr val="dk2"/>
              </a:solidFill>
              <a:prstDash val="solid"/>
              <a:round/>
              <a:headEnd len="med" w="med" type="none"/>
              <a:tailEnd len="med" w="med" type="none"/>
            </a:ln>
          </p:spPr>
        </p:cxnSp>
      </p:grpSp>
      <p:sp>
        <p:nvSpPr>
          <p:cNvPr id="202" name="Google Shape;202;p27"/>
          <p:cNvSpPr txBox="1"/>
          <p:nvPr/>
        </p:nvSpPr>
        <p:spPr>
          <a:xfrm>
            <a:off x="599500" y="1202150"/>
            <a:ext cx="27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3" name="Google Shape;203;p27"/>
          <p:cNvSpPr txBox="1"/>
          <p:nvPr/>
        </p:nvSpPr>
        <p:spPr>
          <a:xfrm rot="-1449048">
            <a:off x="1055024" y="2011671"/>
            <a:ext cx="1028744" cy="40016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900FF"/>
                </a:solidFill>
                <a:latin typeface="Comic Sans MS"/>
                <a:ea typeface="Comic Sans MS"/>
                <a:cs typeface="Comic Sans MS"/>
                <a:sym typeface="Comic Sans MS"/>
              </a:rPr>
              <a:t>Metadata</a:t>
            </a:r>
            <a:endParaRPr>
              <a:solidFill>
                <a:srgbClr val="9900FF"/>
              </a:solidFill>
              <a:latin typeface="Comic Sans MS"/>
              <a:ea typeface="Comic Sans MS"/>
              <a:cs typeface="Comic Sans MS"/>
              <a:sym typeface="Comic Sans MS"/>
            </a:endParaRPr>
          </a:p>
        </p:txBody>
      </p:sp>
      <p:sp>
        <p:nvSpPr>
          <p:cNvPr id="204" name="Google Shape;204;p27"/>
          <p:cNvSpPr txBox="1"/>
          <p:nvPr/>
        </p:nvSpPr>
        <p:spPr>
          <a:xfrm rot="588142">
            <a:off x="3891147" y="1743872"/>
            <a:ext cx="1288105" cy="40003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FF"/>
                </a:solidFill>
                <a:latin typeface="Comic Sans MS"/>
                <a:ea typeface="Comic Sans MS"/>
                <a:cs typeface="Comic Sans MS"/>
                <a:sym typeface="Comic Sans MS"/>
              </a:rPr>
              <a:t>Versioning</a:t>
            </a:r>
            <a:endParaRPr>
              <a:solidFill>
                <a:srgbClr val="0000FF"/>
              </a:solidFill>
              <a:latin typeface="Comic Sans MS"/>
              <a:ea typeface="Comic Sans MS"/>
              <a:cs typeface="Comic Sans MS"/>
              <a:sym typeface="Comic Sans MS"/>
            </a:endParaRPr>
          </a:p>
        </p:txBody>
      </p:sp>
      <p:sp>
        <p:nvSpPr>
          <p:cNvPr id="205" name="Google Shape;205;p27"/>
          <p:cNvSpPr txBox="1"/>
          <p:nvPr/>
        </p:nvSpPr>
        <p:spPr>
          <a:xfrm>
            <a:off x="4140600" y="1533675"/>
            <a:ext cx="190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6" name="Google Shape;206;p27"/>
          <p:cNvSpPr txBox="1"/>
          <p:nvPr/>
        </p:nvSpPr>
        <p:spPr>
          <a:xfrm rot="-715383">
            <a:off x="1258620" y="1001329"/>
            <a:ext cx="1209596" cy="61568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a:solidFill>
                  <a:schemeClr val="accent3"/>
                </a:solidFill>
                <a:latin typeface="Comic Sans MS"/>
                <a:ea typeface="Comic Sans MS"/>
                <a:cs typeface="Comic Sans MS"/>
                <a:sym typeface="Comic Sans MS"/>
              </a:rPr>
              <a:t>Data organisation</a:t>
            </a:r>
            <a:endParaRPr>
              <a:solidFill>
                <a:schemeClr val="accent3"/>
              </a:solidFill>
              <a:latin typeface="Comic Sans MS"/>
              <a:ea typeface="Comic Sans MS"/>
              <a:cs typeface="Comic Sans MS"/>
              <a:sym typeface="Comic Sans MS"/>
            </a:endParaRPr>
          </a:p>
        </p:txBody>
      </p:sp>
      <p:sp>
        <p:nvSpPr>
          <p:cNvPr id="207" name="Google Shape;207;p27"/>
          <p:cNvSpPr txBox="1"/>
          <p:nvPr/>
        </p:nvSpPr>
        <p:spPr>
          <a:xfrm rot="-1764810">
            <a:off x="5931822" y="1108748"/>
            <a:ext cx="1209508" cy="40016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accent3"/>
                </a:solidFill>
                <a:latin typeface="Comic Sans MS"/>
                <a:ea typeface="Comic Sans MS"/>
                <a:cs typeface="Comic Sans MS"/>
                <a:sym typeface="Comic Sans MS"/>
              </a:rPr>
              <a:t>Publish Data</a:t>
            </a:r>
            <a:endParaRPr>
              <a:solidFill>
                <a:schemeClr val="accent3"/>
              </a:solidFill>
              <a:latin typeface="Comic Sans MS"/>
              <a:ea typeface="Comic Sans MS"/>
              <a:cs typeface="Comic Sans MS"/>
              <a:sym typeface="Comic Sans MS"/>
            </a:endParaRPr>
          </a:p>
        </p:txBody>
      </p:sp>
      <p:sp>
        <p:nvSpPr>
          <p:cNvPr id="208" name="Google Shape;208;p27"/>
          <p:cNvSpPr txBox="1"/>
          <p:nvPr/>
        </p:nvSpPr>
        <p:spPr>
          <a:xfrm rot="562381">
            <a:off x="6481299" y="1533587"/>
            <a:ext cx="886029" cy="40008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FF"/>
                </a:solidFill>
                <a:latin typeface="Comic Sans MS"/>
                <a:ea typeface="Comic Sans MS"/>
                <a:cs typeface="Comic Sans MS"/>
                <a:sym typeface="Comic Sans MS"/>
              </a:rPr>
              <a:t>FAIR</a:t>
            </a:r>
            <a:endParaRPr>
              <a:solidFill>
                <a:srgbClr val="0000FF"/>
              </a:solidFill>
              <a:latin typeface="Comic Sans MS"/>
              <a:ea typeface="Comic Sans MS"/>
              <a:cs typeface="Comic Sans MS"/>
              <a:sym typeface="Comic Sans MS"/>
            </a:endParaRPr>
          </a:p>
        </p:txBody>
      </p:sp>
      <p:sp>
        <p:nvSpPr>
          <p:cNvPr id="209" name="Google Shape;209;p27"/>
          <p:cNvSpPr txBox="1"/>
          <p:nvPr/>
        </p:nvSpPr>
        <p:spPr>
          <a:xfrm rot="-1449048">
            <a:off x="5499674" y="1783428"/>
            <a:ext cx="1028744" cy="61554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9900FF"/>
                </a:solidFill>
                <a:latin typeface="Comic Sans MS"/>
                <a:ea typeface="Comic Sans MS"/>
                <a:cs typeface="Comic Sans MS"/>
                <a:sym typeface="Comic Sans MS"/>
              </a:rPr>
              <a:t>File naming</a:t>
            </a:r>
            <a:endParaRPr>
              <a:solidFill>
                <a:srgbClr val="9900FF"/>
              </a:solidFill>
              <a:latin typeface="Comic Sans MS"/>
              <a:ea typeface="Comic Sans MS"/>
              <a:cs typeface="Comic Sans MS"/>
              <a:sym typeface="Comic Sans MS"/>
            </a:endParaRPr>
          </a:p>
        </p:txBody>
      </p:sp>
      <p:sp>
        <p:nvSpPr>
          <p:cNvPr id="210" name="Google Shape;210;p27"/>
          <p:cNvSpPr txBox="1"/>
          <p:nvPr/>
        </p:nvSpPr>
        <p:spPr>
          <a:xfrm rot="-1122337">
            <a:off x="4769660" y="1049667"/>
            <a:ext cx="1546276" cy="40006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00"/>
                </a:solidFill>
                <a:latin typeface="Comic Sans MS"/>
                <a:ea typeface="Comic Sans MS"/>
                <a:cs typeface="Comic Sans MS"/>
                <a:sym typeface="Comic Sans MS"/>
              </a:rPr>
              <a:t>Documentation</a:t>
            </a:r>
            <a:endParaRPr>
              <a:solidFill>
                <a:srgbClr val="FF0000"/>
              </a:solidFill>
              <a:latin typeface="Comic Sans MS"/>
              <a:ea typeface="Comic Sans MS"/>
              <a:cs typeface="Comic Sans MS"/>
              <a:sym typeface="Comic Sans MS"/>
            </a:endParaRPr>
          </a:p>
        </p:txBody>
      </p:sp>
      <p:sp>
        <p:nvSpPr>
          <p:cNvPr id="211" name="Google Shape;211;p27"/>
          <p:cNvSpPr txBox="1"/>
          <p:nvPr/>
        </p:nvSpPr>
        <p:spPr>
          <a:xfrm rot="-1683523">
            <a:off x="2320222" y="1904850"/>
            <a:ext cx="1101459" cy="61561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accent5"/>
                </a:solidFill>
                <a:latin typeface="Comic Sans MS"/>
                <a:ea typeface="Comic Sans MS"/>
                <a:cs typeface="Comic Sans MS"/>
                <a:sym typeface="Comic Sans MS"/>
              </a:rPr>
              <a:t>Open Science</a:t>
            </a:r>
            <a:endParaRPr>
              <a:solidFill>
                <a:schemeClr val="accent5"/>
              </a:solidFill>
              <a:latin typeface="Comic Sans MS"/>
              <a:ea typeface="Comic Sans MS"/>
              <a:cs typeface="Comic Sans MS"/>
              <a:sym typeface="Comic Sans MS"/>
            </a:endParaRPr>
          </a:p>
        </p:txBody>
      </p:sp>
      <p:sp>
        <p:nvSpPr>
          <p:cNvPr id="212" name="Google Shape;212;p27"/>
          <p:cNvSpPr txBox="1"/>
          <p:nvPr/>
        </p:nvSpPr>
        <p:spPr>
          <a:xfrm rot="1731237">
            <a:off x="2792982" y="1345276"/>
            <a:ext cx="1081689" cy="61549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FF0000"/>
                </a:solidFill>
                <a:latin typeface="Comic Sans MS"/>
                <a:ea typeface="Comic Sans MS"/>
                <a:cs typeface="Comic Sans MS"/>
                <a:sym typeface="Comic Sans MS"/>
              </a:rPr>
              <a:t>Data Dictionary</a:t>
            </a:r>
            <a:endParaRPr>
              <a:solidFill>
                <a:srgbClr val="FF0000"/>
              </a:solidFill>
              <a:latin typeface="Comic Sans MS"/>
              <a:ea typeface="Comic Sans MS"/>
              <a:cs typeface="Comic Sans MS"/>
              <a:sym typeface="Comic Sans MS"/>
            </a:endParaRPr>
          </a:p>
        </p:txBody>
      </p:sp>
      <p:sp>
        <p:nvSpPr>
          <p:cNvPr id="213" name="Google Shape;213;p27"/>
          <p:cNvSpPr txBox="1"/>
          <p:nvPr/>
        </p:nvSpPr>
        <p:spPr>
          <a:xfrm rot="-1276097">
            <a:off x="6336464" y="2120412"/>
            <a:ext cx="1101630" cy="615605"/>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accent5"/>
                </a:solidFill>
                <a:latin typeface="Comic Sans MS"/>
                <a:ea typeface="Comic Sans MS"/>
                <a:cs typeface="Comic Sans MS"/>
                <a:sym typeface="Comic Sans MS"/>
              </a:rPr>
              <a:t>File format</a:t>
            </a:r>
            <a:endParaRPr>
              <a:solidFill>
                <a:schemeClr val="accent5"/>
              </a:solidFill>
              <a:latin typeface="Comic Sans MS"/>
              <a:ea typeface="Comic Sans MS"/>
              <a:cs typeface="Comic Sans MS"/>
              <a:sym typeface="Comic Sans MS"/>
            </a:endParaRPr>
          </a:p>
        </p:txBody>
      </p:sp>
      <p:sp>
        <p:nvSpPr>
          <p:cNvPr id="214" name="Google Shape;214;p27"/>
          <p:cNvSpPr txBox="1"/>
          <p:nvPr/>
        </p:nvSpPr>
        <p:spPr>
          <a:xfrm rot="-1285134">
            <a:off x="4046326" y="2384196"/>
            <a:ext cx="951301" cy="40022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Ethics</a:t>
            </a:r>
            <a:endParaRPr>
              <a:latin typeface="Comic Sans MS"/>
              <a:ea typeface="Comic Sans MS"/>
              <a:cs typeface="Comic Sans MS"/>
              <a:sym typeface="Comic Sans MS"/>
            </a:endParaRPr>
          </a:p>
        </p:txBody>
      </p:sp>
      <p:sp>
        <p:nvSpPr>
          <p:cNvPr id="215" name="Google Shape;215;p27"/>
          <p:cNvSpPr txBox="1"/>
          <p:nvPr/>
        </p:nvSpPr>
        <p:spPr>
          <a:xfrm rot="2560418">
            <a:off x="7125479" y="1391862"/>
            <a:ext cx="951135" cy="40020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GDPR</a:t>
            </a:r>
            <a:endParaRPr>
              <a:latin typeface="Comic Sans MS"/>
              <a:ea typeface="Comic Sans MS"/>
              <a:cs typeface="Comic Sans MS"/>
              <a:sym typeface="Comic Sans MS"/>
            </a:endParaRPr>
          </a:p>
        </p:txBody>
      </p:sp>
      <p:sp>
        <p:nvSpPr>
          <p:cNvPr id="216" name="Google Shape;216;p27"/>
          <p:cNvSpPr txBox="1"/>
          <p:nvPr/>
        </p:nvSpPr>
        <p:spPr>
          <a:xfrm rot="1333578">
            <a:off x="3628074" y="1019094"/>
            <a:ext cx="1209467" cy="6157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6AA84F"/>
                </a:solidFill>
                <a:latin typeface="Comic Sans MS"/>
                <a:ea typeface="Comic Sans MS"/>
                <a:cs typeface="Comic Sans MS"/>
                <a:sym typeface="Comic Sans MS"/>
              </a:rPr>
              <a:t>Information security</a:t>
            </a:r>
            <a:endParaRPr>
              <a:solidFill>
                <a:srgbClr val="6AA84F"/>
              </a:solidFill>
              <a:latin typeface="Comic Sans MS"/>
              <a:ea typeface="Comic Sans MS"/>
              <a:cs typeface="Comic Sans MS"/>
              <a:sym typeface="Comic Sans MS"/>
            </a:endParaRPr>
          </a:p>
        </p:txBody>
      </p:sp>
      <p:sp>
        <p:nvSpPr>
          <p:cNvPr id="217" name="Google Shape;217;p27"/>
          <p:cNvSpPr txBox="1"/>
          <p:nvPr/>
        </p:nvSpPr>
        <p:spPr>
          <a:xfrm rot="-642312">
            <a:off x="324292" y="1642567"/>
            <a:ext cx="1209653" cy="40022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6AA84F"/>
                </a:solidFill>
                <a:latin typeface="Comic Sans MS"/>
                <a:ea typeface="Comic Sans MS"/>
                <a:cs typeface="Comic Sans MS"/>
                <a:sym typeface="Comic Sans MS"/>
              </a:rPr>
              <a:t>Ontologies</a:t>
            </a:r>
            <a:endParaRPr>
              <a:solidFill>
                <a:srgbClr val="6AA84F"/>
              </a:solidFill>
              <a:latin typeface="Comic Sans MS"/>
              <a:ea typeface="Comic Sans MS"/>
              <a:cs typeface="Comic Sans MS"/>
              <a:sym typeface="Comic Sans MS"/>
            </a:endParaRPr>
          </a:p>
        </p:txBody>
      </p:sp>
      <p:sp>
        <p:nvSpPr>
          <p:cNvPr id="218" name="Google Shape;218;p27"/>
          <p:cNvSpPr txBox="1"/>
          <p:nvPr/>
        </p:nvSpPr>
        <p:spPr>
          <a:xfrm rot="-1734003">
            <a:off x="1854329" y="1451976"/>
            <a:ext cx="885816" cy="40027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A64D79"/>
                </a:solidFill>
                <a:latin typeface="Comic Sans MS"/>
                <a:ea typeface="Comic Sans MS"/>
                <a:cs typeface="Comic Sans MS"/>
                <a:sym typeface="Comic Sans MS"/>
              </a:rPr>
              <a:t>Storage</a:t>
            </a:r>
            <a:endParaRPr>
              <a:solidFill>
                <a:srgbClr val="A64D79"/>
              </a:solidFill>
              <a:latin typeface="Comic Sans MS"/>
              <a:ea typeface="Comic Sans MS"/>
              <a:cs typeface="Comic Sans MS"/>
              <a:sym typeface="Comic Sans MS"/>
            </a:endParaRPr>
          </a:p>
        </p:txBody>
      </p:sp>
      <p:sp>
        <p:nvSpPr>
          <p:cNvPr id="219" name="Google Shape;219;p27"/>
          <p:cNvSpPr txBox="1"/>
          <p:nvPr/>
        </p:nvSpPr>
        <p:spPr>
          <a:xfrm rot="2341190">
            <a:off x="4779062" y="2256313"/>
            <a:ext cx="1058785" cy="40012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A64D79"/>
                </a:solidFill>
                <a:latin typeface="Comic Sans MS"/>
                <a:ea typeface="Comic Sans MS"/>
                <a:cs typeface="Comic Sans MS"/>
                <a:sym typeface="Comic Sans MS"/>
              </a:rPr>
              <a:t>Archiving</a:t>
            </a:r>
            <a:endParaRPr>
              <a:solidFill>
                <a:srgbClr val="A64D79"/>
              </a:solidFill>
              <a:latin typeface="Comic Sans MS"/>
              <a:ea typeface="Comic Sans MS"/>
              <a:cs typeface="Comic Sans MS"/>
              <a:sym typeface="Comic Sans MS"/>
            </a:endParaRPr>
          </a:p>
        </p:txBody>
      </p:sp>
      <p:sp>
        <p:nvSpPr>
          <p:cNvPr id="220" name="Google Shape;220;p27"/>
          <p:cNvSpPr txBox="1"/>
          <p:nvPr/>
        </p:nvSpPr>
        <p:spPr>
          <a:xfrm rot="1605327">
            <a:off x="1849809" y="2306562"/>
            <a:ext cx="968938" cy="40021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FF"/>
                </a:solidFill>
                <a:latin typeface="Helvetica Neue"/>
                <a:ea typeface="Helvetica Neue"/>
                <a:cs typeface="Helvetica Neue"/>
                <a:sym typeface="Helvetica Neue"/>
              </a:rPr>
              <a:t>License</a:t>
            </a:r>
            <a:endParaRPr>
              <a:solidFill>
                <a:srgbClr val="FF00FF"/>
              </a:solidFill>
              <a:latin typeface="Helvetica Neue"/>
              <a:ea typeface="Helvetica Neue"/>
              <a:cs typeface="Helvetica Neue"/>
              <a:sym typeface="Helvetica Neue"/>
            </a:endParaRPr>
          </a:p>
        </p:txBody>
      </p:sp>
      <p:sp>
        <p:nvSpPr>
          <p:cNvPr id="221" name="Google Shape;221;p27"/>
          <p:cNvSpPr txBox="1"/>
          <p:nvPr/>
        </p:nvSpPr>
        <p:spPr>
          <a:xfrm rot="1973579">
            <a:off x="7540399" y="1169815"/>
            <a:ext cx="968933" cy="40025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FF"/>
                </a:solidFill>
                <a:latin typeface="Helvetica Neue"/>
                <a:ea typeface="Helvetica Neue"/>
                <a:cs typeface="Helvetica Neue"/>
                <a:sym typeface="Helvetica Neue"/>
              </a:rPr>
              <a:t>Workflow</a:t>
            </a:r>
            <a:endParaRPr>
              <a:solidFill>
                <a:srgbClr val="FF00FF"/>
              </a:solidFill>
              <a:latin typeface="Helvetica Neue"/>
              <a:ea typeface="Helvetica Neue"/>
              <a:cs typeface="Helvetica Neue"/>
              <a:sym typeface="Helvetica Neue"/>
            </a:endParaRPr>
          </a:p>
        </p:txBody>
      </p:sp>
      <p:sp>
        <p:nvSpPr>
          <p:cNvPr id="222" name="Google Shape;222;p27"/>
          <p:cNvSpPr txBox="1"/>
          <p:nvPr/>
        </p:nvSpPr>
        <p:spPr>
          <a:xfrm rot="-1126945">
            <a:off x="7608449" y="1708668"/>
            <a:ext cx="1188912" cy="61570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38761D"/>
                </a:solidFill>
                <a:latin typeface="Comic Sans MS"/>
                <a:ea typeface="Comic Sans MS"/>
                <a:cs typeface="Comic Sans MS"/>
                <a:sym typeface="Comic Sans MS"/>
              </a:rPr>
              <a:t>Data Life Cycle</a:t>
            </a:r>
            <a:endParaRPr>
              <a:solidFill>
                <a:srgbClr val="38761D"/>
              </a:solidFill>
              <a:latin typeface="Comic Sans MS"/>
              <a:ea typeface="Comic Sans MS"/>
              <a:cs typeface="Comic Sans MS"/>
              <a:sym typeface="Comic Sans MS"/>
            </a:endParaRPr>
          </a:p>
        </p:txBody>
      </p:sp>
      <p:sp>
        <p:nvSpPr>
          <p:cNvPr id="223" name="Google Shape;223;p27"/>
          <p:cNvSpPr txBox="1"/>
          <p:nvPr/>
        </p:nvSpPr>
        <p:spPr>
          <a:xfrm rot="-1019015">
            <a:off x="3140730" y="2143330"/>
            <a:ext cx="1262249" cy="40019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BF9000"/>
                </a:solidFill>
                <a:latin typeface="Comic Sans MS"/>
                <a:ea typeface="Comic Sans MS"/>
                <a:cs typeface="Comic Sans MS"/>
                <a:sym typeface="Comic Sans MS"/>
              </a:rPr>
              <a:t>Repositories</a:t>
            </a:r>
            <a:endParaRPr>
              <a:solidFill>
                <a:srgbClr val="BF9000"/>
              </a:solidFill>
              <a:latin typeface="Comic Sans MS"/>
              <a:ea typeface="Comic Sans MS"/>
              <a:cs typeface="Comic Sans MS"/>
              <a:sym typeface="Comic Sans MS"/>
            </a:endParaRPr>
          </a:p>
        </p:txBody>
      </p:sp>
      <p:sp>
        <p:nvSpPr>
          <p:cNvPr id="224" name="Google Shape;224;p27"/>
          <p:cNvSpPr txBox="1"/>
          <p:nvPr/>
        </p:nvSpPr>
        <p:spPr>
          <a:xfrm rot="1947158">
            <a:off x="5027319" y="1699246"/>
            <a:ext cx="639580" cy="40005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BF9000"/>
                </a:solidFill>
                <a:latin typeface="Comic Sans MS"/>
                <a:ea typeface="Comic Sans MS"/>
                <a:cs typeface="Comic Sans MS"/>
                <a:sym typeface="Comic Sans MS"/>
              </a:rPr>
              <a:t>DOI</a:t>
            </a:r>
            <a:endParaRPr>
              <a:solidFill>
                <a:srgbClr val="BF9000"/>
              </a:solidFill>
              <a:latin typeface="Comic Sans MS"/>
              <a:ea typeface="Comic Sans MS"/>
              <a:cs typeface="Comic Sans MS"/>
              <a:sym typeface="Comic Sans MS"/>
            </a:endParaRPr>
          </a:p>
        </p:txBody>
      </p:sp>
      <p:sp>
        <p:nvSpPr>
          <p:cNvPr id="225" name="Google Shape;225;p27"/>
          <p:cNvSpPr/>
          <p:nvPr/>
        </p:nvSpPr>
        <p:spPr>
          <a:xfrm rot="-2709418">
            <a:off x="3724786"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rot="-2709418">
            <a:off x="3877186" y="3181212"/>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p:nvPr/>
        </p:nvSpPr>
        <p:spPr>
          <a:xfrm rot="-2709418">
            <a:off x="4017673"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rot="-2709418">
            <a:off x="4186911" y="3181212"/>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p:nvPr/>
        </p:nvSpPr>
        <p:spPr>
          <a:xfrm rot="-2709418">
            <a:off x="4310561"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rot="-2709418">
            <a:off x="4496636" y="31766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p:nvPr/>
        </p:nvSpPr>
        <p:spPr>
          <a:xfrm rot="-2709418">
            <a:off x="4653436"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p:nvPr/>
        </p:nvSpPr>
        <p:spPr>
          <a:xfrm>
            <a:off x="324025" y="803899"/>
            <a:ext cx="8495928" cy="2188944"/>
          </a:xfrm>
          <a:prstGeom prst="cloud">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Data Management - </a:t>
            </a:r>
            <a:r>
              <a:rPr lang="en-GB"/>
              <a:t>Pre-registration</a:t>
            </a:r>
            <a:endParaRPr sz="2700">
              <a:latin typeface="Lato"/>
              <a:ea typeface="Lato"/>
              <a:cs typeface="Lato"/>
              <a:sym typeface="Lato"/>
            </a:endParaRPr>
          </a:p>
        </p:txBody>
      </p:sp>
      <p:grpSp>
        <p:nvGrpSpPr>
          <p:cNvPr id="238" name="Google Shape;238;p28"/>
          <p:cNvGrpSpPr/>
          <p:nvPr/>
        </p:nvGrpSpPr>
        <p:grpSpPr>
          <a:xfrm>
            <a:off x="3791047" y="3330005"/>
            <a:ext cx="860943" cy="537010"/>
            <a:chOff x="2452250" y="1604150"/>
            <a:chExt cx="2421100" cy="1805075"/>
          </a:xfrm>
        </p:grpSpPr>
        <p:sp>
          <p:nvSpPr>
            <p:cNvPr id="239" name="Google Shape;239;p28"/>
            <p:cNvSpPr/>
            <p:nvPr/>
          </p:nvSpPr>
          <p:spPr>
            <a:xfrm>
              <a:off x="2452250" y="1604150"/>
              <a:ext cx="2421100" cy="1394300"/>
            </a:xfrm>
            <a:prstGeom prst="flowChartMerge">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3435825" y="2706625"/>
              <a:ext cx="443100" cy="7026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28"/>
          <p:cNvGrpSpPr/>
          <p:nvPr/>
        </p:nvGrpSpPr>
        <p:grpSpPr>
          <a:xfrm>
            <a:off x="3745875" y="3878088"/>
            <a:ext cx="951300" cy="1084188"/>
            <a:chOff x="3057525" y="3243788"/>
            <a:chExt cx="951300" cy="1084188"/>
          </a:xfrm>
        </p:grpSpPr>
        <p:sp>
          <p:nvSpPr>
            <p:cNvPr id="242" name="Google Shape;242;p28"/>
            <p:cNvSpPr/>
            <p:nvPr/>
          </p:nvSpPr>
          <p:spPr>
            <a:xfrm>
              <a:off x="3057525" y="3290275"/>
              <a:ext cx="951300" cy="1037700"/>
            </a:xfrm>
            <a:prstGeom prst="foldedCorner">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txBox="1"/>
            <p:nvPr/>
          </p:nvSpPr>
          <p:spPr>
            <a:xfrm>
              <a:off x="3078675" y="3243788"/>
              <a:ext cx="89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Pre-registration</a:t>
              </a:r>
              <a:endParaRPr/>
            </a:p>
          </p:txBody>
        </p:sp>
        <p:cxnSp>
          <p:nvCxnSpPr>
            <p:cNvPr id="244" name="Google Shape;244;p28"/>
            <p:cNvCxnSpPr/>
            <p:nvPr/>
          </p:nvCxnSpPr>
          <p:spPr>
            <a:xfrm>
              <a:off x="3175875" y="38750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245" name="Google Shape;245;p28"/>
            <p:cNvCxnSpPr/>
            <p:nvPr/>
          </p:nvCxnSpPr>
          <p:spPr>
            <a:xfrm>
              <a:off x="3175875" y="39512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p28"/>
            <p:cNvCxnSpPr/>
            <p:nvPr/>
          </p:nvCxnSpPr>
          <p:spPr>
            <a:xfrm>
              <a:off x="3175875" y="4027425"/>
              <a:ext cx="702600" cy="21600"/>
            </a:xfrm>
            <a:prstGeom prst="straightConnector1">
              <a:avLst/>
            </a:prstGeom>
            <a:noFill/>
            <a:ln cap="flat" cmpd="sng" w="9525">
              <a:solidFill>
                <a:schemeClr val="dk2"/>
              </a:solidFill>
              <a:prstDash val="solid"/>
              <a:round/>
              <a:headEnd len="med" w="med" type="none"/>
              <a:tailEnd len="med" w="med" type="none"/>
            </a:ln>
          </p:spPr>
        </p:cxnSp>
        <p:cxnSp>
          <p:nvCxnSpPr>
            <p:cNvPr id="247" name="Google Shape;247;p28"/>
            <p:cNvCxnSpPr/>
            <p:nvPr/>
          </p:nvCxnSpPr>
          <p:spPr>
            <a:xfrm>
              <a:off x="3175875" y="4103625"/>
              <a:ext cx="702600" cy="21600"/>
            </a:xfrm>
            <a:prstGeom prst="straightConnector1">
              <a:avLst/>
            </a:prstGeom>
            <a:noFill/>
            <a:ln cap="flat" cmpd="sng" w="9525">
              <a:solidFill>
                <a:schemeClr val="dk2"/>
              </a:solidFill>
              <a:prstDash val="solid"/>
              <a:round/>
              <a:headEnd len="med" w="med" type="none"/>
              <a:tailEnd len="med" w="med" type="none"/>
            </a:ln>
          </p:spPr>
        </p:cxnSp>
      </p:grpSp>
      <p:sp>
        <p:nvSpPr>
          <p:cNvPr id="248" name="Google Shape;248;p28"/>
          <p:cNvSpPr txBox="1"/>
          <p:nvPr/>
        </p:nvSpPr>
        <p:spPr>
          <a:xfrm>
            <a:off x="599500" y="1202150"/>
            <a:ext cx="27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9" name="Google Shape;249;p28"/>
          <p:cNvSpPr txBox="1"/>
          <p:nvPr/>
        </p:nvSpPr>
        <p:spPr>
          <a:xfrm rot="-1449048">
            <a:off x="1055024" y="2011671"/>
            <a:ext cx="1028744" cy="40016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9900FF"/>
                </a:solidFill>
                <a:latin typeface="Comic Sans MS"/>
                <a:ea typeface="Comic Sans MS"/>
                <a:cs typeface="Comic Sans MS"/>
                <a:sym typeface="Comic Sans MS"/>
              </a:rPr>
              <a:t>Metadata</a:t>
            </a:r>
            <a:endParaRPr>
              <a:solidFill>
                <a:srgbClr val="9900FF"/>
              </a:solidFill>
              <a:latin typeface="Comic Sans MS"/>
              <a:ea typeface="Comic Sans MS"/>
              <a:cs typeface="Comic Sans MS"/>
              <a:sym typeface="Comic Sans MS"/>
            </a:endParaRPr>
          </a:p>
        </p:txBody>
      </p:sp>
      <p:sp>
        <p:nvSpPr>
          <p:cNvPr id="250" name="Google Shape;250;p28"/>
          <p:cNvSpPr txBox="1"/>
          <p:nvPr/>
        </p:nvSpPr>
        <p:spPr>
          <a:xfrm rot="588142">
            <a:off x="3891147" y="1743872"/>
            <a:ext cx="1288105" cy="40003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FF"/>
                </a:solidFill>
                <a:latin typeface="Comic Sans MS"/>
                <a:ea typeface="Comic Sans MS"/>
                <a:cs typeface="Comic Sans MS"/>
                <a:sym typeface="Comic Sans MS"/>
              </a:rPr>
              <a:t>P-hacking</a:t>
            </a:r>
            <a:endParaRPr>
              <a:solidFill>
                <a:srgbClr val="0000FF"/>
              </a:solidFill>
              <a:latin typeface="Comic Sans MS"/>
              <a:ea typeface="Comic Sans MS"/>
              <a:cs typeface="Comic Sans MS"/>
              <a:sym typeface="Comic Sans MS"/>
            </a:endParaRPr>
          </a:p>
        </p:txBody>
      </p:sp>
      <p:sp>
        <p:nvSpPr>
          <p:cNvPr id="251" name="Google Shape;251;p28"/>
          <p:cNvSpPr txBox="1"/>
          <p:nvPr/>
        </p:nvSpPr>
        <p:spPr>
          <a:xfrm>
            <a:off x="4140600" y="1533675"/>
            <a:ext cx="190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2" name="Google Shape;252;p28"/>
          <p:cNvSpPr txBox="1"/>
          <p:nvPr/>
        </p:nvSpPr>
        <p:spPr>
          <a:xfrm rot="-715383">
            <a:off x="1251548" y="1094408"/>
            <a:ext cx="1209596" cy="40016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a:solidFill>
                  <a:schemeClr val="accent3"/>
                </a:solidFill>
                <a:latin typeface="Comic Sans MS"/>
                <a:ea typeface="Comic Sans MS"/>
                <a:cs typeface="Comic Sans MS"/>
                <a:sym typeface="Comic Sans MS"/>
              </a:rPr>
              <a:t>Hypothesis</a:t>
            </a:r>
            <a:endParaRPr>
              <a:solidFill>
                <a:schemeClr val="accent3"/>
              </a:solidFill>
              <a:latin typeface="Comic Sans MS"/>
              <a:ea typeface="Comic Sans MS"/>
              <a:cs typeface="Comic Sans MS"/>
              <a:sym typeface="Comic Sans MS"/>
            </a:endParaRPr>
          </a:p>
        </p:txBody>
      </p:sp>
      <p:sp>
        <p:nvSpPr>
          <p:cNvPr id="253" name="Google Shape;253;p28"/>
          <p:cNvSpPr txBox="1"/>
          <p:nvPr/>
        </p:nvSpPr>
        <p:spPr>
          <a:xfrm rot="-1764993">
            <a:off x="5923544" y="1077244"/>
            <a:ext cx="1337662" cy="40016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accent3"/>
                </a:solidFill>
                <a:latin typeface="Comic Sans MS"/>
                <a:ea typeface="Comic Sans MS"/>
                <a:cs typeface="Comic Sans MS"/>
                <a:sym typeface="Comic Sans MS"/>
              </a:rPr>
              <a:t>Methodology</a:t>
            </a:r>
            <a:endParaRPr>
              <a:solidFill>
                <a:schemeClr val="accent3"/>
              </a:solidFill>
              <a:latin typeface="Comic Sans MS"/>
              <a:ea typeface="Comic Sans MS"/>
              <a:cs typeface="Comic Sans MS"/>
              <a:sym typeface="Comic Sans MS"/>
            </a:endParaRPr>
          </a:p>
        </p:txBody>
      </p:sp>
      <p:sp>
        <p:nvSpPr>
          <p:cNvPr id="254" name="Google Shape;254;p28"/>
          <p:cNvSpPr txBox="1"/>
          <p:nvPr/>
        </p:nvSpPr>
        <p:spPr>
          <a:xfrm rot="562381">
            <a:off x="6556939" y="1457948"/>
            <a:ext cx="886029" cy="40008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FF"/>
                </a:solidFill>
                <a:latin typeface="Comic Sans MS"/>
                <a:ea typeface="Comic Sans MS"/>
                <a:cs typeface="Comic Sans MS"/>
                <a:sym typeface="Comic Sans MS"/>
              </a:rPr>
              <a:t>Masking</a:t>
            </a:r>
            <a:endParaRPr>
              <a:solidFill>
                <a:srgbClr val="0000FF"/>
              </a:solidFill>
              <a:latin typeface="Comic Sans MS"/>
              <a:ea typeface="Comic Sans MS"/>
              <a:cs typeface="Comic Sans MS"/>
              <a:sym typeface="Comic Sans MS"/>
            </a:endParaRPr>
          </a:p>
        </p:txBody>
      </p:sp>
      <p:sp>
        <p:nvSpPr>
          <p:cNvPr id="255" name="Google Shape;255;p28"/>
          <p:cNvSpPr txBox="1"/>
          <p:nvPr/>
        </p:nvSpPr>
        <p:spPr>
          <a:xfrm rot="-1449048">
            <a:off x="5499674" y="1783428"/>
            <a:ext cx="1028744" cy="61554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9900FF"/>
                </a:solidFill>
                <a:latin typeface="Comic Sans MS"/>
                <a:ea typeface="Comic Sans MS"/>
                <a:cs typeface="Comic Sans MS"/>
                <a:sym typeface="Comic Sans MS"/>
              </a:rPr>
              <a:t>Exclusion criteria</a:t>
            </a:r>
            <a:endParaRPr>
              <a:solidFill>
                <a:srgbClr val="9900FF"/>
              </a:solidFill>
              <a:latin typeface="Comic Sans MS"/>
              <a:ea typeface="Comic Sans MS"/>
              <a:cs typeface="Comic Sans MS"/>
              <a:sym typeface="Comic Sans MS"/>
            </a:endParaRPr>
          </a:p>
        </p:txBody>
      </p:sp>
      <p:sp>
        <p:nvSpPr>
          <p:cNvPr id="256" name="Google Shape;256;p28"/>
          <p:cNvSpPr txBox="1"/>
          <p:nvPr/>
        </p:nvSpPr>
        <p:spPr>
          <a:xfrm rot="-1122337">
            <a:off x="4769660" y="1049667"/>
            <a:ext cx="1546276" cy="40006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00"/>
                </a:solidFill>
                <a:latin typeface="Comic Sans MS"/>
                <a:ea typeface="Comic Sans MS"/>
                <a:cs typeface="Comic Sans MS"/>
                <a:sym typeface="Comic Sans MS"/>
              </a:rPr>
              <a:t>Power analysis</a:t>
            </a:r>
            <a:endParaRPr>
              <a:solidFill>
                <a:srgbClr val="FF0000"/>
              </a:solidFill>
              <a:latin typeface="Comic Sans MS"/>
              <a:ea typeface="Comic Sans MS"/>
              <a:cs typeface="Comic Sans MS"/>
              <a:sym typeface="Comic Sans MS"/>
            </a:endParaRPr>
          </a:p>
        </p:txBody>
      </p:sp>
      <p:sp>
        <p:nvSpPr>
          <p:cNvPr id="257" name="Google Shape;257;p28"/>
          <p:cNvSpPr txBox="1"/>
          <p:nvPr/>
        </p:nvSpPr>
        <p:spPr>
          <a:xfrm rot="-639226">
            <a:off x="2372863" y="1898446"/>
            <a:ext cx="1268974" cy="38492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FF9900"/>
                </a:solidFill>
                <a:latin typeface="Comic Sans MS"/>
                <a:ea typeface="Comic Sans MS"/>
                <a:cs typeface="Comic Sans MS"/>
                <a:sym typeface="Comic Sans MS"/>
              </a:rPr>
              <a:t>Expectations</a:t>
            </a:r>
            <a:endParaRPr sz="1300">
              <a:solidFill>
                <a:srgbClr val="FF9900"/>
              </a:solidFill>
              <a:latin typeface="Comic Sans MS"/>
              <a:ea typeface="Comic Sans MS"/>
              <a:cs typeface="Comic Sans MS"/>
              <a:sym typeface="Comic Sans MS"/>
            </a:endParaRPr>
          </a:p>
        </p:txBody>
      </p:sp>
      <p:sp>
        <p:nvSpPr>
          <p:cNvPr id="258" name="Google Shape;258;p28"/>
          <p:cNvSpPr txBox="1"/>
          <p:nvPr/>
        </p:nvSpPr>
        <p:spPr>
          <a:xfrm rot="1731237">
            <a:off x="2792832" y="1224180"/>
            <a:ext cx="1081689" cy="61564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FF0000"/>
                </a:solidFill>
                <a:latin typeface="Comic Sans MS"/>
                <a:ea typeface="Comic Sans MS"/>
                <a:cs typeface="Comic Sans MS"/>
                <a:sym typeface="Comic Sans MS"/>
              </a:rPr>
              <a:t>Outlier rules</a:t>
            </a:r>
            <a:endParaRPr>
              <a:solidFill>
                <a:srgbClr val="FF0000"/>
              </a:solidFill>
              <a:latin typeface="Comic Sans MS"/>
              <a:ea typeface="Comic Sans MS"/>
              <a:cs typeface="Comic Sans MS"/>
              <a:sym typeface="Comic Sans MS"/>
            </a:endParaRPr>
          </a:p>
        </p:txBody>
      </p:sp>
      <p:sp>
        <p:nvSpPr>
          <p:cNvPr id="259" name="Google Shape;259;p28"/>
          <p:cNvSpPr txBox="1"/>
          <p:nvPr/>
        </p:nvSpPr>
        <p:spPr>
          <a:xfrm rot="-1276097">
            <a:off x="6304414" y="2035612"/>
            <a:ext cx="1101630" cy="615605"/>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FF9900"/>
                </a:solidFill>
                <a:latin typeface="Comic Sans MS"/>
                <a:ea typeface="Comic Sans MS"/>
                <a:cs typeface="Comic Sans MS"/>
                <a:sym typeface="Comic Sans MS"/>
              </a:rPr>
              <a:t>Sample sizes</a:t>
            </a:r>
            <a:endParaRPr>
              <a:solidFill>
                <a:srgbClr val="FF9900"/>
              </a:solidFill>
              <a:latin typeface="Comic Sans MS"/>
              <a:ea typeface="Comic Sans MS"/>
              <a:cs typeface="Comic Sans MS"/>
              <a:sym typeface="Comic Sans MS"/>
            </a:endParaRPr>
          </a:p>
        </p:txBody>
      </p:sp>
      <p:sp>
        <p:nvSpPr>
          <p:cNvPr id="260" name="Google Shape;260;p28"/>
          <p:cNvSpPr txBox="1"/>
          <p:nvPr/>
        </p:nvSpPr>
        <p:spPr>
          <a:xfrm rot="-1285134">
            <a:off x="4040243" y="2270880"/>
            <a:ext cx="951301" cy="61576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Primary outcome</a:t>
            </a:r>
            <a:endParaRPr>
              <a:latin typeface="Comic Sans MS"/>
              <a:ea typeface="Comic Sans MS"/>
              <a:cs typeface="Comic Sans MS"/>
              <a:sym typeface="Comic Sans MS"/>
            </a:endParaRPr>
          </a:p>
        </p:txBody>
      </p:sp>
      <p:sp>
        <p:nvSpPr>
          <p:cNvPr id="261" name="Google Shape;261;p28"/>
          <p:cNvSpPr txBox="1"/>
          <p:nvPr/>
        </p:nvSpPr>
        <p:spPr>
          <a:xfrm rot="1333578">
            <a:off x="3628224" y="1019150"/>
            <a:ext cx="1209467" cy="615594"/>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6AA84F"/>
                </a:solidFill>
                <a:latin typeface="Comic Sans MS"/>
                <a:ea typeface="Comic Sans MS"/>
                <a:cs typeface="Comic Sans MS"/>
                <a:sym typeface="Comic Sans MS"/>
              </a:rPr>
              <a:t>Statistical</a:t>
            </a:r>
            <a:r>
              <a:rPr lang="en-GB">
                <a:solidFill>
                  <a:srgbClr val="6AA84F"/>
                </a:solidFill>
                <a:latin typeface="Comic Sans MS"/>
                <a:ea typeface="Comic Sans MS"/>
                <a:cs typeface="Comic Sans MS"/>
                <a:sym typeface="Comic Sans MS"/>
              </a:rPr>
              <a:t> model</a:t>
            </a:r>
            <a:endParaRPr>
              <a:solidFill>
                <a:srgbClr val="6AA84F"/>
              </a:solidFill>
              <a:latin typeface="Comic Sans MS"/>
              <a:ea typeface="Comic Sans MS"/>
              <a:cs typeface="Comic Sans MS"/>
              <a:sym typeface="Comic Sans MS"/>
            </a:endParaRPr>
          </a:p>
        </p:txBody>
      </p:sp>
      <p:sp>
        <p:nvSpPr>
          <p:cNvPr id="262" name="Google Shape;262;p28"/>
          <p:cNvSpPr txBox="1"/>
          <p:nvPr/>
        </p:nvSpPr>
        <p:spPr>
          <a:xfrm rot="-642312">
            <a:off x="324292" y="1642567"/>
            <a:ext cx="1209653" cy="40022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6AA84F"/>
                </a:solidFill>
                <a:latin typeface="Comic Sans MS"/>
                <a:ea typeface="Comic Sans MS"/>
                <a:cs typeface="Comic Sans MS"/>
                <a:sym typeface="Comic Sans MS"/>
              </a:rPr>
              <a:t>Variables</a:t>
            </a:r>
            <a:endParaRPr>
              <a:solidFill>
                <a:srgbClr val="6AA84F"/>
              </a:solidFill>
              <a:latin typeface="Comic Sans MS"/>
              <a:ea typeface="Comic Sans MS"/>
              <a:cs typeface="Comic Sans MS"/>
              <a:sym typeface="Comic Sans MS"/>
            </a:endParaRPr>
          </a:p>
        </p:txBody>
      </p:sp>
      <p:sp>
        <p:nvSpPr>
          <p:cNvPr id="263" name="Google Shape;263;p28"/>
          <p:cNvSpPr txBox="1"/>
          <p:nvPr/>
        </p:nvSpPr>
        <p:spPr>
          <a:xfrm rot="-1734003">
            <a:off x="1854329" y="1451976"/>
            <a:ext cx="885816" cy="40027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A64D79"/>
                </a:solidFill>
                <a:latin typeface="Comic Sans MS"/>
                <a:ea typeface="Comic Sans MS"/>
                <a:cs typeface="Comic Sans MS"/>
                <a:sym typeface="Comic Sans MS"/>
              </a:rPr>
              <a:t>Blinding</a:t>
            </a:r>
            <a:endParaRPr>
              <a:solidFill>
                <a:srgbClr val="A64D79"/>
              </a:solidFill>
              <a:latin typeface="Comic Sans MS"/>
              <a:ea typeface="Comic Sans MS"/>
              <a:cs typeface="Comic Sans MS"/>
              <a:sym typeface="Comic Sans MS"/>
            </a:endParaRPr>
          </a:p>
        </p:txBody>
      </p:sp>
      <p:sp>
        <p:nvSpPr>
          <p:cNvPr id="264" name="Google Shape;264;p28"/>
          <p:cNvSpPr txBox="1"/>
          <p:nvPr/>
        </p:nvSpPr>
        <p:spPr>
          <a:xfrm rot="2341190">
            <a:off x="4779062" y="2256313"/>
            <a:ext cx="1058785" cy="40012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A64D79"/>
                </a:solidFill>
                <a:latin typeface="Comic Sans MS"/>
                <a:ea typeface="Comic Sans MS"/>
                <a:cs typeface="Comic Sans MS"/>
                <a:sym typeface="Comic Sans MS"/>
              </a:rPr>
              <a:t>Archiving</a:t>
            </a:r>
            <a:endParaRPr>
              <a:solidFill>
                <a:srgbClr val="A64D79"/>
              </a:solidFill>
              <a:latin typeface="Comic Sans MS"/>
              <a:ea typeface="Comic Sans MS"/>
              <a:cs typeface="Comic Sans MS"/>
              <a:sym typeface="Comic Sans MS"/>
            </a:endParaRPr>
          </a:p>
        </p:txBody>
      </p:sp>
      <p:sp>
        <p:nvSpPr>
          <p:cNvPr id="265" name="Google Shape;265;p28"/>
          <p:cNvSpPr txBox="1"/>
          <p:nvPr/>
        </p:nvSpPr>
        <p:spPr>
          <a:xfrm rot="1605327">
            <a:off x="1849809" y="2306562"/>
            <a:ext cx="968938" cy="40021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FF"/>
                </a:solidFill>
                <a:latin typeface="Helvetica Neue"/>
                <a:ea typeface="Helvetica Neue"/>
                <a:cs typeface="Helvetica Neue"/>
                <a:sym typeface="Helvetica Neue"/>
              </a:rPr>
              <a:t>Harking</a:t>
            </a:r>
            <a:endParaRPr>
              <a:solidFill>
                <a:srgbClr val="FF00FF"/>
              </a:solidFill>
              <a:latin typeface="Helvetica Neue"/>
              <a:ea typeface="Helvetica Neue"/>
              <a:cs typeface="Helvetica Neue"/>
              <a:sym typeface="Helvetica Neue"/>
            </a:endParaRPr>
          </a:p>
        </p:txBody>
      </p:sp>
      <p:sp>
        <p:nvSpPr>
          <p:cNvPr id="266" name="Google Shape;266;p28"/>
          <p:cNvSpPr txBox="1"/>
          <p:nvPr/>
        </p:nvSpPr>
        <p:spPr>
          <a:xfrm rot="1973429">
            <a:off x="7225300" y="1171649"/>
            <a:ext cx="1150754" cy="61569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FF"/>
                </a:solidFill>
                <a:latin typeface="Helvetica Neue"/>
                <a:ea typeface="Helvetica Neue"/>
                <a:cs typeface="Helvetica Neue"/>
                <a:sym typeface="Helvetica Neue"/>
              </a:rPr>
              <a:t>Secondary outcomes</a:t>
            </a:r>
            <a:endParaRPr>
              <a:solidFill>
                <a:srgbClr val="FF00FF"/>
              </a:solidFill>
              <a:latin typeface="Helvetica Neue"/>
              <a:ea typeface="Helvetica Neue"/>
              <a:cs typeface="Helvetica Neue"/>
              <a:sym typeface="Helvetica Neue"/>
            </a:endParaRPr>
          </a:p>
        </p:txBody>
      </p:sp>
      <p:sp>
        <p:nvSpPr>
          <p:cNvPr id="267" name="Google Shape;267;p28"/>
          <p:cNvSpPr txBox="1"/>
          <p:nvPr/>
        </p:nvSpPr>
        <p:spPr>
          <a:xfrm rot="-1126945">
            <a:off x="7608449" y="1708668"/>
            <a:ext cx="1188912" cy="61570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38761D"/>
                </a:solidFill>
                <a:latin typeface="Comic Sans MS"/>
                <a:ea typeface="Comic Sans MS"/>
                <a:cs typeface="Comic Sans MS"/>
                <a:sym typeface="Comic Sans MS"/>
              </a:rPr>
              <a:t>Stopping rules</a:t>
            </a:r>
            <a:endParaRPr>
              <a:solidFill>
                <a:srgbClr val="38761D"/>
              </a:solidFill>
              <a:latin typeface="Comic Sans MS"/>
              <a:ea typeface="Comic Sans MS"/>
              <a:cs typeface="Comic Sans MS"/>
              <a:sym typeface="Comic Sans MS"/>
            </a:endParaRPr>
          </a:p>
        </p:txBody>
      </p:sp>
      <p:sp>
        <p:nvSpPr>
          <p:cNvPr id="268" name="Google Shape;268;p28"/>
          <p:cNvSpPr txBox="1"/>
          <p:nvPr/>
        </p:nvSpPr>
        <p:spPr>
          <a:xfrm rot="-1019015">
            <a:off x="3140730" y="2143330"/>
            <a:ext cx="1262249" cy="40019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BF9000"/>
                </a:solidFill>
                <a:latin typeface="Comic Sans MS"/>
                <a:ea typeface="Comic Sans MS"/>
                <a:cs typeface="Comic Sans MS"/>
                <a:sym typeface="Comic Sans MS"/>
              </a:rPr>
              <a:t>Samples</a:t>
            </a:r>
            <a:endParaRPr>
              <a:solidFill>
                <a:srgbClr val="BF9000"/>
              </a:solidFill>
              <a:latin typeface="Comic Sans MS"/>
              <a:ea typeface="Comic Sans MS"/>
              <a:cs typeface="Comic Sans MS"/>
              <a:sym typeface="Comic Sans MS"/>
            </a:endParaRPr>
          </a:p>
        </p:txBody>
      </p:sp>
      <p:sp>
        <p:nvSpPr>
          <p:cNvPr id="269" name="Google Shape;269;p28"/>
          <p:cNvSpPr txBox="1"/>
          <p:nvPr/>
        </p:nvSpPr>
        <p:spPr>
          <a:xfrm rot="1947158">
            <a:off x="5027319" y="1699246"/>
            <a:ext cx="639580" cy="40005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BF9000"/>
                </a:solidFill>
                <a:latin typeface="Comic Sans MS"/>
                <a:ea typeface="Comic Sans MS"/>
                <a:cs typeface="Comic Sans MS"/>
                <a:sym typeface="Comic Sans MS"/>
              </a:rPr>
              <a:t>DOI</a:t>
            </a:r>
            <a:endParaRPr>
              <a:solidFill>
                <a:srgbClr val="BF9000"/>
              </a:solidFill>
              <a:latin typeface="Comic Sans MS"/>
              <a:ea typeface="Comic Sans MS"/>
              <a:cs typeface="Comic Sans MS"/>
              <a:sym typeface="Comic Sans MS"/>
            </a:endParaRPr>
          </a:p>
        </p:txBody>
      </p:sp>
      <p:sp>
        <p:nvSpPr>
          <p:cNvPr id="270" name="Google Shape;270;p28"/>
          <p:cNvSpPr/>
          <p:nvPr/>
        </p:nvSpPr>
        <p:spPr>
          <a:xfrm rot="-2709418">
            <a:off x="3724786"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rot="-2709418">
            <a:off x="3877186" y="3181212"/>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rot="-2709418">
            <a:off x="4017673"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rot="-2709418">
            <a:off x="4186911" y="3181212"/>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rot="-2709418">
            <a:off x="4310561"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rot="-2709418">
            <a:off x="4496636" y="31766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rot="-2709418">
            <a:off x="4653436" y="3068087"/>
            <a:ext cx="77428" cy="75943"/>
          </a:xfrm>
          <a:prstGeom prst="teardrop">
            <a:avLst>
              <a:gd fmla="val 10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9"/>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What is a DMP?</a:t>
            </a:r>
            <a:endParaRPr sz="2700">
              <a:latin typeface="Lato"/>
              <a:ea typeface="Lato"/>
              <a:cs typeface="Lato"/>
              <a:sym typeface="Lato"/>
            </a:endParaRPr>
          </a:p>
        </p:txBody>
      </p:sp>
      <p:sp>
        <p:nvSpPr>
          <p:cNvPr id="282" name="Google Shape;282;p29"/>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0"/>
              </a:spcBef>
              <a:spcAft>
                <a:spcPts val="1000"/>
              </a:spcAft>
              <a:buNone/>
            </a:pPr>
            <a:r>
              <a:rPr lang="en-GB" sz="2000">
                <a:latin typeface="Lato"/>
                <a:ea typeface="Lato"/>
                <a:cs typeface="Lato"/>
                <a:sym typeface="Lato"/>
              </a:rPr>
              <a:t>A document </a:t>
            </a:r>
            <a:r>
              <a:rPr b="1" lang="en-GB" sz="2000">
                <a:latin typeface="Lato"/>
                <a:ea typeface="Lato"/>
                <a:cs typeface="Lato"/>
                <a:sym typeface="Lato"/>
              </a:rPr>
              <a:t>addressing requirements and practices </a:t>
            </a:r>
            <a:r>
              <a:rPr lang="en-GB" sz="2000">
                <a:latin typeface="Lato"/>
                <a:ea typeface="Lato"/>
                <a:cs typeface="Lato"/>
                <a:sym typeface="Lato"/>
              </a:rPr>
              <a:t>for managing the project’s data, code and documentation </a:t>
            </a:r>
            <a:r>
              <a:rPr b="1" lang="en-GB" sz="2000">
                <a:latin typeface="Lato"/>
                <a:ea typeface="Lato"/>
                <a:cs typeface="Lato"/>
                <a:sym typeface="Lato"/>
              </a:rPr>
              <a:t>throughout the data life cycle</a:t>
            </a:r>
            <a:r>
              <a:rPr lang="en-GB" sz="2000">
                <a:latin typeface="Lato"/>
                <a:ea typeface="Lato"/>
                <a:cs typeface="Lato"/>
                <a:sym typeface="Lato"/>
              </a:rPr>
              <a:t>.</a:t>
            </a:r>
            <a:endParaRPr sz="2000">
              <a:latin typeface="Lato"/>
              <a:ea typeface="Lato"/>
              <a:cs typeface="Lato"/>
              <a:sym typeface="Lato"/>
            </a:endParaRPr>
          </a:p>
        </p:txBody>
      </p:sp>
      <p:pic>
        <p:nvPicPr>
          <p:cNvPr id="283" name="Google Shape;283;p29"/>
          <p:cNvPicPr preferRelativeResize="0"/>
          <p:nvPr/>
        </p:nvPicPr>
        <p:blipFill>
          <a:blip r:embed="rId3">
            <a:alphaModFix/>
          </a:blip>
          <a:stretch>
            <a:fillRect/>
          </a:stretch>
        </p:blipFill>
        <p:spPr>
          <a:xfrm>
            <a:off x="5802725" y="1668200"/>
            <a:ext cx="2935252" cy="2937375"/>
          </a:xfrm>
          <a:prstGeom prst="rect">
            <a:avLst/>
          </a:prstGeom>
          <a:noFill/>
          <a:ln>
            <a:noFill/>
          </a:ln>
        </p:spPr>
      </p:pic>
      <p:sp>
        <p:nvSpPr>
          <p:cNvPr id="284" name="Google Shape;284;p29"/>
          <p:cNvSpPr txBox="1"/>
          <p:nvPr/>
        </p:nvSpPr>
        <p:spPr>
          <a:xfrm>
            <a:off x="6139038" y="4605575"/>
            <a:ext cx="2262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Data Life Cycle by </a:t>
            </a:r>
            <a:r>
              <a:rPr lang="en-GB" sz="800" u="sng">
                <a:solidFill>
                  <a:schemeClr val="hlink"/>
                </a:solidFill>
                <a:hlinkClick r:id="rId4"/>
              </a:rPr>
              <a:t>RDMkit</a:t>
            </a:r>
            <a:r>
              <a:rPr lang="en-GB" sz="800"/>
              <a:t> used under </a:t>
            </a:r>
            <a:r>
              <a:rPr lang="en-GB" sz="800" u="sng">
                <a:solidFill>
                  <a:schemeClr val="hlink"/>
                </a:solidFill>
                <a:hlinkClick r:id="rId5"/>
              </a:rPr>
              <a:t>CC-BY</a:t>
            </a:r>
            <a:endParaRPr sz="800"/>
          </a:p>
        </p:txBody>
      </p:sp>
      <p:sp>
        <p:nvSpPr>
          <p:cNvPr id="285" name="Google Shape;285;p29"/>
          <p:cNvSpPr txBox="1"/>
          <p:nvPr>
            <p:ph idx="1" type="body"/>
          </p:nvPr>
        </p:nvSpPr>
        <p:spPr>
          <a:xfrm>
            <a:off x="630000" y="1920475"/>
            <a:ext cx="5613900" cy="2288100"/>
          </a:xfrm>
          <a:prstGeom prst="rect">
            <a:avLst/>
          </a:prstGeom>
        </p:spPr>
        <p:txBody>
          <a:bodyPr anchorCtr="0" anchor="t" bIns="25700" lIns="51425" spcFirstLastPara="1" rIns="51425" wrap="square" tIns="25700">
            <a:noAutofit/>
          </a:bodyPr>
          <a:lstStyle/>
          <a:p>
            <a:pPr indent="0" lvl="0" marL="0" rtl="0" algn="l">
              <a:spcBef>
                <a:spcPts val="0"/>
              </a:spcBef>
              <a:spcAft>
                <a:spcPts val="0"/>
              </a:spcAft>
              <a:buNone/>
            </a:pPr>
            <a:r>
              <a:rPr lang="en-GB" sz="2000">
                <a:latin typeface="Lato"/>
                <a:ea typeface="Lato"/>
                <a:cs typeface="Lato"/>
                <a:sym typeface="Lato"/>
              </a:rPr>
              <a:t>Outlines the data management </a:t>
            </a:r>
            <a:r>
              <a:rPr b="1" lang="en-GB" sz="2000">
                <a:latin typeface="Lato"/>
                <a:ea typeface="Lato"/>
                <a:cs typeface="Lato"/>
                <a:sym typeface="Lato"/>
              </a:rPr>
              <a:t>strategies</a:t>
            </a:r>
            <a:r>
              <a:rPr lang="en-GB" sz="2000">
                <a:latin typeface="Lato"/>
                <a:ea typeface="Lato"/>
                <a:cs typeface="Lato"/>
                <a:sym typeface="Lato"/>
              </a:rPr>
              <a:t>, and </a:t>
            </a:r>
            <a:r>
              <a:rPr b="1" lang="en-GB" sz="2000">
                <a:latin typeface="Lato"/>
                <a:ea typeface="Lato"/>
                <a:cs typeface="Lato"/>
                <a:sym typeface="Lato"/>
              </a:rPr>
              <a:t>how </a:t>
            </a:r>
            <a:r>
              <a:rPr lang="en-GB" sz="2000">
                <a:latin typeface="Lato"/>
                <a:ea typeface="Lato"/>
                <a:cs typeface="Lato"/>
                <a:sym typeface="Lato"/>
              </a:rPr>
              <a:t>the data is:</a:t>
            </a:r>
            <a:endParaRPr sz="2000">
              <a:latin typeface="Lato"/>
              <a:ea typeface="Lato"/>
              <a:cs typeface="Lato"/>
              <a:sym typeface="Lato"/>
            </a:endParaRPr>
          </a:p>
          <a:p>
            <a:pPr indent="-355600" lvl="0" marL="457200" rtl="0" algn="l">
              <a:spcBef>
                <a:spcPts val="1000"/>
              </a:spcBef>
              <a:spcAft>
                <a:spcPts val="0"/>
              </a:spcAft>
              <a:buSzPts val="2000"/>
              <a:buFont typeface="Lato"/>
              <a:buChar char="●"/>
            </a:pPr>
            <a:r>
              <a:rPr lang="en-GB" sz="2000">
                <a:latin typeface="Lato"/>
                <a:ea typeface="Lato"/>
                <a:cs typeface="Lato"/>
                <a:sym typeface="Lato"/>
              </a:rPr>
              <a:t>collected</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GB" sz="2000">
                <a:latin typeface="Lato"/>
                <a:ea typeface="Lato"/>
                <a:cs typeface="Lato"/>
                <a:sym typeface="Lato"/>
              </a:rPr>
              <a:t>documented</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GB" sz="2000">
                <a:latin typeface="Lato"/>
                <a:ea typeface="Lato"/>
                <a:cs typeface="Lato"/>
                <a:sym typeface="Lato"/>
              </a:rPr>
              <a:t>organised</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GB" sz="2000">
                <a:latin typeface="Lato"/>
                <a:ea typeface="Lato"/>
                <a:cs typeface="Lato"/>
                <a:sym typeface="Lato"/>
              </a:rPr>
              <a:t>preserved</a:t>
            </a:r>
            <a:endParaRPr sz="20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0"/>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Why should you write a DMP?</a:t>
            </a:r>
            <a:endParaRPr sz="2700">
              <a:latin typeface="Lato"/>
              <a:ea typeface="Lato"/>
              <a:cs typeface="Lato"/>
              <a:sym typeface="Lato"/>
            </a:endParaRPr>
          </a:p>
        </p:txBody>
      </p:sp>
      <p:sp>
        <p:nvSpPr>
          <p:cNvPr id="291" name="Google Shape;291;p30"/>
          <p:cNvSpPr txBox="1"/>
          <p:nvPr>
            <p:ph idx="1" type="body"/>
          </p:nvPr>
        </p:nvSpPr>
        <p:spPr>
          <a:xfrm>
            <a:off x="621200" y="1084325"/>
            <a:ext cx="5087700" cy="3331200"/>
          </a:xfrm>
          <a:prstGeom prst="rect">
            <a:avLst/>
          </a:prstGeom>
        </p:spPr>
        <p:txBody>
          <a:bodyPr anchorCtr="0" anchor="t" bIns="25700" lIns="51425" spcFirstLastPara="1" rIns="51425" wrap="square" tIns="25700">
            <a:noAutofit/>
          </a:bodyPr>
          <a:lstStyle/>
          <a:p>
            <a:pPr indent="-355600" lvl="0" marL="457200" rtl="0" algn="l">
              <a:lnSpc>
                <a:spcPct val="100000"/>
              </a:lnSpc>
              <a:spcBef>
                <a:spcPts val="600"/>
              </a:spcBef>
              <a:spcAft>
                <a:spcPts val="0"/>
              </a:spcAft>
              <a:buSzPts val="2000"/>
              <a:buFont typeface="Lato"/>
              <a:buChar char="•"/>
            </a:pPr>
            <a:r>
              <a:rPr b="1" lang="en-GB" sz="2000">
                <a:latin typeface="Lato"/>
                <a:ea typeface="Lato"/>
                <a:cs typeface="Lato"/>
                <a:sym typeface="Lato"/>
              </a:rPr>
              <a:t>Identify </a:t>
            </a:r>
            <a:r>
              <a:rPr lang="en-GB" sz="2000">
                <a:latin typeface="Lato"/>
                <a:ea typeface="Lato"/>
                <a:cs typeface="Lato"/>
                <a:sym typeface="Lato"/>
              </a:rPr>
              <a:t>data management </a:t>
            </a:r>
            <a:r>
              <a:rPr b="1" lang="en-GB" sz="2000">
                <a:latin typeface="Lato"/>
                <a:ea typeface="Lato"/>
                <a:cs typeface="Lato"/>
                <a:sym typeface="Lato"/>
              </a:rPr>
              <a:t>gaps</a:t>
            </a:r>
            <a:endParaRPr b="1" sz="2000">
              <a:latin typeface="Lato"/>
              <a:ea typeface="Lato"/>
              <a:cs typeface="Lato"/>
              <a:sym typeface="Lato"/>
            </a:endParaRPr>
          </a:p>
          <a:p>
            <a:pPr indent="0" lvl="0" marL="457200" rtl="0" algn="l">
              <a:lnSpc>
                <a:spcPct val="100000"/>
              </a:lnSpc>
              <a:spcBef>
                <a:spcPts val="600"/>
              </a:spcBef>
              <a:spcAft>
                <a:spcPts val="0"/>
              </a:spcAft>
              <a:buNone/>
            </a:pPr>
            <a:r>
              <a:t/>
            </a:r>
            <a:endParaRPr b="1" sz="1000"/>
          </a:p>
          <a:p>
            <a:pPr indent="-355600" lvl="0" marL="457200" rtl="0" algn="l">
              <a:lnSpc>
                <a:spcPct val="100000"/>
              </a:lnSpc>
              <a:spcBef>
                <a:spcPts val="600"/>
              </a:spcBef>
              <a:spcAft>
                <a:spcPts val="0"/>
              </a:spcAft>
              <a:buSzPts val="2000"/>
              <a:buChar char="•"/>
            </a:pPr>
            <a:r>
              <a:rPr lang="en-GB" sz="2000"/>
              <a:t>Define </a:t>
            </a:r>
            <a:r>
              <a:rPr b="1" lang="en-GB" sz="2000"/>
              <a:t>responsibilities</a:t>
            </a:r>
            <a:endParaRPr b="1" sz="2000"/>
          </a:p>
          <a:p>
            <a:pPr indent="0" lvl="0" marL="457200" rtl="0" algn="l">
              <a:lnSpc>
                <a:spcPct val="100000"/>
              </a:lnSpc>
              <a:spcBef>
                <a:spcPts val="600"/>
              </a:spcBef>
              <a:spcAft>
                <a:spcPts val="0"/>
              </a:spcAft>
              <a:buNone/>
            </a:pPr>
            <a:r>
              <a:t/>
            </a:r>
            <a:endParaRPr b="1" sz="1000"/>
          </a:p>
          <a:p>
            <a:pPr indent="-355600" lvl="0" marL="457200" rtl="0" algn="l">
              <a:lnSpc>
                <a:spcPct val="100000"/>
              </a:lnSpc>
              <a:spcBef>
                <a:spcPts val="600"/>
              </a:spcBef>
              <a:spcAft>
                <a:spcPts val="0"/>
              </a:spcAft>
              <a:buSzPts val="2000"/>
              <a:buChar char="•"/>
            </a:pPr>
            <a:r>
              <a:rPr lang="en-GB" sz="2000"/>
              <a:t>Estimate </a:t>
            </a:r>
            <a:r>
              <a:rPr b="1" lang="en-GB" sz="2000"/>
              <a:t>costs</a:t>
            </a:r>
            <a:endParaRPr b="1" sz="2000"/>
          </a:p>
          <a:p>
            <a:pPr indent="0" lvl="0" marL="457200" rtl="0" algn="l">
              <a:lnSpc>
                <a:spcPct val="100000"/>
              </a:lnSpc>
              <a:spcBef>
                <a:spcPts val="600"/>
              </a:spcBef>
              <a:spcAft>
                <a:spcPts val="0"/>
              </a:spcAft>
              <a:buNone/>
            </a:pPr>
            <a:r>
              <a:t/>
            </a:r>
            <a:endParaRPr b="1" sz="1000"/>
          </a:p>
          <a:p>
            <a:pPr indent="-355600" lvl="0" marL="457200" rtl="0" algn="l">
              <a:lnSpc>
                <a:spcPct val="100000"/>
              </a:lnSpc>
              <a:spcBef>
                <a:spcPts val="600"/>
              </a:spcBef>
              <a:spcAft>
                <a:spcPts val="0"/>
              </a:spcAft>
              <a:buSzPts val="2000"/>
              <a:buChar char="•"/>
            </a:pPr>
            <a:r>
              <a:rPr lang="en-GB" sz="2000"/>
              <a:t>Facilitate </a:t>
            </a:r>
            <a:r>
              <a:rPr b="1" lang="en-GB" sz="2000"/>
              <a:t>collaboration </a:t>
            </a:r>
            <a:r>
              <a:rPr lang="en-GB" sz="2000"/>
              <a:t>by setting project wide </a:t>
            </a:r>
            <a:r>
              <a:rPr b="1" lang="en-GB" sz="2000"/>
              <a:t>standards</a:t>
            </a:r>
            <a:r>
              <a:rPr lang="en-GB" sz="2000"/>
              <a:t> (e.g. data organisation, naming conventions, metadata standards, vocabulary)</a:t>
            </a:r>
            <a:endParaRPr sz="2000">
              <a:latin typeface="Lato"/>
              <a:ea typeface="Lato"/>
              <a:cs typeface="Lato"/>
              <a:sym typeface="Lato"/>
            </a:endParaRPr>
          </a:p>
        </p:txBody>
      </p:sp>
      <p:pic>
        <p:nvPicPr>
          <p:cNvPr id="292" name="Google Shape;292;p30"/>
          <p:cNvPicPr preferRelativeResize="0"/>
          <p:nvPr/>
        </p:nvPicPr>
        <p:blipFill>
          <a:blip r:embed="rId3">
            <a:alphaModFix/>
          </a:blip>
          <a:stretch>
            <a:fillRect/>
          </a:stretch>
        </p:blipFill>
        <p:spPr>
          <a:xfrm>
            <a:off x="5802725" y="1668200"/>
            <a:ext cx="2935252" cy="2937375"/>
          </a:xfrm>
          <a:prstGeom prst="rect">
            <a:avLst/>
          </a:prstGeom>
          <a:noFill/>
          <a:ln>
            <a:noFill/>
          </a:ln>
        </p:spPr>
      </p:pic>
      <p:sp>
        <p:nvSpPr>
          <p:cNvPr id="293" name="Google Shape;293;p30"/>
          <p:cNvSpPr txBox="1"/>
          <p:nvPr/>
        </p:nvSpPr>
        <p:spPr>
          <a:xfrm>
            <a:off x="6139038" y="4605575"/>
            <a:ext cx="2262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Data Life Cycle by </a:t>
            </a:r>
            <a:r>
              <a:rPr lang="en-GB" sz="800" u="sng">
                <a:solidFill>
                  <a:schemeClr val="hlink"/>
                </a:solidFill>
                <a:hlinkClick r:id="rId4"/>
              </a:rPr>
              <a:t>RDMkit</a:t>
            </a:r>
            <a:r>
              <a:rPr lang="en-GB" sz="800"/>
              <a:t> used under </a:t>
            </a:r>
            <a:r>
              <a:rPr lang="en-GB" sz="800" u="sng">
                <a:solidFill>
                  <a:schemeClr val="hlink"/>
                </a:solidFill>
                <a:hlinkClick r:id="rId5"/>
              </a:rPr>
              <a:t>CC-BY</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1"/>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Why should you write a DMP?</a:t>
            </a:r>
            <a:endParaRPr sz="2700">
              <a:latin typeface="Lato"/>
              <a:ea typeface="Lato"/>
              <a:cs typeface="Lato"/>
              <a:sym typeface="Lato"/>
            </a:endParaRPr>
          </a:p>
        </p:txBody>
      </p:sp>
      <p:sp>
        <p:nvSpPr>
          <p:cNvPr id="299" name="Google Shape;299;p31"/>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55600" lvl="0" marL="457200" rtl="0" algn="l">
              <a:lnSpc>
                <a:spcPct val="100000"/>
              </a:lnSpc>
              <a:spcBef>
                <a:spcPts val="600"/>
              </a:spcBef>
              <a:spcAft>
                <a:spcPts val="0"/>
              </a:spcAft>
              <a:buSzPts val="2000"/>
              <a:buFont typeface="Lato"/>
              <a:buChar char="•"/>
            </a:pPr>
            <a:r>
              <a:rPr lang="en-GB" sz="2000">
                <a:latin typeface="Lato"/>
                <a:ea typeface="Lato"/>
                <a:cs typeface="Lato"/>
                <a:sym typeface="Lato"/>
              </a:rPr>
              <a:t>Obtain </a:t>
            </a:r>
            <a:r>
              <a:rPr b="1" lang="en-GB" sz="2000">
                <a:latin typeface="Lato"/>
                <a:ea typeface="Lato"/>
                <a:cs typeface="Lato"/>
                <a:sym typeface="Lato"/>
              </a:rPr>
              <a:t>well-managed</a:t>
            </a:r>
            <a:r>
              <a:rPr lang="en-GB" sz="2000">
                <a:latin typeface="Lato"/>
                <a:ea typeface="Lato"/>
                <a:cs typeface="Lato"/>
                <a:sym typeface="Lato"/>
              </a:rPr>
              <a:t> research data (which enables reproducibility and reusability)</a:t>
            </a:r>
            <a:endParaRPr sz="2000">
              <a:latin typeface="Lato"/>
              <a:ea typeface="Lato"/>
              <a:cs typeface="Lato"/>
              <a:sym typeface="Lato"/>
            </a:endParaRPr>
          </a:p>
          <a:p>
            <a:pPr indent="0" lvl="0" marL="0" rtl="0" algn="l">
              <a:lnSpc>
                <a:spcPct val="100000"/>
              </a:lnSpc>
              <a:spcBef>
                <a:spcPts val="600"/>
              </a:spcBef>
              <a:spcAft>
                <a:spcPts val="0"/>
              </a:spcAft>
              <a:buClr>
                <a:schemeClr val="dk1"/>
              </a:buClr>
              <a:buSzPts val="1100"/>
              <a:buFont typeface="Arial"/>
              <a:buNone/>
            </a:pPr>
            <a:r>
              <a:t/>
            </a:r>
            <a:endParaRPr sz="2000">
              <a:latin typeface="Lato"/>
              <a:ea typeface="Lato"/>
              <a:cs typeface="Lato"/>
              <a:sym typeface="Lato"/>
            </a:endParaRPr>
          </a:p>
          <a:p>
            <a:pPr indent="0" lvl="0" marL="0" rtl="0" algn="l">
              <a:lnSpc>
                <a:spcPct val="100000"/>
              </a:lnSpc>
              <a:spcBef>
                <a:spcPts val="600"/>
              </a:spcBef>
              <a:spcAft>
                <a:spcPts val="400"/>
              </a:spcAft>
              <a:buNone/>
            </a:pPr>
            <a:r>
              <a:t/>
            </a:r>
            <a:endParaRPr sz="2000">
              <a:latin typeface="Lato"/>
              <a:ea typeface="Lato"/>
              <a:cs typeface="Lato"/>
              <a:sym typeface="Lato"/>
            </a:endParaRPr>
          </a:p>
        </p:txBody>
      </p:sp>
      <p:sp>
        <p:nvSpPr>
          <p:cNvPr id="300" name="Google Shape;300;p31"/>
          <p:cNvSpPr txBox="1"/>
          <p:nvPr>
            <p:ph idx="1" type="body"/>
          </p:nvPr>
        </p:nvSpPr>
        <p:spPr>
          <a:xfrm>
            <a:off x="621200" y="2017975"/>
            <a:ext cx="5670000" cy="1470600"/>
          </a:xfrm>
          <a:prstGeom prst="rect">
            <a:avLst/>
          </a:prstGeom>
        </p:spPr>
        <p:txBody>
          <a:bodyPr anchorCtr="0" anchor="t" bIns="25700" lIns="51425" spcFirstLastPara="1" rIns="51425" wrap="square" tIns="25700">
            <a:noAutofit/>
          </a:bodyPr>
          <a:lstStyle/>
          <a:p>
            <a:pPr indent="-355600" lvl="0" marL="457200" rtl="0" algn="l">
              <a:lnSpc>
                <a:spcPct val="100000"/>
              </a:lnSpc>
              <a:spcBef>
                <a:spcPts val="600"/>
              </a:spcBef>
              <a:spcAft>
                <a:spcPts val="0"/>
              </a:spcAft>
              <a:buSzPts val="2000"/>
              <a:buFont typeface="Lato"/>
              <a:buChar char="•"/>
            </a:pPr>
            <a:r>
              <a:rPr lang="en-GB" sz="2000">
                <a:latin typeface="Lato"/>
                <a:ea typeface="Lato"/>
                <a:cs typeface="Lato"/>
                <a:sym typeface="Lato"/>
              </a:rPr>
              <a:t>First step towards </a:t>
            </a:r>
            <a:r>
              <a:rPr b="1" lang="en-GB" sz="2000">
                <a:latin typeface="Lato"/>
                <a:ea typeface="Lato"/>
                <a:cs typeface="Lato"/>
                <a:sym typeface="Lato"/>
              </a:rPr>
              <a:t>FAIR</a:t>
            </a:r>
            <a:r>
              <a:rPr lang="en-GB" sz="2000">
                <a:latin typeface="Lato"/>
                <a:ea typeface="Lato"/>
                <a:cs typeface="Lato"/>
                <a:sym typeface="Lato"/>
              </a:rPr>
              <a:t>ness</a:t>
            </a:r>
            <a:endParaRPr sz="2000">
              <a:latin typeface="Lato"/>
              <a:ea typeface="Lato"/>
              <a:cs typeface="Lato"/>
              <a:sym typeface="Lato"/>
            </a:endParaRPr>
          </a:p>
          <a:p>
            <a:pPr indent="0" lvl="0" marL="457200" rtl="0" algn="l">
              <a:lnSpc>
                <a:spcPct val="100000"/>
              </a:lnSpc>
              <a:spcBef>
                <a:spcPts val="600"/>
              </a:spcBef>
              <a:spcAft>
                <a:spcPts val="0"/>
              </a:spcAft>
              <a:buNone/>
            </a:pPr>
            <a:r>
              <a:t/>
            </a:r>
            <a:endParaRPr sz="2000"/>
          </a:p>
          <a:p>
            <a:pPr indent="-355600" lvl="0" marL="457200" rtl="0" algn="l">
              <a:lnSpc>
                <a:spcPct val="100000"/>
              </a:lnSpc>
              <a:spcBef>
                <a:spcPts val="600"/>
              </a:spcBef>
              <a:spcAft>
                <a:spcPts val="0"/>
              </a:spcAft>
              <a:buSzPts val="2000"/>
              <a:buFont typeface="Lato"/>
              <a:buChar char="•"/>
            </a:pPr>
            <a:r>
              <a:rPr b="1" lang="en-GB" sz="2000">
                <a:latin typeface="Lato"/>
                <a:ea typeface="Lato"/>
                <a:cs typeface="Lato"/>
                <a:sym typeface="Lato"/>
              </a:rPr>
              <a:t>Requirement</a:t>
            </a:r>
            <a:r>
              <a:rPr lang="en-GB" sz="2000">
                <a:latin typeface="Lato"/>
                <a:ea typeface="Lato"/>
                <a:cs typeface="Lato"/>
                <a:sym typeface="Lato"/>
              </a:rPr>
              <a:t> from funders and other stakeholders for reasons of </a:t>
            </a:r>
            <a:r>
              <a:rPr b="1" lang="en-GB" sz="2000">
                <a:latin typeface="Lato"/>
                <a:ea typeface="Lato"/>
                <a:cs typeface="Lato"/>
                <a:sym typeface="Lato"/>
              </a:rPr>
              <a:t>transparency</a:t>
            </a:r>
            <a:r>
              <a:rPr lang="en-GB" sz="2000">
                <a:latin typeface="Lato"/>
                <a:ea typeface="Lato"/>
                <a:cs typeface="Lato"/>
                <a:sym typeface="Lato"/>
              </a:rPr>
              <a:t>, </a:t>
            </a:r>
            <a:r>
              <a:rPr b="1" lang="en-GB" sz="2000">
                <a:latin typeface="Lato"/>
                <a:ea typeface="Lato"/>
                <a:cs typeface="Lato"/>
                <a:sym typeface="Lato"/>
              </a:rPr>
              <a:t>openness</a:t>
            </a:r>
            <a:r>
              <a:rPr lang="en-GB" sz="2000">
                <a:latin typeface="Lato"/>
                <a:ea typeface="Lato"/>
                <a:cs typeface="Lato"/>
                <a:sym typeface="Lato"/>
              </a:rPr>
              <a:t> and </a:t>
            </a:r>
            <a:r>
              <a:rPr b="1" lang="en-GB" sz="2000">
                <a:latin typeface="Lato"/>
                <a:ea typeface="Lato"/>
                <a:cs typeface="Lato"/>
                <a:sym typeface="Lato"/>
              </a:rPr>
              <a:t>return on investment</a:t>
            </a:r>
            <a:endParaRPr sz="2000">
              <a:latin typeface="Lato"/>
              <a:ea typeface="Lato"/>
              <a:cs typeface="Lato"/>
              <a:sym typeface="Lato"/>
            </a:endParaRPr>
          </a:p>
        </p:txBody>
      </p:sp>
      <p:pic>
        <p:nvPicPr>
          <p:cNvPr id="301" name="Google Shape;301;p31"/>
          <p:cNvPicPr preferRelativeResize="0"/>
          <p:nvPr/>
        </p:nvPicPr>
        <p:blipFill>
          <a:blip r:embed="rId3">
            <a:alphaModFix/>
          </a:blip>
          <a:stretch>
            <a:fillRect/>
          </a:stretch>
        </p:blipFill>
        <p:spPr>
          <a:xfrm>
            <a:off x="5802725" y="1668200"/>
            <a:ext cx="2935252" cy="2937375"/>
          </a:xfrm>
          <a:prstGeom prst="rect">
            <a:avLst/>
          </a:prstGeom>
          <a:noFill/>
          <a:ln>
            <a:noFill/>
          </a:ln>
        </p:spPr>
      </p:pic>
      <p:sp>
        <p:nvSpPr>
          <p:cNvPr id="302" name="Google Shape;302;p31"/>
          <p:cNvSpPr txBox="1"/>
          <p:nvPr/>
        </p:nvSpPr>
        <p:spPr>
          <a:xfrm>
            <a:off x="6139038" y="4605575"/>
            <a:ext cx="2262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Data Life Cycle by </a:t>
            </a:r>
            <a:r>
              <a:rPr lang="en-GB" sz="800" u="sng">
                <a:solidFill>
                  <a:schemeClr val="hlink"/>
                </a:solidFill>
                <a:hlinkClick r:id="rId4"/>
              </a:rPr>
              <a:t>RDMkit</a:t>
            </a:r>
            <a:r>
              <a:rPr lang="en-GB" sz="800"/>
              <a:t> used under </a:t>
            </a:r>
            <a:r>
              <a:rPr lang="en-GB" sz="800" u="sng">
                <a:solidFill>
                  <a:schemeClr val="hlink"/>
                </a:solidFill>
                <a:hlinkClick r:id="rId5"/>
              </a:rPr>
              <a:t>CC-BY</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The main parts of a DMP</a:t>
            </a:r>
            <a:endParaRPr sz="2700">
              <a:latin typeface="Lato"/>
              <a:ea typeface="Lato"/>
              <a:cs typeface="Lato"/>
              <a:sym typeface="Lato"/>
            </a:endParaRPr>
          </a:p>
        </p:txBody>
      </p:sp>
      <p:sp>
        <p:nvSpPr>
          <p:cNvPr id="308" name="Google Shape;308;p32"/>
          <p:cNvSpPr txBox="1"/>
          <p:nvPr>
            <p:ph idx="1" type="body"/>
          </p:nvPr>
        </p:nvSpPr>
        <p:spPr>
          <a:xfrm>
            <a:off x="621200" y="1084313"/>
            <a:ext cx="7926000" cy="33312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a:pPr>
            <a:r>
              <a:rPr b="1" lang="en-GB" sz="2000">
                <a:solidFill>
                  <a:schemeClr val="dk1"/>
                </a:solidFill>
                <a:latin typeface="Lato"/>
                <a:ea typeface="Lato"/>
                <a:cs typeface="Lato"/>
                <a:sym typeface="Lato"/>
              </a:rPr>
              <a:t>Description of data</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0"/>
              </a:spcAft>
              <a:buClr>
                <a:schemeClr val="dk1"/>
              </a:buClr>
              <a:buSzPts val="1800"/>
              <a:buFont typeface="Lato"/>
              <a:buChar char="○"/>
            </a:pPr>
            <a:r>
              <a:rPr lang="en-GB" sz="1800">
                <a:solidFill>
                  <a:schemeClr val="dk1"/>
                </a:solidFill>
                <a:latin typeface="Lato"/>
                <a:ea typeface="Lato"/>
                <a:cs typeface="Lato"/>
                <a:sym typeface="Lato"/>
              </a:rPr>
              <a:t>What types of data will be created and/or collected?</a:t>
            </a:r>
            <a:endParaRPr sz="1800">
              <a:solidFill>
                <a:schemeClr val="dk1"/>
              </a:solidFill>
              <a:latin typeface="Lato"/>
              <a:ea typeface="Lato"/>
              <a:cs typeface="Lato"/>
              <a:sym typeface="Lato"/>
            </a:endParaRPr>
          </a:p>
        </p:txBody>
      </p:sp>
      <p:sp>
        <p:nvSpPr>
          <p:cNvPr id="309" name="Google Shape;309;p32"/>
          <p:cNvSpPr/>
          <p:nvPr/>
        </p:nvSpPr>
        <p:spPr>
          <a:xfrm>
            <a:off x="2352813" y="2086050"/>
            <a:ext cx="2662800" cy="409500"/>
          </a:xfrm>
          <a:prstGeom prst="roundRect">
            <a:avLst>
              <a:gd fmla="val 16667" name="adj"/>
            </a:avLst>
          </a:prstGeom>
          <a:solidFill>
            <a:srgbClr val="FFFFFF"/>
          </a:solidFill>
          <a:ln cap="flat" cmpd="sng" w="28575">
            <a:solidFill>
              <a:srgbClr val="A7C9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Amount/volume of data</a:t>
            </a:r>
            <a:endParaRPr b="1" i="0" sz="1800" u="none" cap="none" strike="noStrike">
              <a:solidFill>
                <a:srgbClr val="000000"/>
              </a:solidFill>
              <a:latin typeface="Lato"/>
              <a:ea typeface="Lato"/>
              <a:cs typeface="Lato"/>
              <a:sym typeface="Lato"/>
            </a:endParaRPr>
          </a:p>
        </p:txBody>
      </p:sp>
      <p:sp>
        <p:nvSpPr>
          <p:cNvPr id="310" name="Google Shape;310;p32"/>
          <p:cNvSpPr/>
          <p:nvPr/>
        </p:nvSpPr>
        <p:spPr>
          <a:xfrm>
            <a:off x="1103151" y="2086050"/>
            <a:ext cx="1153800" cy="409500"/>
          </a:xfrm>
          <a:prstGeom prst="roundRect">
            <a:avLst>
              <a:gd fmla="val 16667" name="adj"/>
            </a:avLst>
          </a:prstGeom>
          <a:solidFill>
            <a:srgbClr val="FFFFFF"/>
          </a:solidFill>
          <a:ln cap="flat" cmpd="sng" w="28575">
            <a:solidFill>
              <a:srgbClr val="A7C9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Formats</a:t>
            </a:r>
            <a:endParaRPr b="1" i="0" sz="1800" u="none" cap="none" strike="noStrike">
              <a:solidFill>
                <a:srgbClr val="000000"/>
              </a:solidFill>
              <a:latin typeface="Lato"/>
              <a:ea typeface="Lato"/>
              <a:cs typeface="Lato"/>
              <a:sym typeface="Lato"/>
            </a:endParaRPr>
          </a:p>
        </p:txBody>
      </p:sp>
      <p:sp>
        <p:nvSpPr>
          <p:cNvPr id="311" name="Google Shape;311;p32"/>
          <p:cNvSpPr/>
          <p:nvPr/>
        </p:nvSpPr>
        <p:spPr>
          <a:xfrm>
            <a:off x="5111488" y="2086050"/>
            <a:ext cx="1377000" cy="409500"/>
          </a:xfrm>
          <a:prstGeom prst="roundRect">
            <a:avLst>
              <a:gd fmla="val 16667" name="adj"/>
            </a:avLst>
          </a:prstGeom>
          <a:solidFill>
            <a:srgbClr val="FFFFFF"/>
          </a:solidFill>
          <a:ln cap="flat" cmpd="sng" w="28575">
            <a:solidFill>
              <a:srgbClr val="A7C9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Instrument</a:t>
            </a:r>
            <a:endParaRPr b="1" i="0" sz="1800" u="none" cap="none" strike="noStrike">
              <a:solidFill>
                <a:srgbClr val="000000"/>
              </a:solidFill>
              <a:latin typeface="Lato"/>
              <a:ea typeface="Lato"/>
              <a:cs typeface="Lato"/>
              <a:sym typeface="Lato"/>
            </a:endParaRPr>
          </a:p>
        </p:txBody>
      </p:sp>
      <p:sp>
        <p:nvSpPr>
          <p:cNvPr id="312" name="Google Shape;312;p32"/>
          <p:cNvSpPr/>
          <p:nvPr/>
        </p:nvSpPr>
        <p:spPr>
          <a:xfrm>
            <a:off x="6584363" y="2086050"/>
            <a:ext cx="1377000" cy="409500"/>
          </a:xfrm>
          <a:prstGeom prst="roundRect">
            <a:avLst>
              <a:gd fmla="val 16667" name="adj"/>
            </a:avLst>
          </a:prstGeom>
          <a:solidFill>
            <a:srgbClr val="FFFFFF"/>
          </a:solidFill>
          <a:ln cap="flat" cmpd="sng" w="28575">
            <a:solidFill>
              <a:srgbClr val="A7C9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Equipment</a:t>
            </a:r>
            <a:endParaRPr b="1" i="0" sz="1800" u="none" cap="none" strike="noStrike">
              <a:solidFill>
                <a:srgbClr val="000000"/>
              </a:solidFill>
              <a:latin typeface="Lato"/>
              <a:ea typeface="Lato"/>
              <a:cs typeface="Lato"/>
              <a:sym typeface="Lato"/>
            </a:endParaRPr>
          </a:p>
        </p:txBody>
      </p:sp>
      <p:sp>
        <p:nvSpPr>
          <p:cNvPr id="313" name="Google Shape;313;p32"/>
          <p:cNvSpPr txBox="1"/>
          <p:nvPr>
            <p:ph idx="1" type="body"/>
          </p:nvPr>
        </p:nvSpPr>
        <p:spPr>
          <a:xfrm>
            <a:off x="628650" y="2791850"/>
            <a:ext cx="7886700" cy="9183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startAt="2"/>
            </a:pPr>
            <a:r>
              <a:rPr b="1" lang="en-GB" sz="2000">
                <a:solidFill>
                  <a:schemeClr val="dk1"/>
                </a:solidFill>
                <a:latin typeface="Lato"/>
                <a:ea typeface="Lato"/>
                <a:cs typeface="Lato"/>
                <a:sym typeface="Lato"/>
              </a:rPr>
              <a:t>Documentation</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0"/>
              </a:spcAft>
              <a:buClr>
                <a:schemeClr val="dk1"/>
              </a:buClr>
              <a:buSzPts val="1800"/>
              <a:buFont typeface="Lato"/>
              <a:buChar char="○"/>
            </a:pPr>
            <a:r>
              <a:rPr lang="en-GB" sz="1800">
                <a:solidFill>
                  <a:schemeClr val="dk1"/>
                </a:solidFill>
                <a:latin typeface="Lato"/>
                <a:ea typeface="Lato"/>
                <a:cs typeface="Lato"/>
                <a:sym typeface="Lato"/>
              </a:rPr>
              <a:t>How will the material be documented and described?</a:t>
            </a:r>
            <a:endParaRPr sz="1800">
              <a:solidFill>
                <a:schemeClr val="dk1"/>
              </a:solidFill>
              <a:latin typeface="Lato"/>
              <a:ea typeface="Lato"/>
              <a:cs typeface="Lato"/>
              <a:sym typeface="Lato"/>
            </a:endParaRPr>
          </a:p>
        </p:txBody>
      </p:sp>
      <p:sp>
        <p:nvSpPr>
          <p:cNvPr id="314" name="Google Shape;314;p32"/>
          <p:cNvSpPr/>
          <p:nvPr/>
        </p:nvSpPr>
        <p:spPr>
          <a:xfrm>
            <a:off x="794963" y="3696150"/>
            <a:ext cx="1449900" cy="409500"/>
          </a:xfrm>
          <a:prstGeom prst="roundRect">
            <a:avLst>
              <a:gd fmla="val 16667" name="adj"/>
            </a:avLst>
          </a:prstGeom>
          <a:solidFill>
            <a:srgbClr val="FFFFFF"/>
          </a:solidFill>
          <a:ln cap="flat" cmpd="sng" w="28575">
            <a:solidFill>
              <a:srgbClr val="045C6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ELN &amp; LIMS </a:t>
            </a:r>
            <a:endParaRPr b="1" i="0" sz="1800" u="none" cap="none" strike="noStrike">
              <a:solidFill>
                <a:srgbClr val="000000"/>
              </a:solidFill>
              <a:latin typeface="Lato"/>
              <a:ea typeface="Lato"/>
              <a:cs typeface="Lato"/>
              <a:sym typeface="Lato"/>
            </a:endParaRPr>
          </a:p>
        </p:txBody>
      </p:sp>
      <p:sp>
        <p:nvSpPr>
          <p:cNvPr id="315" name="Google Shape;315;p32"/>
          <p:cNvSpPr/>
          <p:nvPr/>
        </p:nvSpPr>
        <p:spPr>
          <a:xfrm>
            <a:off x="2330488" y="3696150"/>
            <a:ext cx="2230500" cy="409500"/>
          </a:xfrm>
          <a:prstGeom prst="roundRect">
            <a:avLst>
              <a:gd fmla="val 16667" name="adj"/>
            </a:avLst>
          </a:prstGeom>
          <a:solidFill>
            <a:srgbClr val="FFFFFF"/>
          </a:solidFill>
          <a:ln cap="flat" cmpd="sng" w="28575">
            <a:solidFill>
              <a:srgbClr val="045C6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Collection method</a:t>
            </a:r>
            <a:endParaRPr b="1" i="0" sz="1800" u="none" cap="none" strike="noStrike">
              <a:solidFill>
                <a:srgbClr val="000000"/>
              </a:solidFill>
              <a:latin typeface="Lato"/>
              <a:ea typeface="Lato"/>
              <a:cs typeface="Lato"/>
              <a:sym typeface="Lato"/>
            </a:endParaRPr>
          </a:p>
        </p:txBody>
      </p:sp>
      <p:sp>
        <p:nvSpPr>
          <p:cNvPr id="316" name="Google Shape;316;p32"/>
          <p:cNvSpPr/>
          <p:nvPr/>
        </p:nvSpPr>
        <p:spPr>
          <a:xfrm>
            <a:off x="4646613" y="3696150"/>
            <a:ext cx="2288400" cy="409500"/>
          </a:xfrm>
          <a:prstGeom prst="roundRect">
            <a:avLst>
              <a:gd fmla="val 16667" name="adj"/>
            </a:avLst>
          </a:prstGeom>
          <a:solidFill>
            <a:srgbClr val="FFFFFF"/>
          </a:solidFill>
          <a:ln cap="flat" cmpd="sng" w="28575">
            <a:solidFill>
              <a:srgbClr val="045C6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Metadata standards</a:t>
            </a:r>
            <a:endParaRPr b="1" i="0" sz="1800" u="none" cap="none" strike="noStrike">
              <a:solidFill>
                <a:srgbClr val="000000"/>
              </a:solidFill>
              <a:latin typeface="Lato"/>
              <a:ea typeface="Lato"/>
              <a:cs typeface="Lato"/>
              <a:sym typeface="Lato"/>
            </a:endParaRPr>
          </a:p>
        </p:txBody>
      </p:sp>
      <p:sp>
        <p:nvSpPr>
          <p:cNvPr id="317" name="Google Shape;317;p32"/>
          <p:cNvSpPr/>
          <p:nvPr/>
        </p:nvSpPr>
        <p:spPr>
          <a:xfrm>
            <a:off x="7020651" y="3696150"/>
            <a:ext cx="1449900" cy="409500"/>
          </a:xfrm>
          <a:prstGeom prst="roundRect">
            <a:avLst>
              <a:gd fmla="val 16667" name="adj"/>
            </a:avLst>
          </a:prstGeom>
          <a:solidFill>
            <a:srgbClr val="FFFFFF"/>
          </a:solidFill>
          <a:ln cap="flat" cmpd="sng" w="28575">
            <a:solidFill>
              <a:srgbClr val="045C6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Versioning</a:t>
            </a:r>
            <a:endParaRPr b="1" i="0" sz="18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The main parts of a DMP</a:t>
            </a:r>
            <a:endParaRPr sz="2700">
              <a:latin typeface="Lato"/>
              <a:ea typeface="Lato"/>
              <a:cs typeface="Lato"/>
              <a:sym typeface="Lato"/>
            </a:endParaRPr>
          </a:p>
        </p:txBody>
      </p:sp>
      <p:sp>
        <p:nvSpPr>
          <p:cNvPr id="323" name="Google Shape;323;p33"/>
          <p:cNvSpPr txBox="1"/>
          <p:nvPr>
            <p:ph idx="1" type="body"/>
          </p:nvPr>
        </p:nvSpPr>
        <p:spPr>
          <a:xfrm>
            <a:off x="621200" y="1084313"/>
            <a:ext cx="7926000" cy="33312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startAt="3"/>
            </a:pPr>
            <a:r>
              <a:rPr b="1" lang="en-GB" sz="2000">
                <a:solidFill>
                  <a:schemeClr val="dk1"/>
                </a:solidFill>
                <a:latin typeface="Lato"/>
                <a:ea typeface="Lato"/>
                <a:cs typeface="Lato"/>
                <a:sym typeface="Lato"/>
              </a:rPr>
              <a:t>Storage and backup</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800"/>
              </a:spcAft>
              <a:buClr>
                <a:schemeClr val="dk1"/>
              </a:buClr>
              <a:buSzPts val="1800"/>
              <a:buFont typeface="Lato"/>
              <a:buChar char="○"/>
            </a:pPr>
            <a:r>
              <a:rPr lang="en-GB" sz="1800">
                <a:solidFill>
                  <a:schemeClr val="dk1"/>
                </a:solidFill>
                <a:latin typeface="Lato"/>
                <a:ea typeface="Lato"/>
                <a:cs typeface="Lato"/>
                <a:sym typeface="Lato"/>
              </a:rPr>
              <a:t>How is data security, storage and backup handled?</a:t>
            </a:r>
            <a:endParaRPr sz="1800">
              <a:solidFill>
                <a:schemeClr val="dk1"/>
              </a:solidFill>
              <a:latin typeface="Lato"/>
              <a:ea typeface="Lato"/>
              <a:cs typeface="Lato"/>
              <a:sym typeface="Lato"/>
            </a:endParaRPr>
          </a:p>
        </p:txBody>
      </p:sp>
      <p:sp>
        <p:nvSpPr>
          <p:cNvPr id="324" name="Google Shape;324;p33"/>
          <p:cNvSpPr txBox="1"/>
          <p:nvPr>
            <p:ph idx="1" type="body"/>
          </p:nvPr>
        </p:nvSpPr>
        <p:spPr>
          <a:xfrm>
            <a:off x="628650" y="2791850"/>
            <a:ext cx="7886700" cy="9183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startAt="4"/>
            </a:pPr>
            <a:r>
              <a:rPr b="1" lang="en-GB" sz="2000">
                <a:solidFill>
                  <a:schemeClr val="dk1"/>
                </a:solidFill>
                <a:latin typeface="Lato"/>
                <a:ea typeface="Lato"/>
                <a:cs typeface="Lato"/>
                <a:sym typeface="Lato"/>
              </a:rPr>
              <a:t>Legal and ethical aspects</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0"/>
              </a:spcAft>
              <a:buClr>
                <a:schemeClr val="dk1"/>
              </a:buClr>
              <a:buSzPts val="1800"/>
              <a:buFont typeface="Lato"/>
              <a:buChar char="○"/>
            </a:pPr>
            <a:r>
              <a:rPr lang="en-GB" sz="1800">
                <a:solidFill>
                  <a:schemeClr val="dk1"/>
                </a:solidFill>
                <a:latin typeface="Lato"/>
                <a:ea typeface="Lato"/>
                <a:cs typeface="Lato"/>
                <a:sym typeface="Lato"/>
              </a:rPr>
              <a:t>How is data handled? Any legal requirements?</a:t>
            </a:r>
            <a:endParaRPr sz="1800">
              <a:solidFill>
                <a:schemeClr val="dk1"/>
              </a:solidFill>
              <a:latin typeface="Lato"/>
              <a:ea typeface="Lato"/>
              <a:cs typeface="Lato"/>
              <a:sym typeface="Lato"/>
            </a:endParaRPr>
          </a:p>
        </p:txBody>
      </p:sp>
      <p:sp>
        <p:nvSpPr>
          <p:cNvPr id="325" name="Google Shape;325;p33"/>
          <p:cNvSpPr/>
          <p:nvPr/>
        </p:nvSpPr>
        <p:spPr>
          <a:xfrm>
            <a:off x="7056175" y="2086050"/>
            <a:ext cx="1110300" cy="409500"/>
          </a:xfrm>
          <a:prstGeom prst="roundRect">
            <a:avLst>
              <a:gd fmla="val 16667" name="adj"/>
            </a:avLst>
          </a:prstGeom>
          <a:solidFill>
            <a:srgbClr val="FFFFFF"/>
          </a:solidFill>
          <a:ln cap="flat" cmpd="sng" w="28575">
            <a:solidFill>
              <a:srgbClr val="4C97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Security</a:t>
            </a:r>
            <a:endParaRPr b="1" i="0" sz="1800" u="none" cap="none" strike="noStrike">
              <a:solidFill>
                <a:srgbClr val="000000"/>
              </a:solidFill>
              <a:latin typeface="Lato"/>
              <a:ea typeface="Lato"/>
              <a:cs typeface="Lato"/>
              <a:sym typeface="Lato"/>
            </a:endParaRPr>
          </a:p>
        </p:txBody>
      </p:sp>
      <p:sp>
        <p:nvSpPr>
          <p:cNvPr id="326" name="Google Shape;326;p33"/>
          <p:cNvSpPr/>
          <p:nvPr/>
        </p:nvSpPr>
        <p:spPr>
          <a:xfrm>
            <a:off x="2658225" y="2086050"/>
            <a:ext cx="2230500" cy="409500"/>
          </a:xfrm>
          <a:prstGeom prst="roundRect">
            <a:avLst>
              <a:gd fmla="val 16667" name="adj"/>
            </a:avLst>
          </a:prstGeom>
          <a:solidFill>
            <a:srgbClr val="FFFFFF"/>
          </a:solidFill>
          <a:ln cap="flat" cmpd="sng" w="28575">
            <a:solidFill>
              <a:srgbClr val="4C97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Naming convention</a:t>
            </a:r>
            <a:endParaRPr b="1" i="0" sz="1800" u="none" cap="none" strike="noStrike">
              <a:solidFill>
                <a:srgbClr val="000000"/>
              </a:solidFill>
              <a:latin typeface="Lato"/>
              <a:ea typeface="Lato"/>
              <a:cs typeface="Lato"/>
              <a:sym typeface="Lato"/>
            </a:endParaRPr>
          </a:p>
        </p:txBody>
      </p:sp>
      <p:sp>
        <p:nvSpPr>
          <p:cNvPr id="327" name="Google Shape;327;p33"/>
          <p:cNvSpPr/>
          <p:nvPr/>
        </p:nvSpPr>
        <p:spPr>
          <a:xfrm>
            <a:off x="977500" y="2086050"/>
            <a:ext cx="1573500" cy="409500"/>
          </a:xfrm>
          <a:prstGeom prst="roundRect">
            <a:avLst>
              <a:gd fmla="val 16667" name="adj"/>
            </a:avLst>
          </a:prstGeom>
          <a:solidFill>
            <a:srgbClr val="FFFFFF"/>
          </a:solidFill>
          <a:ln cap="flat" cmpd="sng" w="28575">
            <a:solidFill>
              <a:srgbClr val="4C97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Organization</a:t>
            </a:r>
            <a:endParaRPr b="1" i="0" sz="1800" u="none" cap="none" strike="noStrike">
              <a:solidFill>
                <a:srgbClr val="000000"/>
              </a:solidFill>
              <a:latin typeface="Lato"/>
              <a:ea typeface="Lato"/>
              <a:cs typeface="Lato"/>
              <a:sym typeface="Lato"/>
            </a:endParaRPr>
          </a:p>
        </p:txBody>
      </p:sp>
      <p:sp>
        <p:nvSpPr>
          <p:cNvPr id="328" name="Google Shape;328;p33"/>
          <p:cNvSpPr/>
          <p:nvPr/>
        </p:nvSpPr>
        <p:spPr>
          <a:xfrm>
            <a:off x="4995950" y="2086050"/>
            <a:ext cx="1953000" cy="409500"/>
          </a:xfrm>
          <a:prstGeom prst="roundRect">
            <a:avLst>
              <a:gd fmla="val 16667" name="adj"/>
            </a:avLst>
          </a:prstGeom>
          <a:solidFill>
            <a:srgbClr val="FFFFFF"/>
          </a:solidFill>
          <a:ln cap="flat" cmpd="sng" w="28575">
            <a:solidFill>
              <a:srgbClr val="4C97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Backup strategy</a:t>
            </a:r>
            <a:endParaRPr b="1" i="0" sz="1800" u="none" cap="none" strike="noStrike">
              <a:solidFill>
                <a:srgbClr val="000000"/>
              </a:solidFill>
              <a:latin typeface="Lato"/>
              <a:ea typeface="Lato"/>
              <a:cs typeface="Lato"/>
              <a:sym typeface="Lato"/>
            </a:endParaRPr>
          </a:p>
        </p:txBody>
      </p:sp>
      <p:sp>
        <p:nvSpPr>
          <p:cNvPr id="329" name="Google Shape;329;p33"/>
          <p:cNvSpPr/>
          <p:nvPr/>
        </p:nvSpPr>
        <p:spPr>
          <a:xfrm>
            <a:off x="2937100" y="3710150"/>
            <a:ext cx="881100" cy="409500"/>
          </a:xfrm>
          <a:prstGeom prst="roundRect">
            <a:avLst>
              <a:gd fmla="val 16667" name="adj"/>
            </a:avLst>
          </a:prstGeom>
          <a:solidFill>
            <a:srgbClr val="FFFFFF"/>
          </a:solidFill>
          <a:ln cap="flat" cmpd="sng" w="285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GB" sz="1800">
                <a:latin typeface="Lato"/>
                <a:ea typeface="Lato"/>
                <a:cs typeface="Lato"/>
                <a:sym typeface="Lato"/>
              </a:rPr>
              <a:t>GDPR</a:t>
            </a:r>
            <a:endParaRPr b="1" i="0" sz="1800" u="none" cap="none" strike="noStrike">
              <a:solidFill>
                <a:srgbClr val="000000"/>
              </a:solidFill>
              <a:latin typeface="Lato"/>
              <a:ea typeface="Lato"/>
              <a:cs typeface="Lato"/>
              <a:sym typeface="Lato"/>
            </a:endParaRPr>
          </a:p>
        </p:txBody>
      </p:sp>
      <p:sp>
        <p:nvSpPr>
          <p:cNvPr id="330" name="Google Shape;330;p33"/>
          <p:cNvSpPr/>
          <p:nvPr/>
        </p:nvSpPr>
        <p:spPr>
          <a:xfrm>
            <a:off x="1042200" y="3710150"/>
            <a:ext cx="1792200" cy="409500"/>
          </a:xfrm>
          <a:prstGeom prst="roundRect">
            <a:avLst>
              <a:gd fmla="val 16667" name="adj"/>
            </a:avLst>
          </a:prstGeom>
          <a:solidFill>
            <a:srgbClr val="FFFFFF"/>
          </a:solidFill>
          <a:ln cap="flat" cmpd="sng" w="285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Sensitive data</a:t>
            </a:r>
            <a:endParaRPr b="1" i="0" sz="1800" u="none" cap="none" strike="noStrike">
              <a:solidFill>
                <a:srgbClr val="000000"/>
              </a:solidFill>
              <a:latin typeface="Lato"/>
              <a:ea typeface="Lato"/>
              <a:cs typeface="Lato"/>
              <a:sym typeface="Lato"/>
            </a:endParaRPr>
          </a:p>
        </p:txBody>
      </p:sp>
      <p:sp>
        <p:nvSpPr>
          <p:cNvPr id="331" name="Google Shape;331;p33"/>
          <p:cNvSpPr/>
          <p:nvPr/>
        </p:nvSpPr>
        <p:spPr>
          <a:xfrm>
            <a:off x="3920900" y="3710150"/>
            <a:ext cx="3030000" cy="409500"/>
          </a:xfrm>
          <a:prstGeom prst="roundRect">
            <a:avLst>
              <a:gd fmla="val 16667" name="adj"/>
            </a:avLst>
          </a:prstGeom>
          <a:solidFill>
            <a:srgbClr val="FFFFFF"/>
          </a:solidFill>
          <a:ln cap="flat" cmpd="sng" w="285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rgbClr val="000000"/>
                </a:solidFill>
                <a:latin typeface="Lato"/>
                <a:ea typeface="Lato"/>
                <a:cs typeface="Lato"/>
                <a:sym typeface="Lato"/>
              </a:rPr>
              <a:t>Intellectual property rights</a:t>
            </a:r>
            <a:endParaRPr b="1" i="0" sz="1800" u="none" cap="none" strike="noStrike">
              <a:solidFill>
                <a:srgbClr val="000000"/>
              </a:solidFill>
              <a:latin typeface="Lato"/>
              <a:ea typeface="Lato"/>
              <a:cs typeface="Lato"/>
              <a:sym typeface="Lato"/>
            </a:endParaRPr>
          </a:p>
        </p:txBody>
      </p:sp>
      <p:sp>
        <p:nvSpPr>
          <p:cNvPr id="332" name="Google Shape;332;p33"/>
          <p:cNvSpPr/>
          <p:nvPr/>
        </p:nvSpPr>
        <p:spPr>
          <a:xfrm>
            <a:off x="7053600" y="3710150"/>
            <a:ext cx="1048200" cy="409500"/>
          </a:xfrm>
          <a:prstGeom prst="roundRect">
            <a:avLst>
              <a:gd fmla="val 16667" name="adj"/>
            </a:avLst>
          </a:prstGeom>
          <a:solidFill>
            <a:srgbClr val="FFFFFF"/>
          </a:solidFill>
          <a:ln cap="flat" cmpd="sng" w="285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GB" sz="1800">
                <a:latin typeface="Lato"/>
                <a:ea typeface="Lato"/>
                <a:cs typeface="Lato"/>
                <a:sym typeface="Lato"/>
              </a:rPr>
              <a:t>Nagoya</a:t>
            </a:r>
            <a:endParaRPr b="1" i="0" sz="18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The main parts of a DMP</a:t>
            </a:r>
            <a:endParaRPr sz="2700">
              <a:latin typeface="Lato"/>
              <a:ea typeface="Lato"/>
              <a:cs typeface="Lato"/>
              <a:sym typeface="Lato"/>
            </a:endParaRPr>
          </a:p>
        </p:txBody>
      </p:sp>
      <p:sp>
        <p:nvSpPr>
          <p:cNvPr id="338" name="Google Shape;338;p34"/>
          <p:cNvSpPr txBox="1"/>
          <p:nvPr>
            <p:ph idx="1" type="body"/>
          </p:nvPr>
        </p:nvSpPr>
        <p:spPr>
          <a:xfrm>
            <a:off x="621200" y="1084313"/>
            <a:ext cx="7926000" cy="33312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startAt="5"/>
            </a:pPr>
            <a:r>
              <a:rPr b="1" lang="en-GB" sz="2000">
                <a:solidFill>
                  <a:schemeClr val="dk1"/>
                </a:solidFill>
                <a:latin typeface="Lato"/>
                <a:ea typeface="Lato"/>
                <a:cs typeface="Lato"/>
                <a:sym typeface="Lato"/>
              </a:rPr>
              <a:t>Accessibility and long-term storage</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800"/>
              </a:spcAft>
              <a:buClr>
                <a:schemeClr val="dk1"/>
              </a:buClr>
              <a:buSzPts val="1800"/>
              <a:buFont typeface="Lato"/>
              <a:buChar char="○"/>
            </a:pPr>
            <a:r>
              <a:rPr lang="en-GB" sz="1800">
                <a:solidFill>
                  <a:schemeClr val="dk1"/>
                </a:solidFill>
                <a:latin typeface="Lato"/>
                <a:ea typeface="Lato"/>
                <a:cs typeface="Lato"/>
                <a:sym typeface="Lato"/>
              </a:rPr>
              <a:t>How, when, and where will research data and metadata be made accessible?</a:t>
            </a:r>
            <a:endParaRPr sz="1800">
              <a:solidFill>
                <a:schemeClr val="dk1"/>
              </a:solidFill>
              <a:latin typeface="Lato"/>
              <a:ea typeface="Lato"/>
              <a:cs typeface="Lato"/>
              <a:sym typeface="Lato"/>
            </a:endParaRPr>
          </a:p>
        </p:txBody>
      </p:sp>
      <p:sp>
        <p:nvSpPr>
          <p:cNvPr id="339" name="Google Shape;339;p34"/>
          <p:cNvSpPr txBox="1"/>
          <p:nvPr>
            <p:ph idx="1" type="body"/>
          </p:nvPr>
        </p:nvSpPr>
        <p:spPr>
          <a:xfrm>
            <a:off x="628650" y="2791850"/>
            <a:ext cx="7886700" cy="918300"/>
          </a:xfrm>
          <a:prstGeom prst="rect">
            <a:avLst/>
          </a:prstGeom>
          <a:noFill/>
          <a:ln>
            <a:noFill/>
          </a:ln>
        </p:spPr>
        <p:txBody>
          <a:bodyPr anchorCtr="0" anchor="t" bIns="34275" lIns="68575" spcFirstLastPara="1" rIns="68575" wrap="square" tIns="34275">
            <a:noAutofit/>
          </a:bodyPr>
          <a:lstStyle/>
          <a:p>
            <a:pPr indent="-292100" lvl="0" marL="342900" rtl="0" algn="l">
              <a:lnSpc>
                <a:spcPct val="100000"/>
              </a:lnSpc>
              <a:spcBef>
                <a:spcPts val="800"/>
              </a:spcBef>
              <a:spcAft>
                <a:spcPts val="0"/>
              </a:spcAft>
              <a:buClr>
                <a:schemeClr val="dk1"/>
              </a:buClr>
              <a:buSzPts val="2000"/>
              <a:buFont typeface="Lato"/>
              <a:buAutoNum type="arabicPeriod" startAt="6"/>
            </a:pPr>
            <a:r>
              <a:rPr b="1" lang="en-GB" sz="2000">
                <a:solidFill>
                  <a:schemeClr val="dk1"/>
                </a:solidFill>
                <a:latin typeface="Lato"/>
                <a:ea typeface="Lato"/>
                <a:cs typeface="Lato"/>
                <a:sym typeface="Lato"/>
              </a:rPr>
              <a:t>Responsibility and resources</a:t>
            </a:r>
            <a:endParaRPr b="1" sz="2000">
              <a:solidFill>
                <a:schemeClr val="dk1"/>
              </a:solidFill>
              <a:latin typeface="Lato"/>
              <a:ea typeface="Lato"/>
              <a:cs typeface="Lato"/>
              <a:sym typeface="Lato"/>
            </a:endParaRPr>
          </a:p>
          <a:p>
            <a:pPr indent="-279400" lvl="1" marL="685800" rtl="0" algn="l">
              <a:lnSpc>
                <a:spcPct val="100000"/>
              </a:lnSpc>
              <a:spcBef>
                <a:spcPts val="800"/>
              </a:spcBef>
              <a:spcAft>
                <a:spcPts val="0"/>
              </a:spcAft>
              <a:buClr>
                <a:schemeClr val="dk1"/>
              </a:buClr>
              <a:buSzPts val="1800"/>
              <a:buFont typeface="Lato"/>
              <a:buChar char="○"/>
            </a:pPr>
            <a:r>
              <a:rPr lang="en-GB" sz="1800">
                <a:solidFill>
                  <a:schemeClr val="dk1"/>
                </a:solidFill>
                <a:latin typeface="Lato"/>
                <a:ea typeface="Lato"/>
                <a:cs typeface="Lato"/>
                <a:sym typeface="Lato"/>
              </a:rPr>
              <a:t>Who are the responsible persons for data management?</a:t>
            </a:r>
            <a:endParaRPr sz="1800">
              <a:solidFill>
                <a:schemeClr val="dk1"/>
              </a:solidFill>
              <a:latin typeface="Lato"/>
              <a:ea typeface="Lato"/>
              <a:cs typeface="Lato"/>
              <a:sym typeface="Lato"/>
            </a:endParaRPr>
          </a:p>
        </p:txBody>
      </p:sp>
      <p:sp>
        <p:nvSpPr>
          <p:cNvPr id="340" name="Google Shape;340;p34"/>
          <p:cNvSpPr/>
          <p:nvPr/>
        </p:nvSpPr>
        <p:spPr>
          <a:xfrm>
            <a:off x="1190113" y="2094550"/>
            <a:ext cx="1478700" cy="349800"/>
          </a:xfrm>
          <a:prstGeom prst="roundRect">
            <a:avLst>
              <a:gd fmla="val 16667" name="adj"/>
            </a:avLst>
          </a:prstGeom>
          <a:solidFill>
            <a:schemeClr val="lt1"/>
          </a:solidFill>
          <a:ln cap="flat" cmpd="sng" w="2857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GB" sz="1800" u="none" cap="none" strike="noStrike">
                <a:solidFill>
                  <a:srgbClr val="000000"/>
                </a:solidFill>
                <a:latin typeface="Lato"/>
                <a:ea typeface="Lato"/>
                <a:cs typeface="Lato"/>
                <a:sym typeface="Lato"/>
              </a:rPr>
              <a:t>Repositories</a:t>
            </a:r>
            <a:endParaRPr b="1" i="0" sz="1800" u="none" cap="none" strike="noStrike">
              <a:solidFill>
                <a:srgbClr val="000000"/>
              </a:solidFill>
              <a:latin typeface="Lato"/>
              <a:ea typeface="Lato"/>
              <a:cs typeface="Lato"/>
              <a:sym typeface="Lato"/>
            </a:endParaRPr>
          </a:p>
        </p:txBody>
      </p:sp>
      <p:sp>
        <p:nvSpPr>
          <p:cNvPr id="341" name="Google Shape;341;p34"/>
          <p:cNvSpPr/>
          <p:nvPr/>
        </p:nvSpPr>
        <p:spPr>
          <a:xfrm>
            <a:off x="4107412" y="2094550"/>
            <a:ext cx="1947600" cy="349800"/>
          </a:xfrm>
          <a:prstGeom prst="roundRect">
            <a:avLst>
              <a:gd fmla="val 16667" name="adj"/>
            </a:avLst>
          </a:prstGeom>
          <a:solidFill>
            <a:schemeClr val="lt1"/>
          </a:solidFill>
          <a:ln cap="flat" cmpd="sng" w="2857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GB" sz="1800" u="none" cap="none" strike="noStrike">
                <a:solidFill>
                  <a:srgbClr val="000000"/>
                </a:solidFill>
                <a:latin typeface="Lato"/>
                <a:ea typeface="Lato"/>
                <a:cs typeface="Lato"/>
                <a:sym typeface="Lato"/>
              </a:rPr>
              <a:t>Code &amp; Software</a:t>
            </a:r>
            <a:endParaRPr b="1" i="0" sz="1800" u="none" cap="none" strike="noStrike">
              <a:solidFill>
                <a:srgbClr val="000000"/>
              </a:solidFill>
              <a:latin typeface="Lato"/>
              <a:ea typeface="Lato"/>
              <a:cs typeface="Lato"/>
              <a:sym typeface="Lato"/>
            </a:endParaRPr>
          </a:p>
        </p:txBody>
      </p:sp>
      <p:sp>
        <p:nvSpPr>
          <p:cNvPr id="342" name="Google Shape;342;p34"/>
          <p:cNvSpPr/>
          <p:nvPr/>
        </p:nvSpPr>
        <p:spPr>
          <a:xfrm>
            <a:off x="6180885" y="2094550"/>
            <a:ext cx="1773000" cy="349800"/>
          </a:xfrm>
          <a:prstGeom prst="roundRect">
            <a:avLst>
              <a:gd fmla="val 16667" name="adj"/>
            </a:avLst>
          </a:prstGeom>
          <a:solidFill>
            <a:schemeClr val="lt1"/>
          </a:solidFill>
          <a:ln cap="flat" cmpd="sng" w="2857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GB" sz="1800" u="none" cap="none" strike="noStrike">
                <a:solidFill>
                  <a:srgbClr val="000000"/>
                </a:solidFill>
                <a:latin typeface="Lato"/>
                <a:ea typeface="Lato"/>
                <a:cs typeface="Lato"/>
                <a:sym typeface="Lato"/>
              </a:rPr>
              <a:t>Type of storage</a:t>
            </a:r>
            <a:endParaRPr b="1" i="0" sz="1800" u="none" cap="none" strike="noStrike">
              <a:solidFill>
                <a:srgbClr val="000000"/>
              </a:solidFill>
              <a:latin typeface="Lato"/>
              <a:ea typeface="Lato"/>
              <a:cs typeface="Lato"/>
              <a:sym typeface="Lato"/>
            </a:endParaRPr>
          </a:p>
        </p:txBody>
      </p:sp>
      <p:sp>
        <p:nvSpPr>
          <p:cNvPr id="343" name="Google Shape;343;p34"/>
          <p:cNvSpPr/>
          <p:nvPr/>
        </p:nvSpPr>
        <p:spPr>
          <a:xfrm>
            <a:off x="2808322" y="2094550"/>
            <a:ext cx="1159500" cy="349800"/>
          </a:xfrm>
          <a:prstGeom prst="roundRect">
            <a:avLst>
              <a:gd fmla="val 16667" name="adj"/>
            </a:avLst>
          </a:prstGeom>
          <a:solidFill>
            <a:schemeClr val="lt1"/>
          </a:solidFill>
          <a:ln cap="flat" cmpd="sng" w="2857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GB" sz="1800" u="none" cap="none" strike="noStrike">
                <a:solidFill>
                  <a:srgbClr val="000000"/>
                </a:solidFill>
                <a:latin typeface="Lato"/>
                <a:ea typeface="Lato"/>
                <a:cs typeface="Lato"/>
                <a:sym typeface="Lato"/>
              </a:rPr>
              <a:t>Raw data</a:t>
            </a:r>
            <a:endParaRPr b="1" i="0" sz="1800" u="none" cap="none" strike="noStrike">
              <a:solidFill>
                <a:srgbClr val="000000"/>
              </a:solidFill>
              <a:latin typeface="Lato"/>
              <a:ea typeface="Lato"/>
              <a:cs typeface="Lato"/>
              <a:sym typeface="Lato"/>
            </a:endParaRPr>
          </a:p>
        </p:txBody>
      </p:sp>
      <p:sp>
        <p:nvSpPr>
          <p:cNvPr id="344" name="Google Shape;344;p34"/>
          <p:cNvSpPr/>
          <p:nvPr/>
        </p:nvSpPr>
        <p:spPr>
          <a:xfrm>
            <a:off x="2573225" y="3710150"/>
            <a:ext cx="1899900" cy="349800"/>
          </a:xfrm>
          <a:prstGeom prst="roundRect">
            <a:avLst>
              <a:gd fmla="val 16667" name="adj"/>
            </a:avLst>
          </a:prstGeom>
          <a:solidFill>
            <a:schemeClr val="lt1"/>
          </a:solidFill>
          <a:ln cap="flat" cmpd="sng" w="2857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lang="en-GB" sz="1800">
                <a:latin typeface="Lato"/>
                <a:ea typeface="Lato"/>
                <a:cs typeface="Lato"/>
                <a:sym typeface="Lato"/>
              </a:rPr>
              <a:t>Labour estimate</a:t>
            </a:r>
            <a:endParaRPr b="1" i="0" sz="1800" u="none" cap="none" strike="noStrike">
              <a:solidFill>
                <a:srgbClr val="000000"/>
              </a:solidFill>
              <a:latin typeface="Lato"/>
              <a:ea typeface="Lato"/>
              <a:cs typeface="Lato"/>
              <a:sym typeface="Lato"/>
            </a:endParaRPr>
          </a:p>
        </p:txBody>
      </p:sp>
      <p:sp>
        <p:nvSpPr>
          <p:cNvPr id="345" name="Google Shape;345;p34"/>
          <p:cNvSpPr/>
          <p:nvPr/>
        </p:nvSpPr>
        <p:spPr>
          <a:xfrm>
            <a:off x="1190113" y="3710150"/>
            <a:ext cx="1254300" cy="349800"/>
          </a:xfrm>
          <a:prstGeom prst="roundRect">
            <a:avLst>
              <a:gd fmla="val 16667" name="adj"/>
            </a:avLst>
          </a:prstGeom>
          <a:solidFill>
            <a:schemeClr val="lt1"/>
          </a:solidFill>
          <a:ln cap="flat" cmpd="sng" w="2857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lang="en-GB" sz="1800">
                <a:latin typeface="Lato"/>
                <a:ea typeface="Lato"/>
                <a:cs typeface="Lato"/>
                <a:sym typeface="Lato"/>
              </a:rPr>
              <a:t>Resources</a:t>
            </a:r>
            <a:endParaRPr b="1" i="0" sz="18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5"/>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When do you write a DMP?</a:t>
            </a:r>
            <a:endParaRPr sz="2700">
              <a:latin typeface="Lato"/>
              <a:ea typeface="Lato"/>
              <a:cs typeface="Lato"/>
              <a:sym typeface="Lato"/>
            </a:endParaRPr>
          </a:p>
        </p:txBody>
      </p:sp>
      <p:sp>
        <p:nvSpPr>
          <p:cNvPr id="351" name="Google Shape;351;p35"/>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sz="2200">
                <a:latin typeface="Lato"/>
                <a:ea typeface="Lato"/>
                <a:cs typeface="Lato"/>
                <a:sym typeface="Lato"/>
              </a:rPr>
              <a:t>A DMP is a </a:t>
            </a:r>
            <a:r>
              <a:rPr b="1" lang="en-GB" sz="2200">
                <a:latin typeface="Lato"/>
                <a:ea typeface="Lato"/>
                <a:cs typeface="Lato"/>
                <a:sym typeface="Lato"/>
              </a:rPr>
              <a:t>living document</a:t>
            </a:r>
            <a:r>
              <a:rPr lang="en-GB" sz="2200">
                <a:latin typeface="Lato"/>
                <a:ea typeface="Lato"/>
                <a:cs typeface="Lato"/>
                <a:sym typeface="Lato"/>
              </a:rPr>
              <a:t> that will develop throughout the project</a:t>
            </a:r>
            <a:endParaRPr sz="2200">
              <a:latin typeface="Lato"/>
              <a:ea typeface="Lato"/>
              <a:cs typeface="Lato"/>
              <a:sym typeface="Lato"/>
            </a:endParaRPr>
          </a:p>
        </p:txBody>
      </p:sp>
      <p:sp>
        <p:nvSpPr>
          <p:cNvPr id="352" name="Google Shape;352;p35"/>
          <p:cNvSpPr txBox="1"/>
          <p:nvPr>
            <p:ph idx="1" type="body"/>
          </p:nvPr>
        </p:nvSpPr>
        <p:spPr>
          <a:xfrm>
            <a:off x="300000" y="1881800"/>
            <a:ext cx="8544000" cy="2466600"/>
          </a:xfrm>
          <a:prstGeom prst="rect">
            <a:avLst/>
          </a:prstGeom>
        </p:spPr>
        <p:txBody>
          <a:bodyPr anchorCtr="0" anchor="t" bIns="25700" lIns="51425" spcFirstLastPara="1" rIns="51425" wrap="square" tIns="25700">
            <a:noAutofit/>
          </a:bodyPr>
          <a:lstStyle/>
          <a:p>
            <a:pPr indent="-355600" lvl="0" marL="457200" rtl="0" algn="l">
              <a:spcBef>
                <a:spcPts val="600"/>
              </a:spcBef>
              <a:spcAft>
                <a:spcPts val="0"/>
              </a:spcAft>
              <a:buSzPts val="2000"/>
              <a:buChar char="●"/>
            </a:pPr>
            <a:r>
              <a:rPr b="1" lang="en-GB" sz="2000">
                <a:latin typeface="Lato"/>
                <a:ea typeface="Lato"/>
                <a:cs typeface="Lato"/>
                <a:sym typeface="Lato"/>
              </a:rPr>
              <a:t>Project planning</a:t>
            </a:r>
            <a:r>
              <a:rPr lang="en-GB" sz="2000">
                <a:latin typeface="Lato"/>
                <a:ea typeface="Lato"/>
                <a:cs typeface="Lato"/>
                <a:sym typeface="Lato"/>
              </a:rPr>
              <a:t>: Outline the strategies to be able to estimate the resources needed, so this can be included in the proposal for funding.</a:t>
            </a:r>
            <a:br>
              <a:rPr lang="en-GB" sz="2000">
                <a:latin typeface="Lato"/>
                <a:ea typeface="Lato"/>
                <a:cs typeface="Lato"/>
                <a:sym typeface="Lato"/>
              </a:rPr>
            </a:br>
            <a:endParaRPr sz="2000">
              <a:latin typeface="Lato"/>
              <a:ea typeface="Lato"/>
              <a:cs typeface="Lato"/>
              <a:sym typeface="Lato"/>
            </a:endParaRPr>
          </a:p>
          <a:p>
            <a:pPr indent="-355600" lvl="0" marL="457200" rtl="0" algn="l">
              <a:spcBef>
                <a:spcPts val="0"/>
              </a:spcBef>
              <a:spcAft>
                <a:spcPts val="0"/>
              </a:spcAft>
              <a:buSzPts val="2000"/>
              <a:buChar char="●"/>
            </a:pPr>
            <a:r>
              <a:rPr b="1" lang="en-GB" sz="2000">
                <a:latin typeface="Lato"/>
                <a:ea typeface="Lato"/>
                <a:cs typeface="Lato"/>
                <a:sym typeface="Lato"/>
              </a:rPr>
              <a:t>Project start</a:t>
            </a:r>
            <a:r>
              <a:rPr lang="en-GB" sz="2000">
                <a:latin typeface="Lato"/>
                <a:ea typeface="Lato"/>
                <a:cs typeface="Lato"/>
                <a:sym typeface="Lato"/>
              </a:rPr>
              <a:t>: Complete with details e.g. about documentation, data quality measures, file and folder strategies, etc.</a:t>
            </a:r>
            <a:br>
              <a:rPr lang="en-GB" sz="2000">
                <a:latin typeface="Lato"/>
                <a:ea typeface="Lato"/>
                <a:cs typeface="Lato"/>
                <a:sym typeface="Lato"/>
              </a:rPr>
            </a:br>
            <a:endParaRPr sz="2000">
              <a:latin typeface="Lato"/>
              <a:ea typeface="Lato"/>
              <a:cs typeface="Lato"/>
              <a:sym typeface="Lato"/>
            </a:endParaRPr>
          </a:p>
          <a:p>
            <a:pPr indent="-355600" lvl="0" marL="457200" rtl="0" algn="l">
              <a:spcBef>
                <a:spcPts val="0"/>
              </a:spcBef>
              <a:spcAft>
                <a:spcPts val="0"/>
              </a:spcAft>
              <a:buSzPts val="2000"/>
              <a:buChar char="●"/>
            </a:pPr>
            <a:r>
              <a:rPr b="1" lang="en-GB" sz="2000">
                <a:latin typeface="Lato"/>
                <a:ea typeface="Lato"/>
                <a:cs typeface="Lato"/>
                <a:sym typeface="Lato"/>
              </a:rPr>
              <a:t>Project end</a:t>
            </a:r>
            <a:r>
              <a:rPr lang="en-GB" sz="2000">
                <a:latin typeface="Lato"/>
                <a:ea typeface="Lato"/>
                <a:cs typeface="Lato"/>
                <a:sym typeface="Lato"/>
              </a:rPr>
              <a:t>: Update with e.g. links to published data and details about archiving (what data and where).</a:t>
            </a:r>
            <a:endParaRPr sz="20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6"/>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How write a DMP?</a:t>
            </a:r>
            <a:endParaRPr sz="2700">
              <a:latin typeface="Lato"/>
              <a:ea typeface="Lato"/>
              <a:cs typeface="Lato"/>
              <a:sym typeface="Lato"/>
            </a:endParaRPr>
          </a:p>
        </p:txBody>
      </p:sp>
      <p:sp>
        <p:nvSpPr>
          <p:cNvPr id="358" name="Google Shape;358;p36"/>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sz="2000">
                <a:latin typeface="Lato"/>
                <a:ea typeface="Lato"/>
                <a:cs typeface="Lato"/>
                <a:sym typeface="Lato"/>
              </a:rPr>
              <a:t>DMP templates:</a:t>
            </a:r>
            <a:endParaRPr sz="2000">
              <a:latin typeface="Lato"/>
              <a:ea typeface="Lato"/>
              <a:cs typeface="Lato"/>
              <a:sym typeface="Lato"/>
            </a:endParaRPr>
          </a:p>
          <a:p>
            <a:pPr indent="-342900" lvl="0" marL="457200" rtl="0" algn="l">
              <a:spcBef>
                <a:spcPts val="600"/>
              </a:spcBef>
              <a:spcAft>
                <a:spcPts val="0"/>
              </a:spcAft>
              <a:buSzPts val="1800"/>
              <a:buFont typeface="Lato"/>
              <a:buChar char="●"/>
            </a:pPr>
            <a:r>
              <a:rPr lang="en-GB" sz="1800">
                <a:latin typeface="Lato"/>
                <a:ea typeface="Lato"/>
                <a:cs typeface="Lato"/>
                <a:sym typeface="Lato"/>
              </a:rPr>
              <a:t>Provided by funding agencies, e.g. </a:t>
            </a:r>
            <a:r>
              <a:rPr lang="en-GB" sz="1800" u="sng">
                <a:solidFill>
                  <a:schemeClr val="hlink"/>
                </a:solidFill>
                <a:latin typeface="Lato"/>
                <a:ea typeface="Lato"/>
                <a:cs typeface="Lato"/>
                <a:sym typeface="Lato"/>
                <a:hlinkClick r:id="rId3"/>
              </a:rPr>
              <a:t>Swedish Research Council</a:t>
            </a:r>
            <a:r>
              <a:rPr lang="en-GB" sz="1800">
                <a:latin typeface="Lato"/>
                <a:ea typeface="Lato"/>
                <a:cs typeface="Lato"/>
                <a:sym typeface="Lato"/>
              </a:rPr>
              <a:t> and </a:t>
            </a:r>
            <a:r>
              <a:rPr lang="en-GB" sz="1800" u="sng">
                <a:solidFill>
                  <a:schemeClr val="hlink"/>
                </a:solidFill>
                <a:latin typeface="Lato"/>
                <a:ea typeface="Lato"/>
                <a:cs typeface="Lato"/>
                <a:sym typeface="Lato"/>
                <a:hlinkClick r:id="rId4"/>
              </a:rPr>
              <a:t>Science Europe</a:t>
            </a:r>
            <a:endParaRPr sz="1800">
              <a:latin typeface="Lato"/>
              <a:ea typeface="Lato"/>
              <a:cs typeface="Lato"/>
              <a:sym typeface="Lato"/>
            </a:endParaRPr>
          </a:p>
          <a:p>
            <a:pPr indent="-342900" lvl="0" marL="457200" rtl="0" algn="l">
              <a:spcBef>
                <a:spcPts val="1000"/>
              </a:spcBef>
              <a:spcAft>
                <a:spcPts val="0"/>
              </a:spcAft>
              <a:buSzPts val="1800"/>
              <a:buFont typeface="Lato"/>
              <a:buChar char="●"/>
            </a:pPr>
            <a:r>
              <a:rPr lang="en-GB" sz="1800">
                <a:latin typeface="Lato"/>
                <a:ea typeface="Lato"/>
                <a:cs typeface="Lato"/>
                <a:sym typeface="Lato"/>
              </a:rPr>
              <a:t>High-level questions, with no guidance on how to answer</a:t>
            </a:r>
            <a:endParaRPr sz="1800">
              <a:latin typeface="Lato"/>
              <a:ea typeface="Lato"/>
              <a:cs typeface="Lato"/>
              <a:sym typeface="Lato"/>
            </a:endParaRPr>
          </a:p>
          <a:p>
            <a:pPr indent="-342900" lvl="0" marL="457200" rtl="0" algn="l">
              <a:spcBef>
                <a:spcPts val="1000"/>
              </a:spcBef>
              <a:spcAft>
                <a:spcPts val="0"/>
              </a:spcAft>
              <a:buSzPts val="1800"/>
              <a:buFont typeface="Lato"/>
              <a:buChar char="●"/>
            </a:pPr>
            <a:r>
              <a:rPr lang="en-GB" sz="1800">
                <a:latin typeface="Lato"/>
                <a:ea typeface="Lato"/>
                <a:cs typeface="Lato"/>
                <a:sym typeface="Lato"/>
              </a:rPr>
              <a:t>Use MS Word?</a:t>
            </a:r>
            <a:endParaRPr sz="1800">
              <a:latin typeface="Lato"/>
              <a:ea typeface="Lato"/>
              <a:cs typeface="Lato"/>
              <a:sym typeface="Lato"/>
            </a:endParaRPr>
          </a:p>
        </p:txBody>
      </p:sp>
      <p:pic>
        <p:nvPicPr>
          <p:cNvPr id="359" name="Google Shape;359;p36"/>
          <p:cNvPicPr preferRelativeResize="0"/>
          <p:nvPr/>
        </p:nvPicPr>
        <p:blipFill>
          <a:blip r:embed="rId5">
            <a:alphaModFix/>
          </a:blip>
          <a:stretch>
            <a:fillRect/>
          </a:stretch>
        </p:blipFill>
        <p:spPr>
          <a:xfrm rot="-693794">
            <a:off x="6364887" y="4367188"/>
            <a:ext cx="1986488" cy="476400"/>
          </a:xfrm>
          <a:prstGeom prst="rect">
            <a:avLst/>
          </a:prstGeom>
          <a:noFill/>
          <a:ln>
            <a:noFill/>
          </a:ln>
        </p:spPr>
      </p:pic>
      <p:pic>
        <p:nvPicPr>
          <p:cNvPr id="360" name="Google Shape;360;p36"/>
          <p:cNvPicPr preferRelativeResize="0"/>
          <p:nvPr/>
        </p:nvPicPr>
        <p:blipFill>
          <a:blip r:embed="rId6">
            <a:alphaModFix/>
          </a:blip>
          <a:stretch>
            <a:fillRect/>
          </a:stretch>
        </p:blipFill>
        <p:spPr>
          <a:xfrm rot="762946">
            <a:off x="6768417" y="2515700"/>
            <a:ext cx="1879720" cy="526685"/>
          </a:xfrm>
          <a:prstGeom prst="rect">
            <a:avLst/>
          </a:prstGeom>
          <a:noFill/>
          <a:ln>
            <a:noFill/>
          </a:ln>
        </p:spPr>
      </p:pic>
      <p:sp>
        <p:nvSpPr>
          <p:cNvPr id="361" name="Google Shape;361;p36"/>
          <p:cNvSpPr txBox="1"/>
          <p:nvPr>
            <p:ph idx="1" type="body"/>
          </p:nvPr>
        </p:nvSpPr>
        <p:spPr>
          <a:xfrm>
            <a:off x="621200" y="2844050"/>
            <a:ext cx="7056000" cy="15801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sz="2000">
                <a:latin typeface="Lato"/>
                <a:ea typeface="Lato"/>
                <a:cs typeface="Lato"/>
                <a:sym typeface="Lato"/>
              </a:rPr>
              <a:t>DMP tools:</a:t>
            </a:r>
            <a:endParaRPr sz="2000">
              <a:latin typeface="Lato"/>
              <a:ea typeface="Lato"/>
              <a:cs typeface="Lato"/>
              <a:sym typeface="Lato"/>
            </a:endParaRPr>
          </a:p>
          <a:p>
            <a:pPr indent="-342900" lvl="0" marL="457200" rtl="0" algn="l">
              <a:spcBef>
                <a:spcPts val="600"/>
              </a:spcBef>
              <a:spcAft>
                <a:spcPts val="0"/>
              </a:spcAft>
              <a:buSzPts val="1800"/>
              <a:buFont typeface="Lato"/>
              <a:buChar char="●"/>
            </a:pPr>
            <a:r>
              <a:rPr lang="en-GB" sz="1800" u="sng">
                <a:solidFill>
                  <a:schemeClr val="hlink"/>
                </a:solidFill>
                <a:latin typeface="Lato"/>
                <a:ea typeface="Lato"/>
                <a:cs typeface="Lato"/>
                <a:sym typeface="Lato"/>
                <a:hlinkClick r:id="rId7"/>
              </a:rPr>
              <a:t>DMPOnline</a:t>
            </a:r>
            <a:r>
              <a:rPr lang="en-GB" sz="1800">
                <a:latin typeface="Lato"/>
                <a:ea typeface="Lato"/>
                <a:cs typeface="Lato"/>
                <a:sym typeface="Lato"/>
              </a:rPr>
              <a:t> - Good guidance but not Life Science specific; Free text answer type;</a:t>
            </a:r>
            <a:endParaRPr sz="1800">
              <a:latin typeface="Lato"/>
              <a:ea typeface="Lato"/>
              <a:cs typeface="Lato"/>
              <a:sym typeface="Lato"/>
            </a:endParaRPr>
          </a:p>
          <a:p>
            <a:pPr indent="-342900" lvl="0" marL="457200" rtl="0" algn="l">
              <a:spcBef>
                <a:spcPts val="1000"/>
              </a:spcBef>
              <a:spcAft>
                <a:spcPts val="0"/>
              </a:spcAft>
              <a:buSzPts val="1800"/>
              <a:buFont typeface="Lato"/>
              <a:buChar char="●"/>
            </a:pPr>
            <a:r>
              <a:rPr lang="en-GB" sz="1800" u="sng">
                <a:solidFill>
                  <a:schemeClr val="hlink"/>
                </a:solidFill>
                <a:latin typeface="Lato"/>
                <a:ea typeface="Lato"/>
                <a:cs typeface="Lato"/>
                <a:sym typeface="Lato"/>
                <a:hlinkClick r:id="rId8"/>
              </a:rPr>
              <a:t>Data Stewardship Wizard</a:t>
            </a:r>
            <a:r>
              <a:rPr lang="en-GB" sz="1800">
                <a:latin typeface="Lato"/>
                <a:ea typeface="Lato"/>
                <a:cs typeface="Lato"/>
                <a:sym typeface="Lato"/>
              </a:rPr>
              <a:t> - Provided by </a:t>
            </a:r>
            <a:r>
              <a:rPr lang="en-GB" sz="1800" u="sng">
                <a:solidFill>
                  <a:schemeClr val="hlink"/>
                </a:solidFill>
                <a:latin typeface="Lato"/>
                <a:ea typeface="Lato"/>
                <a:cs typeface="Lato"/>
                <a:sym typeface="Lato"/>
                <a:hlinkClick r:id="rId9"/>
              </a:rPr>
              <a:t>SciLifeLab</a:t>
            </a:r>
            <a:r>
              <a:rPr lang="en-GB" sz="1800">
                <a:latin typeface="Lato"/>
                <a:ea typeface="Lato"/>
                <a:cs typeface="Lato"/>
                <a:sym typeface="Lato"/>
              </a:rPr>
              <a:t>; Life Science specific guidance; Many questions with answer options</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Research integrity</a:t>
            </a:r>
            <a:endParaRPr/>
          </a:p>
        </p:txBody>
      </p:sp>
      <p:sp>
        <p:nvSpPr>
          <p:cNvPr id="98" name="Google Shape;98;p19"/>
          <p:cNvSpPr txBox="1"/>
          <p:nvPr/>
        </p:nvSpPr>
        <p:spPr>
          <a:xfrm>
            <a:off x="695875" y="1119475"/>
            <a:ext cx="84717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What is meant by research integrity?</a:t>
            </a:r>
            <a:endParaRPr sz="2100">
              <a:solidFill>
                <a:srgbClr val="171616"/>
              </a:solidFill>
              <a:latin typeface="Lato"/>
              <a:ea typeface="Lato"/>
              <a:cs typeface="Lato"/>
              <a:sym typeface="Lato"/>
            </a:endParaRPr>
          </a:p>
          <a:p>
            <a:pPr indent="0" lvl="0" marL="0" rtl="0" algn="l">
              <a:spcBef>
                <a:spcPts val="0"/>
              </a:spcBef>
              <a:spcAft>
                <a:spcPts val="0"/>
              </a:spcAft>
              <a:buNone/>
            </a:pPr>
            <a:r>
              <a:t/>
            </a:r>
            <a:endParaRPr sz="2100">
              <a:solidFill>
                <a:srgbClr val="171616"/>
              </a:solidFill>
              <a:latin typeface="Lato"/>
              <a:ea typeface="Lato"/>
              <a:cs typeface="Lato"/>
              <a:sym typeface="Lato"/>
            </a:endParaRPr>
          </a:p>
          <a:p>
            <a:pPr indent="-361950" lvl="0" marL="457200" rtl="0" algn="l">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Ensures results are trustworthy, verifiable, and </a:t>
            </a:r>
            <a:r>
              <a:rPr lang="en-GB" sz="2100">
                <a:solidFill>
                  <a:srgbClr val="171616"/>
                </a:solidFill>
                <a:latin typeface="Lato"/>
                <a:ea typeface="Lato"/>
                <a:cs typeface="Lato"/>
                <a:sym typeface="Lato"/>
              </a:rPr>
              <a:t>reproducible</a:t>
            </a:r>
            <a:endParaRPr sz="2100">
              <a:solidFill>
                <a:srgbClr val="171616"/>
              </a:solidFill>
              <a:latin typeface="Lato"/>
              <a:ea typeface="Lato"/>
              <a:cs typeface="Lato"/>
              <a:sym typeface="Lato"/>
            </a:endParaRPr>
          </a:p>
        </p:txBody>
      </p:sp>
      <p:sp>
        <p:nvSpPr>
          <p:cNvPr id="99" name="Google Shape;99;p19"/>
          <p:cNvSpPr txBox="1"/>
          <p:nvPr/>
        </p:nvSpPr>
        <p:spPr>
          <a:xfrm>
            <a:off x="1125975" y="2663650"/>
            <a:ext cx="2116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solidFill>
                  <a:srgbClr val="171616"/>
                </a:solidFill>
                <a:latin typeface="Lato"/>
                <a:ea typeface="Lato"/>
                <a:cs typeface="Lato"/>
                <a:sym typeface="Lato"/>
              </a:rPr>
              <a:t>Data is handled correctly</a:t>
            </a:r>
            <a:endParaRPr sz="2100">
              <a:solidFill>
                <a:srgbClr val="171616"/>
              </a:solidFill>
              <a:latin typeface="Lato"/>
              <a:ea typeface="Lato"/>
              <a:cs typeface="Lato"/>
              <a:sym typeface="Lato"/>
            </a:endParaRPr>
          </a:p>
        </p:txBody>
      </p:sp>
      <p:sp>
        <p:nvSpPr>
          <p:cNvPr id="100" name="Google Shape;100;p19"/>
          <p:cNvSpPr txBox="1"/>
          <p:nvPr/>
        </p:nvSpPr>
        <p:spPr>
          <a:xfrm>
            <a:off x="5453700" y="2663650"/>
            <a:ext cx="2493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solidFill>
                  <a:srgbClr val="171616"/>
                </a:solidFill>
                <a:latin typeface="Lato"/>
                <a:ea typeface="Lato"/>
                <a:cs typeface="Lato"/>
                <a:sym typeface="Lato"/>
              </a:rPr>
              <a:t>Logic behind study stays honest</a:t>
            </a:r>
            <a:endParaRPr sz="2100">
              <a:solidFill>
                <a:srgbClr val="171616"/>
              </a:solidFill>
              <a:latin typeface="Lato"/>
              <a:ea typeface="Lato"/>
              <a:cs typeface="Lato"/>
              <a:sym typeface="Lato"/>
            </a:endParaRPr>
          </a:p>
        </p:txBody>
      </p:sp>
      <p:sp>
        <p:nvSpPr>
          <p:cNvPr id="101" name="Google Shape;101;p19"/>
          <p:cNvSpPr/>
          <p:nvPr/>
        </p:nvSpPr>
        <p:spPr>
          <a:xfrm>
            <a:off x="3409150" y="2980200"/>
            <a:ext cx="499200" cy="21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2" name="Google Shape;102;p19"/>
          <p:cNvSpPr/>
          <p:nvPr/>
        </p:nvSpPr>
        <p:spPr>
          <a:xfrm rot="10800000">
            <a:off x="4786902" y="2973453"/>
            <a:ext cx="499200" cy="21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 name="Google Shape;103;p19"/>
          <p:cNvSpPr/>
          <p:nvPr/>
        </p:nvSpPr>
        <p:spPr>
          <a:xfrm>
            <a:off x="4180688" y="2889422"/>
            <a:ext cx="378000" cy="3780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4" name="Google Shape;104;p19"/>
          <p:cNvSpPr txBox="1"/>
          <p:nvPr/>
        </p:nvSpPr>
        <p:spPr>
          <a:xfrm>
            <a:off x="695876" y="3585303"/>
            <a:ext cx="3000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solidFill>
                  <a:srgbClr val="171616"/>
                </a:solidFill>
                <a:latin typeface="Lato"/>
                <a:ea typeface="Lato"/>
                <a:cs typeface="Lato"/>
                <a:sym typeface="Lato"/>
              </a:rPr>
              <a:t>DMP</a:t>
            </a:r>
            <a:endParaRPr/>
          </a:p>
        </p:txBody>
      </p:sp>
      <p:sp>
        <p:nvSpPr>
          <p:cNvPr id="105" name="Google Shape;105;p19"/>
          <p:cNvSpPr txBox="1"/>
          <p:nvPr/>
        </p:nvSpPr>
        <p:spPr>
          <a:xfrm>
            <a:off x="5200650" y="3585300"/>
            <a:ext cx="3000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solidFill>
                  <a:srgbClr val="171616"/>
                </a:solidFill>
                <a:latin typeface="Lato"/>
                <a:ea typeface="Lato"/>
                <a:cs typeface="Lato"/>
                <a:sym typeface="Lato"/>
              </a:rPr>
              <a:t>Pre-registration</a:t>
            </a:r>
            <a:endParaRPr/>
          </a:p>
        </p:txBody>
      </p:sp>
      <p:sp>
        <p:nvSpPr>
          <p:cNvPr id="106" name="Google Shape;106;p19"/>
          <p:cNvSpPr/>
          <p:nvPr/>
        </p:nvSpPr>
        <p:spPr>
          <a:xfrm rot="-5400000">
            <a:off x="4455125" y="809276"/>
            <a:ext cx="449700" cy="6736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 name="Google Shape;107;p19"/>
          <p:cNvSpPr txBox="1"/>
          <p:nvPr/>
        </p:nvSpPr>
        <p:spPr>
          <a:xfrm>
            <a:off x="2388125" y="4402226"/>
            <a:ext cx="4583700" cy="507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GB" sz="2100">
                <a:solidFill>
                  <a:srgbClr val="171616"/>
                </a:solidFill>
                <a:latin typeface="Lato"/>
                <a:ea typeface="Lato"/>
                <a:cs typeface="Lato"/>
                <a:sym typeface="Lato"/>
              </a:rPr>
              <a:t>Research Data Management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Key Points</a:t>
            </a:r>
            <a:endParaRPr/>
          </a:p>
        </p:txBody>
      </p:sp>
      <p:sp>
        <p:nvSpPr>
          <p:cNvPr id="367" name="Google Shape;367;p37"/>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49250" lvl="0" marL="457200" rtl="0" algn="l">
              <a:spcBef>
                <a:spcPts val="600"/>
              </a:spcBef>
              <a:spcAft>
                <a:spcPts val="0"/>
              </a:spcAft>
              <a:buClr>
                <a:schemeClr val="dk1"/>
              </a:buClr>
              <a:buSzPts val="1900"/>
              <a:buChar char="●"/>
            </a:pPr>
            <a:r>
              <a:rPr lang="en-GB" sz="1900">
                <a:solidFill>
                  <a:schemeClr val="dk1"/>
                </a:solidFill>
              </a:rPr>
              <a:t>A data management plan (DMP) is a document that </a:t>
            </a:r>
            <a:r>
              <a:rPr b="1" lang="en-GB" sz="1900">
                <a:solidFill>
                  <a:schemeClr val="dk1"/>
                </a:solidFill>
              </a:rPr>
              <a:t>describes the data </a:t>
            </a:r>
            <a:r>
              <a:rPr lang="en-GB" sz="1900">
                <a:solidFill>
                  <a:schemeClr val="dk1"/>
                </a:solidFill>
              </a:rPr>
              <a:t>produced in the course of a research project.</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A DMP allows for </a:t>
            </a:r>
            <a:r>
              <a:rPr b="1" lang="en-GB" sz="1900">
                <a:solidFill>
                  <a:schemeClr val="dk1"/>
                </a:solidFill>
              </a:rPr>
              <a:t>well-managed data</a:t>
            </a:r>
            <a:r>
              <a:rPr lang="en-GB" sz="1900">
                <a:solidFill>
                  <a:schemeClr val="dk1"/>
                </a:solidFill>
              </a:rPr>
              <a:t>, and funding agencies often requires a DMP for transparency and return on investment.</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A DMP is a </a:t>
            </a:r>
            <a:r>
              <a:rPr b="1" lang="en-GB" sz="1900">
                <a:solidFill>
                  <a:schemeClr val="dk1"/>
                </a:solidFill>
              </a:rPr>
              <a:t>living document</a:t>
            </a:r>
            <a:r>
              <a:rPr lang="en-GB" sz="1900">
                <a:solidFill>
                  <a:schemeClr val="dk1"/>
                </a:solidFill>
              </a:rPr>
              <a:t>, the first version is written during project planning, and is then updated as the project proceeds.</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There are standard templates available e.g. at funder agencies, and tools to assist when writing.</a:t>
            </a:r>
            <a:endParaRPr sz="1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8"/>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What is a Pre-registration?</a:t>
            </a:r>
            <a:endParaRPr/>
          </a:p>
        </p:txBody>
      </p:sp>
      <p:sp>
        <p:nvSpPr>
          <p:cNvPr id="373" name="Google Shape;373;p38"/>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49250" lvl="0" marL="457200" rtl="0" algn="l">
              <a:spcBef>
                <a:spcPts val="600"/>
              </a:spcBef>
              <a:spcAft>
                <a:spcPts val="0"/>
              </a:spcAft>
              <a:buClr>
                <a:schemeClr val="dk1"/>
              </a:buClr>
              <a:buSzPts val="1900"/>
              <a:buChar char="●"/>
            </a:pPr>
            <a:r>
              <a:rPr lang="en-GB" sz="1900">
                <a:solidFill>
                  <a:schemeClr val="dk1"/>
                </a:solidFill>
              </a:rPr>
              <a:t>A pre-registration is a kind of documentation that declares </a:t>
            </a:r>
            <a:r>
              <a:rPr b="1" lang="en-GB" sz="1900">
                <a:solidFill>
                  <a:schemeClr val="dk1"/>
                </a:solidFill>
              </a:rPr>
              <a:t>intention</a:t>
            </a:r>
            <a:r>
              <a:rPr lang="en-GB" sz="1900">
                <a:solidFill>
                  <a:schemeClr val="dk1"/>
                </a:solidFill>
              </a:rPr>
              <a:t> and </a:t>
            </a:r>
            <a:r>
              <a:rPr b="1" lang="en-GB" sz="1900">
                <a:solidFill>
                  <a:schemeClr val="dk1"/>
                </a:solidFill>
              </a:rPr>
              <a:t>scope</a:t>
            </a:r>
            <a:r>
              <a:rPr lang="en-GB" sz="1900">
                <a:solidFill>
                  <a:schemeClr val="dk1"/>
                </a:solidFill>
              </a:rPr>
              <a:t> of the research.</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A pre-registration allows for </a:t>
            </a:r>
            <a:r>
              <a:rPr b="1" lang="en-GB" sz="1900">
                <a:solidFill>
                  <a:schemeClr val="dk1"/>
                </a:solidFill>
              </a:rPr>
              <a:t>clear goals</a:t>
            </a:r>
            <a:r>
              <a:rPr lang="en-GB" sz="1900">
                <a:solidFill>
                  <a:schemeClr val="dk1"/>
                </a:solidFill>
              </a:rPr>
              <a:t> and </a:t>
            </a:r>
            <a:r>
              <a:rPr b="1" lang="en-GB" sz="1900">
                <a:solidFill>
                  <a:schemeClr val="dk1"/>
                </a:solidFill>
              </a:rPr>
              <a:t>explicit strategies</a:t>
            </a:r>
            <a:r>
              <a:rPr lang="en-GB" sz="1900">
                <a:solidFill>
                  <a:schemeClr val="dk1"/>
                </a:solidFill>
              </a:rPr>
              <a:t> in order to handle unexpected situations.</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A pre-registration is a </a:t>
            </a:r>
            <a:r>
              <a:rPr b="1" lang="en-GB" sz="1900">
                <a:solidFill>
                  <a:schemeClr val="dk1"/>
                </a:solidFill>
              </a:rPr>
              <a:t>time-stamped</a:t>
            </a:r>
            <a:r>
              <a:rPr lang="en-GB" sz="1900">
                <a:solidFill>
                  <a:schemeClr val="dk1"/>
                </a:solidFill>
              </a:rPr>
              <a:t> document that is (almost) never updated, made </a:t>
            </a:r>
            <a:r>
              <a:rPr b="1" lang="en-GB" sz="1900">
                <a:solidFill>
                  <a:schemeClr val="dk1"/>
                </a:solidFill>
              </a:rPr>
              <a:t>before</a:t>
            </a:r>
            <a:r>
              <a:rPr lang="en-GB" sz="1900">
                <a:solidFill>
                  <a:schemeClr val="dk1"/>
                </a:solidFill>
              </a:rPr>
              <a:t> </a:t>
            </a:r>
            <a:r>
              <a:rPr lang="en-GB" sz="1900">
                <a:solidFill>
                  <a:schemeClr val="dk1"/>
                </a:solidFill>
              </a:rPr>
              <a:t>data collection</a:t>
            </a:r>
            <a:r>
              <a:rPr lang="en-GB" sz="1900">
                <a:solidFill>
                  <a:schemeClr val="dk1"/>
                </a:solidFill>
              </a:rPr>
              <a:t>.</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There are no set standards, but templates are available to assist when writing (e.g. Open Science Foundation, AsPredicted).</a:t>
            </a:r>
            <a:endParaRPr sz="1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When not to apply Pre-registration?</a:t>
            </a:r>
            <a:endParaRPr/>
          </a:p>
        </p:txBody>
      </p:sp>
      <p:sp>
        <p:nvSpPr>
          <p:cNvPr id="379" name="Google Shape;379;p39"/>
          <p:cNvSpPr txBox="1"/>
          <p:nvPr>
            <p:ph idx="1" type="body"/>
          </p:nvPr>
        </p:nvSpPr>
        <p:spPr>
          <a:xfrm>
            <a:off x="609000" y="1415738"/>
            <a:ext cx="7926000" cy="3331200"/>
          </a:xfrm>
          <a:prstGeom prst="rect">
            <a:avLst/>
          </a:prstGeom>
        </p:spPr>
        <p:txBody>
          <a:bodyPr anchorCtr="0" anchor="t" bIns="25700" lIns="51425" spcFirstLastPara="1" rIns="51425" wrap="square" tIns="25700">
            <a:noAutofit/>
          </a:bodyPr>
          <a:lstStyle/>
          <a:p>
            <a:pPr indent="-349250" lvl="0" marL="457200" rtl="0" algn="l">
              <a:spcBef>
                <a:spcPts val="600"/>
              </a:spcBef>
              <a:spcAft>
                <a:spcPts val="0"/>
              </a:spcAft>
              <a:buClr>
                <a:schemeClr val="dk1"/>
              </a:buClr>
              <a:buSzPts val="1900"/>
              <a:buChar char="●"/>
            </a:pPr>
            <a:r>
              <a:rPr lang="en-GB" sz="1900">
                <a:solidFill>
                  <a:schemeClr val="dk1"/>
                </a:solidFill>
              </a:rPr>
              <a:t>For research where no statistical inference testing is conducted.</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For research where hypothesis testing is done using pre-existing data.</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Field</a:t>
            </a:r>
            <a:r>
              <a:rPr lang="en-GB" sz="1900">
                <a:solidFill>
                  <a:schemeClr val="dk1"/>
                </a:solidFill>
              </a:rPr>
              <a:t> studies</a:t>
            </a:r>
            <a:endParaRPr sz="1900">
              <a:solidFill>
                <a:schemeClr val="dk1"/>
              </a:solidFill>
            </a:endParaRPr>
          </a:p>
          <a:p>
            <a:pPr indent="0" lvl="0" marL="342900" rtl="0" algn="l">
              <a:spcBef>
                <a:spcPts val="600"/>
              </a:spcBef>
              <a:spcAft>
                <a:spcPts val="0"/>
              </a:spcAft>
              <a:buNone/>
            </a:pPr>
            <a:r>
              <a:t/>
            </a:r>
            <a:endParaRPr sz="700">
              <a:solidFill>
                <a:schemeClr val="dk1"/>
              </a:solidFill>
            </a:endParaRPr>
          </a:p>
          <a:p>
            <a:pPr indent="-349250" lvl="0" marL="457200" rtl="0" algn="l">
              <a:spcBef>
                <a:spcPts val="600"/>
              </a:spcBef>
              <a:spcAft>
                <a:spcPts val="0"/>
              </a:spcAft>
              <a:buClr>
                <a:schemeClr val="dk1"/>
              </a:buClr>
              <a:buSzPts val="1900"/>
              <a:buChar char="●"/>
            </a:pPr>
            <a:r>
              <a:rPr lang="en-GB" sz="1900">
                <a:solidFill>
                  <a:schemeClr val="dk1"/>
                </a:solidFill>
              </a:rPr>
              <a:t>…</a:t>
            </a:r>
            <a:endParaRPr sz="1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0"/>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Why do we need Pre-registrations?</a:t>
            </a:r>
            <a:endParaRPr/>
          </a:p>
        </p:txBody>
      </p:sp>
      <p:sp>
        <p:nvSpPr>
          <p:cNvPr id="385" name="Google Shape;385;p40"/>
          <p:cNvSpPr txBox="1"/>
          <p:nvPr>
            <p:ph idx="1" type="body"/>
          </p:nvPr>
        </p:nvSpPr>
        <p:spPr>
          <a:xfrm>
            <a:off x="1071450" y="1813444"/>
            <a:ext cx="7001100" cy="1726200"/>
          </a:xfrm>
          <a:prstGeom prst="rect">
            <a:avLst/>
          </a:prstGeom>
        </p:spPr>
        <p:txBody>
          <a:bodyPr anchorCtr="0" anchor="t" bIns="25700" lIns="51425" spcFirstLastPara="1" rIns="51425" wrap="square" tIns="25700">
            <a:noAutofit/>
          </a:bodyPr>
          <a:lstStyle/>
          <a:p>
            <a:pPr indent="0" lvl="0" marL="0" rtl="0" algn="ctr">
              <a:spcBef>
                <a:spcPts val="600"/>
              </a:spcBef>
              <a:spcAft>
                <a:spcPts val="0"/>
              </a:spcAft>
              <a:buClr>
                <a:schemeClr val="dk1"/>
              </a:buClr>
              <a:buSzPts val="1100"/>
              <a:buFont typeface="Arial"/>
              <a:buNone/>
            </a:pPr>
            <a:r>
              <a:rPr lang="en-GB" sz="1900">
                <a:solidFill>
                  <a:schemeClr val="dk1"/>
                </a:solidFill>
              </a:rPr>
              <a:t>“</a:t>
            </a:r>
            <a:r>
              <a:rPr i="1" lang="en-GB" sz="2300">
                <a:solidFill>
                  <a:schemeClr val="dk1"/>
                </a:solidFill>
              </a:rPr>
              <a:t>To produce a false finding, you must be a morally bad</a:t>
            </a:r>
            <a:endParaRPr i="1" sz="2300">
              <a:solidFill>
                <a:schemeClr val="dk1"/>
              </a:solidFill>
            </a:endParaRPr>
          </a:p>
          <a:p>
            <a:pPr indent="0" lvl="0" marL="0" rtl="0" algn="ctr">
              <a:spcBef>
                <a:spcPts val="600"/>
              </a:spcBef>
              <a:spcAft>
                <a:spcPts val="0"/>
              </a:spcAft>
              <a:buClr>
                <a:schemeClr val="dk1"/>
              </a:buClr>
              <a:buSzPts val="1100"/>
              <a:buFont typeface="Arial"/>
              <a:buNone/>
            </a:pPr>
            <a:r>
              <a:rPr i="1" lang="en-GB" sz="2300">
                <a:solidFill>
                  <a:schemeClr val="dk1"/>
                </a:solidFill>
              </a:rPr>
              <a:t>or incompetent researcher. Our field is not full of</a:t>
            </a:r>
            <a:endParaRPr i="1" sz="2300">
              <a:solidFill>
                <a:schemeClr val="dk1"/>
              </a:solidFill>
            </a:endParaRPr>
          </a:p>
          <a:p>
            <a:pPr indent="0" lvl="0" marL="0" rtl="0" algn="ctr">
              <a:spcBef>
                <a:spcPts val="600"/>
              </a:spcBef>
              <a:spcAft>
                <a:spcPts val="0"/>
              </a:spcAft>
              <a:buClr>
                <a:schemeClr val="dk1"/>
              </a:buClr>
              <a:buSzPts val="1100"/>
              <a:buFont typeface="Arial"/>
              <a:buNone/>
            </a:pPr>
            <a:r>
              <a:rPr i="1" lang="en-GB" sz="2300">
                <a:solidFill>
                  <a:schemeClr val="dk1"/>
                </a:solidFill>
              </a:rPr>
              <a:t>morally bad or incompetent researchers. Therefore,</a:t>
            </a:r>
            <a:endParaRPr i="1" sz="2300">
              <a:solidFill>
                <a:schemeClr val="dk1"/>
              </a:solidFill>
            </a:endParaRPr>
          </a:p>
          <a:p>
            <a:pPr indent="0" lvl="0" marL="0" rtl="0" algn="ctr">
              <a:spcBef>
                <a:spcPts val="600"/>
              </a:spcBef>
              <a:spcAft>
                <a:spcPts val="0"/>
              </a:spcAft>
              <a:buNone/>
            </a:pPr>
            <a:r>
              <a:rPr i="1" lang="en-GB" sz="2300">
                <a:solidFill>
                  <a:schemeClr val="dk1"/>
                </a:solidFill>
              </a:rPr>
              <a:t>our field is not full of false findings.</a:t>
            </a:r>
            <a:r>
              <a:rPr lang="en-GB" sz="1900">
                <a:solidFill>
                  <a:schemeClr val="dk1"/>
                </a:solidFill>
              </a:rPr>
              <a:t>”</a:t>
            </a:r>
            <a:endParaRPr sz="1900">
              <a:solidFill>
                <a:schemeClr val="dk1"/>
              </a:solidFill>
            </a:endParaRPr>
          </a:p>
          <a:p>
            <a:pPr indent="0" lvl="0" marL="0" rtl="0" algn="ctr">
              <a:spcBef>
                <a:spcPts val="600"/>
              </a:spcBef>
              <a:spcAft>
                <a:spcPts val="0"/>
              </a:spcAft>
              <a:buNone/>
            </a:pPr>
            <a:r>
              <a:t/>
            </a:r>
            <a:endParaRPr sz="1900">
              <a:solidFill>
                <a:schemeClr val="dk1"/>
              </a:solidFill>
            </a:endParaRPr>
          </a:p>
          <a:p>
            <a:pPr indent="0" lvl="0" marL="0" rtl="0" algn="ctr">
              <a:spcBef>
                <a:spcPts val="600"/>
              </a:spcBef>
              <a:spcAft>
                <a:spcPts val="0"/>
              </a:spcAft>
              <a:buNone/>
            </a:pPr>
            <a:r>
              <a:rPr i="1" lang="en-GB" sz="1000">
                <a:solidFill>
                  <a:schemeClr val="dk1"/>
                </a:solidFill>
              </a:rPr>
              <a:t>Simmons et. al. 2021. Pre-registration: Why and How. JCP 31:1 151-162.</a:t>
            </a:r>
            <a:endParaRPr i="1" sz="1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1"/>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Why do we need Pre-registrations?</a:t>
            </a:r>
            <a:endParaRPr/>
          </a:p>
        </p:txBody>
      </p:sp>
      <p:pic>
        <p:nvPicPr>
          <p:cNvPr id="391" name="Google Shape;391;p41" title="Skärmavbild 2026-05-04 kl. 10.53.24.png"/>
          <p:cNvPicPr preferRelativeResize="0"/>
          <p:nvPr/>
        </p:nvPicPr>
        <p:blipFill>
          <a:blip r:embed="rId3">
            <a:alphaModFix/>
          </a:blip>
          <a:stretch>
            <a:fillRect/>
          </a:stretch>
        </p:blipFill>
        <p:spPr>
          <a:xfrm>
            <a:off x="1154788" y="901000"/>
            <a:ext cx="7232113" cy="393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2"/>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Pre-registration resources</a:t>
            </a:r>
            <a:endParaRPr/>
          </a:p>
        </p:txBody>
      </p:sp>
      <p:sp>
        <p:nvSpPr>
          <p:cNvPr id="397" name="Google Shape;397;p42"/>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49250" lvl="0" marL="457200" rtl="0" algn="l">
              <a:spcBef>
                <a:spcPts val="600"/>
              </a:spcBef>
              <a:spcAft>
                <a:spcPts val="0"/>
              </a:spcAft>
              <a:buClr>
                <a:schemeClr val="dk1"/>
              </a:buClr>
              <a:buSzPts val="1900"/>
              <a:buChar char="●"/>
            </a:pPr>
            <a:r>
              <a:rPr lang="en-GB" sz="1900">
                <a:solidFill>
                  <a:schemeClr val="dk1"/>
                </a:solidFill>
              </a:rPr>
              <a:t>Open Science Foundation (OSF) - </a:t>
            </a:r>
            <a:r>
              <a:rPr lang="en-GB" sz="1900" u="sng">
                <a:solidFill>
                  <a:schemeClr val="hlink"/>
                </a:solidFill>
                <a:hlinkClick r:id="rId3"/>
              </a:rPr>
              <a:t>https://osf.io/</a:t>
            </a:r>
            <a:endParaRPr sz="1900">
              <a:solidFill>
                <a:schemeClr val="dk1"/>
              </a:solidFill>
            </a:endParaRPr>
          </a:p>
          <a:p>
            <a:pPr indent="0" lvl="0" marL="0" rtl="0" algn="l">
              <a:spcBef>
                <a:spcPts val="600"/>
              </a:spcBef>
              <a:spcAft>
                <a:spcPts val="0"/>
              </a:spcAft>
              <a:buNone/>
            </a:pPr>
            <a:r>
              <a:t/>
            </a:r>
            <a:endParaRPr sz="1900">
              <a:solidFill>
                <a:schemeClr val="dk1"/>
              </a:solidFill>
            </a:endParaRPr>
          </a:p>
          <a:p>
            <a:pPr indent="-349250" lvl="0" marL="914400" rtl="0" algn="l">
              <a:spcBef>
                <a:spcPts val="600"/>
              </a:spcBef>
              <a:spcAft>
                <a:spcPts val="0"/>
              </a:spcAft>
              <a:buClr>
                <a:schemeClr val="dk1"/>
              </a:buClr>
              <a:buSzPts val="1900"/>
              <a:buChar char="•"/>
            </a:pPr>
            <a:r>
              <a:rPr lang="en-GB" sz="1900">
                <a:solidFill>
                  <a:schemeClr val="dk1"/>
                </a:solidFill>
              </a:rPr>
              <a:t>A portal for pre-registrations, with plenty of documentation and advice for all. </a:t>
            </a:r>
            <a:endParaRPr sz="1900">
              <a:solidFill>
                <a:schemeClr val="dk1"/>
              </a:solidFill>
            </a:endParaRPr>
          </a:p>
          <a:p>
            <a:pPr indent="-349250" lvl="0" marL="914400" rtl="0" algn="l">
              <a:spcBef>
                <a:spcPts val="1000"/>
              </a:spcBef>
              <a:spcAft>
                <a:spcPts val="0"/>
              </a:spcAft>
              <a:buClr>
                <a:schemeClr val="dk1"/>
              </a:buClr>
              <a:buSzPts val="1900"/>
              <a:buChar char="•"/>
            </a:pPr>
            <a:r>
              <a:rPr lang="en-GB" sz="1900">
                <a:solidFill>
                  <a:schemeClr val="dk1"/>
                </a:solidFill>
              </a:rPr>
              <a:t>Several collected templates. Easy for users to </a:t>
            </a:r>
            <a:r>
              <a:rPr lang="en-GB" sz="1900">
                <a:solidFill>
                  <a:schemeClr val="dk1"/>
                </a:solidFill>
              </a:rPr>
              <a:t>select.</a:t>
            </a:r>
            <a:r>
              <a:rPr lang="en-GB" sz="1900">
                <a:solidFill>
                  <a:schemeClr val="dk1"/>
                </a:solidFill>
              </a:rPr>
              <a:t> </a:t>
            </a:r>
            <a:endParaRPr sz="1900">
              <a:solidFill>
                <a:schemeClr val="dk1"/>
              </a:solidFill>
            </a:endParaRPr>
          </a:p>
          <a:p>
            <a:pPr indent="-349250" lvl="0" marL="914400" rtl="0" algn="l">
              <a:spcBef>
                <a:spcPts val="1000"/>
              </a:spcBef>
              <a:spcAft>
                <a:spcPts val="0"/>
              </a:spcAft>
              <a:buClr>
                <a:schemeClr val="dk1"/>
              </a:buClr>
              <a:buSzPts val="1900"/>
              <a:buChar char="•"/>
            </a:pPr>
            <a:r>
              <a:rPr lang="en-GB" sz="1900">
                <a:solidFill>
                  <a:schemeClr val="dk1"/>
                </a:solidFill>
              </a:rPr>
              <a:t>Publication system, with possibility to browse registrations</a:t>
            </a:r>
            <a:endParaRPr sz="1900">
              <a:solidFill>
                <a:schemeClr val="dk1"/>
              </a:solidFill>
            </a:endParaRPr>
          </a:p>
          <a:p>
            <a:pPr indent="-349250" lvl="0" marL="914400" rtl="0" algn="l">
              <a:spcBef>
                <a:spcPts val="1000"/>
              </a:spcBef>
              <a:spcAft>
                <a:spcPts val="1000"/>
              </a:spcAft>
              <a:buClr>
                <a:schemeClr val="dk1"/>
              </a:buClr>
              <a:buSzPts val="1900"/>
              <a:buChar char="•"/>
            </a:pPr>
            <a:r>
              <a:rPr lang="en-GB" sz="1900">
                <a:solidFill>
                  <a:schemeClr val="dk1"/>
                </a:solidFill>
              </a:rPr>
              <a:t>Online lectures and learning resources </a:t>
            </a:r>
            <a:endParaRPr sz="1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3"/>
          <p:cNvSpPr txBox="1"/>
          <p:nvPr/>
        </p:nvSpPr>
        <p:spPr>
          <a:xfrm>
            <a:off x="2938950" y="2048900"/>
            <a:ext cx="3266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a:solidFill>
                  <a:srgbClr val="171616"/>
                </a:solidFill>
                <a:latin typeface="Lato"/>
                <a:ea typeface="Lato"/>
                <a:cs typeface="Lato"/>
                <a:sym typeface="Lato"/>
              </a:rPr>
              <a:t>Lets try this out!</a:t>
            </a:r>
            <a:endParaRPr sz="3100">
              <a:solidFill>
                <a:srgbClr val="171616"/>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4"/>
          <p:cNvSpPr txBox="1"/>
          <p:nvPr>
            <p:ph type="title"/>
          </p:nvPr>
        </p:nvSpPr>
        <p:spPr>
          <a:xfrm>
            <a:off x="630000" y="269200"/>
            <a:ext cx="81480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Exercise on Data Management Planning</a:t>
            </a:r>
            <a:endParaRPr/>
          </a:p>
        </p:txBody>
      </p:sp>
      <p:sp>
        <p:nvSpPr>
          <p:cNvPr id="408" name="Google Shape;408;p44"/>
          <p:cNvSpPr txBox="1"/>
          <p:nvPr/>
        </p:nvSpPr>
        <p:spPr>
          <a:xfrm>
            <a:off x="152150" y="1117277"/>
            <a:ext cx="7436100" cy="36042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Clr>
                <a:schemeClr val="dk1"/>
              </a:buClr>
              <a:buSzPts val="2000"/>
              <a:buChar char="●"/>
            </a:pPr>
            <a:r>
              <a:rPr lang="en-GB" sz="2000">
                <a:solidFill>
                  <a:schemeClr val="dk1"/>
                </a:solidFill>
                <a:latin typeface="Lato"/>
                <a:ea typeface="Lato"/>
                <a:cs typeface="Lato"/>
                <a:sym typeface="Lato"/>
              </a:rPr>
              <a:t>Create a </a:t>
            </a:r>
            <a:r>
              <a:rPr b="1" lang="en-GB" sz="2000">
                <a:solidFill>
                  <a:schemeClr val="dk1"/>
                </a:solidFill>
                <a:latin typeface="Lato"/>
                <a:ea typeface="Lato"/>
                <a:cs typeface="Lato"/>
                <a:sym typeface="Lato"/>
              </a:rPr>
              <a:t>Data Management Plan (DMP)</a:t>
            </a:r>
            <a:r>
              <a:rPr lang="en-GB" sz="2000">
                <a:solidFill>
                  <a:schemeClr val="dk1"/>
                </a:solidFill>
                <a:latin typeface="Lato"/>
                <a:ea typeface="Lato"/>
                <a:cs typeface="Lato"/>
                <a:sym typeface="Lato"/>
              </a:rPr>
              <a:t> using </a:t>
            </a:r>
            <a:r>
              <a:rPr b="1" lang="en-GB" sz="2000">
                <a:solidFill>
                  <a:schemeClr val="dk1"/>
                </a:solidFill>
                <a:latin typeface="Lato"/>
                <a:ea typeface="Lato"/>
                <a:cs typeface="Lato"/>
                <a:sym typeface="Lato"/>
              </a:rPr>
              <a:t>Data Stewardship Wizard (DSW).</a:t>
            </a:r>
            <a:endParaRPr b="1" sz="2000">
              <a:solidFill>
                <a:schemeClr val="dk1"/>
              </a:solidFill>
              <a:latin typeface="Lato"/>
              <a:ea typeface="Lato"/>
              <a:cs typeface="Lato"/>
              <a:sym typeface="Lato"/>
            </a:endParaRPr>
          </a:p>
          <a:p>
            <a:pPr indent="-355600" lvl="1" marL="914400" rtl="0" algn="l">
              <a:lnSpc>
                <a:spcPct val="115000"/>
              </a:lnSpc>
              <a:spcBef>
                <a:spcPts val="0"/>
              </a:spcBef>
              <a:spcAft>
                <a:spcPts val="0"/>
              </a:spcAft>
              <a:buClr>
                <a:schemeClr val="dk1"/>
              </a:buClr>
              <a:buSzPts val="2000"/>
              <a:buFont typeface="Lato"/>
              <a:buChar char="○"/>
            </a:pPr>
            <a:r>
              <a:rPr lang="en-GB" sz="2000">
                <a:solidFill>
                  <a:schemeClr val="dk1"/>
                </a:solidFill>
                <a:latin typeface="Lato"/>
                <a:ea typeface="Lato"/>
                <a:cs typeface="Lato"/>
                <a:sym typeface="Lato"/>
              </a:rPr>
              <a:t>Work on own project or pre-written scenario </a:t>
            </a:r>
            <a:endParaRPr sz="2000">
              <a:solidFill>
                <a:schemeClr val="dk1"/>
              </a:solidFill>
              <a:latin typeface="Lato"/>
              <a:ea typeface="Lato"/>
              <a:cs typeface="Lato"/>
              <a:sym typeface="Lato"/>
            </a:endParaRPr>
          </a:p>
          <a:p>
            <a:pPr indent="-355600" lvl="1" marL="914400" rtl="0" algn="l">
              <a:lnSpc>
                <a:spcPct val="115000"/>
              </a:lnSpc>
              <a:spcBef>
                <a:spcPts val="0"/>
              </a:spcBef>
              <a:spcAft>
                <a:spcPts val="0"/>
              </a:spcAft>
              <a:buClr>
                <a:schemeClr val="dk1"/>
              </a:buClr>
              <a:buSzPts val="2000"/>
              <a:buFont typeface="Lato"/>
              <a:buChar char="○"/>
            </a:pPr>
            <a:r>
              <a:rPr lang="en-GB" sz="2000">
                <a:solidFill>
                  <a:schemeClr val="dk1"/>
                </a:solidFill>
                <a:latin typeface="Lato"/>
                <a:ea typeface="Lato"/>
                <a:cs typeface="Lato"/>
                <a:sym typeface="Lato"/>
              </a:rPr>
              <a:t>Work alone or in pairs</a:t>
            </a:r>
            <a:endParaRPr sz="2000">
              <a:solidFill>
                <a:schemeClr val="dk1"/>
              </a:solidFill>
              <a:latin typeface="Lato"/>
              <a:ea typeface="Lato"/>
              <a:cs typeface="Lato"/>
              <a:sym typeface="Lato"/>
            </a:endParaRPr>
          </a:p>
          <a:p>
            <a:pPr indent="-355600" lvl="1" marL="914400" rtl="0" algn="l">
              <a:lnSpc>
                <a:spcPct val="115000"/>
              </a:lnSpc>
              <a:spcBef>
                <a:spcPts val="0"/>
              </a:spcBef>
              <a:spcAft>
                <a:spcPts val="0"/>
              </a:spcAft>
              <a:buClr>
                <a:schemeClr val="dk1"/>
              </a:buClr>
              <a:buSzPts val="2000"/>
              <a:buFont typeface="Lato"/>
              <a:buChar char="○"/>
            </a:pPr>
            <a:r>
              <a:rPr lang="en-GB" sz="2100" u="sng">
                <a:solidFill>
                  <a:schemeClr val="hlink"/>
                </a:solidFill>
                <a:latin typeface="Lato"/>
                <a:ea typeface="Lato"/>
                <a:cs typeface="Lato"/>
                <a:sym typeface="Lato"/>
                <a:hlinkClick r:id="rId3"/>
              </a:rPr>
              <a:t>Instructions exercise - Data Management Planning </a:t>
            </a:r>
            <a:endParaRPr sz="2100">
              <a:solidFill>
                <a:schemeClr val="dk1"/>
              </a:solidFill>
              <a:latin typeface="Lato"/>
              <a:ea typeface="Lato"/>
              <a:cs typeface="Lato"/>
              <a:sym typeface="Lato"/>
            </a:endParaRPr>
          </a:p>
          <a:p>
            <a:pPr indent="0" lvl="0" marL="0" rtl="0" algn="l">
              <a:spcBef>
                <a:spcPts val="1000"/>
              </a:spcBef>
              <a:spcAft>
                <a:spcPts val="0"/>
              </a:spcAft>
              <a:buNone/>
            </a:pPr>
            <a:r>
              <a:t/>
            </a:r>
            <a:endParaRPr sz="700">
              <a:solidFill>
                <a:schemeClr val="dk1"/>
              </a:solidFill>
              <a:latin typeface="Lato"/>
              <a:ea typeface="Lato"/>
              <a:cs typeface="Lato"/>
              <a:sym typeface="Lato"/>
            </a:endParaRPr>
          </a:p>
          <a:p>
            <a:pPr indent="-355600" lvl="0" marL="457200" rtl="0" algn="l">
              <a:spcBef>
                <a:spcPts val="1000"/>
              </a:spcBef>
              <a:spcAft>
                <a:spcPts val="0"/>
              </a:spcAft>
              <a:buClr>
                <a:schemeClr val="dk1"/>
              </a:buClr>
              <a:buSzPts val="2000"/>
              <a:buFont typeface="Lato"/>
              <a:buChar char="●"/>
            </a:pPr>
            <a:r>
              <a:rPr lang="en-GB" sz="2000">
                <a:solidFill>
                  <a:schemeClr val="dk1"/>
                </a:solidFill>
                <a:latin typeface="Lato"/>
                <a:ea typeface="Lato"/>
                <a:cs typeface="Lato"/>
                <a:sym typeface="Lato"/>
              </a:rPr>
              <a:t>Create a </a:t>
            </a:r>
            <a:r>
              <a:rPr b="1" lang="en-GB" sz="2000">
                <a:solidFill>
                  <a:schemeClr val="dk1"/>
                </a:solidFill>
                <a:latin typeface="Lato"/>
                <a:ea typeface="Lato"/>
                <a:cs typeface="Lato"/>
                <a:sym typeface="Lato"/>
              </a:rPr>
              <a:t>Pre-registration</a:t>
            </a:r>
            <a:r>
              <a:rPr lang="en-GB" sz="2000">
                <a:solidFill>
                  <a:schemeClr val="dk1"/>
                </a:solidFill>
                <a:latin typeface="Lato"/>
                <a:ea typeface="Lato"/>
                <a:cs typeface="Lato"/>
                <a:sym typeface="Lato"/>
              </a:rPr>
              <a:t> using the </a:t>
            </a:r>
            <a:r>
              <a:rPr b="1" lang="en-GB" sz="2000">
                <a:solidFill>
                  <a:schemeClr val="dk1"/>
                </a:solidFill>
                <a:latin typeface="Lato"/>
                <a:ea typeface="Lato"/>
                <a:cs typeface="Lato"/>
                <a:sym typeface="Lato"/>
              </a:rPr>
              <a:t>OSF portal</a:t>
            </a:r>
            <a:endParaRPr b="1" sz="2000">
              <a:solidFill>
                <a:schemeClr val="dk1"/>
              </a:solidFill>
              <a:latin typeface="Lato"/>
              <a:ea typeface="Lato"/>
              <a:cs typeface="Lato"/>
              <a:sym typeface="Lato"/>
            </a:endParaRPr>
          </a:p>
          <a:p>
            <a:pPr indent="-355600" lvl="1" marL="914400" rtl="0" algn="l">
              <a:spcBef>
                <a:spcPts val="0"/>
              </a:spcBef>
              <a:spcAft>
                <a:spcPts val="0"/>
              </a:spcAft>
              <a:buClr>
                <a:schemeClr val="dk1"/>
              </a:buClr>
              <a:buSzPts val="2000"/>
              <a:buFont typeface="Lato"/>
              <a:buChar char="○"/>
            </a:pPr>
            <a:r>
              <a:rPr lang="en-GB" sz="2000">
                <a:solidFill>
                  <a:schemeClr val="dk1"/>
                </a:solidFill>
                <a:latin typeface="Lato"/>
                <a:ea typeface="Lato"/>
                <a:cs typeface="Lato"/>
                <a:sym typeface="Lato"/>
              </a:rPr>
              <a:t>Work exploratory, alone or in pairs</a:t>
            </a:r>
            <a:endParaRPr sz="2000">
              <a:solidFill>
                <a:schemeClr val="dk1"/>
              </a:solidFill>
              <a:latin typeface="Lato"/>
              <a:ea typeface="Lato"/>
              <a:cs typeface="Lato"/>
              <a:sym typeface="Lato"/>
            </a:endParaRPr>
          </a:p>
          <a:p>
            <a:pPr indent="-355600" lvl="1" marL="914400" rtl="0" algn="l">
              <a:spcBef>
                <a:spcPts val="0"/>
              </a:spcBef>
              <a:spcAft>
                <a:spcPts val="0"/>
              </a:spcAft>
              <a:buClr>
                <a:schemeClr val="dk1"/>
              </a:buClr>
              <a:buSzPts val="2000"/>
              <a:buFont typeface="Lato"/>
              <a:buChar char="○"/>
            </a:pPr>
            <a:r>
              <a:rPr lang="en-GB" sz="2000" u="sng">
                <a:solidFill>
                  <a:schemeClr val="hlink"/>
                </a:solidFill>
                <a:latin typeface="Lato"/>
                <a:ea typeface="Lato"/>
                <a:cs typeface="Lato"/>
                <a:sym typeface="Lato"/>
                <a:hlinkClick r:id="rId4"/>
              </a:rPr>
              <a:t>https://osf.io/</a:t>
            </a:r>
            <a:endParaRPr sz="2000">
              <a:solidFill>
                <a:schemeClr val="dk1"/>
              </a:solidFill>
              <a:latin typeface="Lato"/>
              <a:ea typeface="Lato"/>
              <a:cs typeface="Lato"/>
              <a:sym typeface="Lato"/>
            </a:endParaRPr>
          </a:p>
          <a:p>
            <a:pPr indent="0" lvl="0" marL="0" rtl="0" algn="l">
              <a:spcBef>
                <a:spcPts val="1000"/>
              </a:spcBef>
              <a:spcAft>
                <a:spcPts val="0"/>
              </a:spcAft>
              <a:buNone/>
            </a:pPr>
            <a:r>
              <a:t/>
            </a:r>
            <a:endParaRPr sz="2000">
              <a:solidFill>
                <a:schemeClr val="dk1"/>
              </a:solidFill>
              <a:latin typeface="Lato"/>
              <a:ea typeface="Lato"/>
              <a:cs typeface="Lato"/>
              <a:sym typeface="Lato"/>
            </a:endParaRPr>
          </a:p>
        </p:txBody>
      </p:sp>
      <p:pic>
        <p:nvPicPr>
          <p:cNvPr id="409" name="Google Shape;409;p44"/>
          <p:cNvPicPr preferRelativeResize="0"/>
          <p:nvPr/>
        </p:nvPicPr>
        <p:blipFill>
          <a:blip r:embed="rId5">
            <a:alphaModFix/>
          </a:blip>
          <a:stretch>
            <a:fillRect/>
          </a:stretch>
        </p:blipFill>
        <p:spPr>
          <a:xfrm rot="1245570">
            <a:off x="6925318" y="1428071"/>
            <a:ext cx="1834265" cy="4398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5"/>
          <p:cNvSpPr txBox="1"/>
          <p:nvPr>
            <p:ph type="title"/>
          </p:nvPr>
        </p:nvSpPr>
        <p:spPr>
          <a:xfrm>
            <a:off x="630000" y="269200"/>
            <a:ext cx="7886700" cy="631800"/>
          </a:xfrm>
          <a:prstGeom prst="rect">
            <a:avLst/>
          </a:prstGeom>
        </p:spPr>
        <p:txBody>
          <a:bodyPr anchorCtr="0" anchor="ctr" bIns="25700" lIns="51425" spcFirstLastPara="1" rIns="51425" wrap="square" tIns="25700">
            <a:normAutofit fontScale="90000"/>
          </a:bodyPr>
          <a:lstStyle/>
          <a:p>
            <a:pPr indent="0" lvl="0" marL="0" rtl="0" algn="l">
              <a:spcBef>
                <a:spcPts val="0"/>
              </a:spcBef>
              <a:spcAft>
                <a:spcPts val="0"/>
              </a:spcAft>
              <a:buNone/>
            </a:pPr>
            <a:r>
              <a:rPr lang="en-GB"/>
              <a:t>Exercise on Data Management Planning for everyone</a:t>
            </a:r>
            <a:endParaRPr/>
          </a:p>
        </p:txBody>
      </p:sp>
      <p:sp>
        <p:nvSpPr>
          <p:cNvPr id="415" name="Google Shape;415;p45"/>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b="1" lang="en-GB"/>
              <a:t>Exercise 1:</a:t>
            </a:r>
            <a:br>
              <a:rPr lang="en-GB"/>
            </a:br>
            <a:r>
              <a:rPr lang="en-GB"/>
              <a:t>Find out if your organisation provides a DMP tool or template</a:t>
            </a:r>
            <a:endParaRPr/>
          </a:p>
          <a:p>
            <a:pPr indent="0" lvl="0" marL="0" rtl="0" algn="l">
              <a:spcBef>
                <a:spcPts val="600"/>
              </a:spcBef>
              <a:spcAft>
                <a:spcPts val="0"/>
              </a:spcAft>
              <a:buNone/>
            </a:pPr>
            <a:r>
              <a:t/>
            </a:r>
            <a:endParaRPr/>
          </a:p>
          <a:p>
            <a:pPr indent="0" lvl="0" marL="0" rtl="0" algn="l">
              <a:spcBef>
                <a:spcPts val="600"/>
              </a:spcBef>
              <a:spcAft>
                <a:spcPts val="0"/>
              </a:spcAft>
              <a:buNone/>
            </a:pPr>
            <a:r>
              <a:rPr b="1" lang="en-GB"/>
              <a:t>Exercise 2:</a:t>
            </a:r>
            <a:endParaRPr b="1"/>
          </a:p>
          <a:p>
            <a:pPr indent="0" lvl="0" marL="0" rtl="0" algn="l">
              <a:spcBef>
                <a:spcPts val="600"/>
              </a:spcBef>
              <a:spcAft>
                <a:spcPts val="0"/>
              </a:spcAft>
              <a:buNone/>
            </a:pPr>
            <a:r>
              <a:rPr lang="en-GB"/>
              <a:t>1</a:t>
            </a:r>
            <a:r>
              <a:rPr lang="en-GB"/>
              <a:t>.  Download the checklist for data management plan from SND </a:t>
            </a:r>
            <a:r>
              <a:rPr lang="en-GB" u="sng">
                <a:solidFill>
                  <a:schemeClr val="hlink"/>
                </a:solidFill>
                <a:hlinkClick r:id="rId3"/>
              </a:rPr>
              <a:t>https://zenodo.org/records/6424769</a:t>
            </a:r>
            <a:r>
              <a:rPr lang="en-GB"/>
              <a:t>	</a:t>
            </a:r>
            <a:endParaRPr/>
          </a:p>
          <a:p>
            <a:pPr indent="0" lvl="0" marL="0" rtl="0" algn="l">
              <a:spcBef>
                <a:spcPts val="600"/>
              </a:spcBef>
              <a:spcAft>
                <a:spcPts val="0"/>
              </a:spcAft>
              <a:buNone/>
            </a:pPr>
            <a:r>
              <a:rPr lang="en-GB"/>
              <a:t>2. Start at p.5 and go through the questions to see which ones are relevant to your project/situation. </a:t>
            </a:r>
            <a:endParaRPr/>
          </a:p>
          <a:p>
            <a:pPr indent="0" lvl="0" marL="0" rtl="0" algn="l">
              <a:spcBef>
                <a:spcPts val="600"/>
              </a:spcBef>
              <a:spcAft>
                <a:spcPts val="0"/>
              </a:spcAft>
              <a:buNone/>
            </a:pPr>
            <a:r>
              <a:rPr lang="en-GB"/>
              <a:t>3. Start answering the relevant 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6"/>
          <p:cNvSpPr txBox="1"/>
          <p:nvPr>
            <p:ph type="title"/>
          </p:nvPr>
        </p:nvSpPr>
        <p:spPr>
          <a:xfrm>
            <a:off x="630000" y="269200"/>
            <a:ext cx="7886700" cy="631800"/>
          </a:xfrm>
          <a:prstGeom prst="rect">
            <a:avLst/>
          </a:prstGeom>
        </p:spPr>
        <p:txBody>
          <a:bodyPr anchorCtr="0" anchor="ctr" bIns="25700" lIns="51425" spcFirstLastPara="1" rIns="51425" wrap="square" tIns="25700">
            <a:noAutofit/>
          </a:bodyPr>
          <a:lstStyle/>
          <a:p>
            <a:pPr indent="0" lvl="0" marL="0" rtl="0" algn="l">
              <a:spcBef>
                <a:spcPts val="0"/>
              </a:spcBef>
              <a:spcAft>
                <a:spcPts val="0"/>
              </a:spcAft>
              <a:buNone/>
            </a:pPr>
            <a:r>
              <a:rPr lang="en-GB" sz="2700">
                <a:latin typeface="Lato"/>
                <a:ea typeface="Lato"/>
                <a:cs typeface="Lato"/>
                <a:sym typeface="Lato"/>
              </a:rPr>
              <a:t>Discuss your experience  </a:t>
            </a:r>
            <a:endParaRPr sz="2700">
              <a:latin typeface="Lato"/>
              <a:ea typeface="Lato"/>
              <a:cs typeface="Lato"/>
              <a:sym typeface="Lato"/>
            </a:endParaRPr>
          </a:p>
        </p:txBody>
      </p:sp>
      <p:sp>
        <p:nvSpPr>
          <p:cNvPr id="421" name="Google Shape;421;p46"/>
          <p:cNvSpPr txBox="1"/>
          <p:nvPr/>
        </p:nvSpPr>
        <p:spPr>
          <a:xfrm>
            <a:off x="506400" y="1436000"/>
            <a:ext cx="8314200" cy="2625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What is the biggest challenge you foresee in implementing a data management plan, or creating a study pre-</a:t>
            </a:r>
            <a:r>
              <a:rPr lang="en-GB" sz="2000">
                <a:solidFill>
                  <a:schemeClr val="dk1"/>
                </a:solidFill>
              </a:rPr>
              <a:t>registration</a:t>
            </a:r>
            <a:r>
              <a:rPr lang="en-GB" sz="2000">
                <a:solidFill>
                  <a:schemeClr val="dk1"/>
                </a:solidFill>
              </a:rPr>
              <a:t>?</a:t>
            </a:r>
            <a:endParaRPr sz="2000">
              <a:solidFill>
                <a:schemeClr val="dk1"/>
              </a:solidFill>
            </a:endParaRPr>
          </a:p>
          <a:p>
            <a:pPr indent="0" lvl="0" marL="91440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When do you estimate a DMP or pre-registration will be useful in your own research?</a:t>
            </a:r>
            <a:endParaRPr sz="2000">
              <a:solidFill>
                <a:schemeClr val="dk1"/>
              </a:solidFill>
            </a:endParaRPr>
          </a:p>
          <a:p>
            <a:pPr indent="0" lvl="0" marL="0" rtl="0" algn="l">
              <a:spcBef>
                <a:spcPts val="0"/>
              </a:spcBef>
              <a:spcAft>
                <a:spcPts val="0"/>
              </a:spcAft>
              <a:buNone/>
            </a:pPr>
            <a:r>
              <a:t/>
            </a:r>
            <a:endParaRPr sz="1700">
              <a:solidFill>
                <a:srgbClr val="17161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1510145" y="154800"/>
            <a:ext cx="5411400" cy="475200"/>
          </a:xfrm>
          <a:prstGeom prst="rect">
            <a:avLst/>
          </a:prstGeom>
          <a:noFill/>
          <a:ln>
            <a:noFill/>
          </a:ln>
        </p:spPr>
        <p:txBody>
          <a:bodyPr anchorCtr="0" anchor="t" bIns="0" lIns="0" spcFirstLastPara="1" rIns="0" wrap="square" tIns="90000">
            <a:noAutofit/>
          </a:bodyPr>
          <a:lstStyle/>
          <a:p>
            <a:pPr indent="0" lvl="0" marL="0" rtl="0" algn="l">
              <a:spcBef>
                <a:spcPts val="0"/>
              </a:spcBef>
              <a:spcAft>
                <a:spcPts val="0"/>
              </a:spcAft>
              <a:buNone/>
            </a:pPr>
            <a:r>
              <a:rPr lang="en-GB"/>
              <a:t>Research data management</a:t>
            </a:r>
            <a:endParaRPr/>
          </a:p>
          <a:p>
            <a:pPr indent="0" lvl="0" marL="0" marR="0" rtl="0" algn="ctr">
              <a:lnSpc>
                <a:spcPct val="100000"/>
              </a:lnSpc>
              <a:spcBef>
                <a:spcPts val="0"/>
              </a:spcBef>
              <a:spcAft>
                <a:spcPts val="0"/>
              </a:spcAft>
              <a:buClr>
                <a:schemeClr val="dk1"/>
              </a:buClr>
              <a:buSzPts val="2800"/>
              <a:buFont typeface="Arial"/>
              <a:buNone/>
            </a:pPr>
            <a:r>
              <a:t/>
            </a:r>
            <a:endParaRPr/>
          </a:p>
        </p:txBody>
      </p:sp>
      <p:grpSp>
        <p:nvGrpSpPr>
          <p:cNvPr id="113" name="Google Shape;113;p20"/>
          <p:cNvGrpSpPr/>
          <p:nvPr/>
        </p:nvGrpSpPr>
        <p:grpSpPr>
          <a:xfrm>
            <a:off x="5155975" y="978213"/>
            <a:ext cx="3156950" cy="2075588"/>
            <a:chOff x="956462" y="2847763"/>
            <a:chExt cx="3156950" cy="2075588"/>
          </a:xfrm>
        </p:grpSpPr>
        <p:pic>
          <p:nvPicPr>
            <p:cNvPr id="114" name="Google Shape;114;p20"/>
            <p:cNvPicPr preferRelativeResize="0"/>
            <p:nvPr/>
          </p:nvPicPr>
          <p:blipFill rotWithShape="1">
            <a:blip r:embed="rId3">
              <a:alphaModFix/>
            </a:blip>
            <a:srcRect b="0" l="0" r="0" t="0"/>
            <a:stretch/>
          </p:blipFill>
          <p:spPr>
            <a:xfrm>
              <a:off x="2961762" y="4211359"/>
              <a:ext cx="457200" cy="457200"/>
            </a:xfrm>
            <a:prstGeom prst="rect">
              <a:avLst/>
            </a:prstGeom>
            <a:noFill/>
            <a:ln>
              <a:noFill/>
            </a:ln>
          </p:spPr>
        </p:pic>
        <p:pic>
          <p:nvPicPr>
            <p:cNvPr id="115" name="Google Shape;115;p20"/>
            <p:cNvPicPr preferRelativeResize="0"/>
            <p:nvPr/>
          </p:nvPicPr>
          <p:blipFill rotWithShape="1">
            <a:blip r:embed="rId4">
              <a:alphaModFix/>
            </a:blip>
            <a:srcRect b="0" l="0" r="0" t="0"/>
            <a:stretch/>
          </p:blipFill>
          <p:spPr>
            <a:xfrm>
              <a:off x="3656212" y="4393990"/>
              <a:ext cx="457200" cy="457200"/>
            </a:xfrm>
            <a:prstGeom prst="rect">
              <a:avLst/>
            </a:prstGeom>
            <a:noFill/>
            <a:ln>
              <a:noFill/>
            </a:ln>
          </p:spPr>
        </p:pic>
        <p:pic>
          <p:nvPicPr>
            <p:cNvPr id="116" name="Google Shape;116;p20"/>
            <p:cNvPicPr preferRelativeResize="0"/>
            <p:nvPr/>
          </p:nvPicPr>
          <p:blipFill rotWithShape="1">
            <a:blip r:embed="rId5">
              <a:alphaModFix/>
            </a:blip>
            <a:srcRect b="0" l="0" r="0" t="0"/>
            <a:stretch/>
          </p:blipFill>
          <p:spPr>
            <a:xfrm>
              <a:off x="3418987" y="3382403"/>
              <a:ext cx="457200" cy="457200"/>
            </a:xfrm>
            <a:prstGeom prst="rect">
              <a:avLst/>
            </a:prstGeom>
            <a:noFill/>
            <a:ln>
              <a:noFill/>
            </a:ln>
          </p:spPr>
        </p:pic>
        <p:pic>
          <p:nvPicPr>
            <p:cNvPr id="117" name="Google Shape;117;p20"/>
            <p:cNvPicPr preferRelativeResize="0"/>
            <p:nvPr/>
          </p:nvPicPr>
          <p:blipFill rotWithShape="1">
            <a:blip r:embed="rId6">
              <a:alphaModFix/>
            </a:blip>
            <a:srcRect b="0" l="0" r="0" t="0"/>
            <a:stretch/>
          </p:blipFill>
          <p:spPr>
            <a:xfrm>
              <a:off x="1692900" y="3093209"/>
              <a:ext cx="457200" cy="457200"/>
            </a:xfrm>
            <a:prstGeom prst="rect">
              <a:avLst/>
            </a:prstGeom>
            <a:noFill/>
            <a:ln>
              <a:noFill/>
            </a:ln>
          </p:spPr>
        </p:pic>
        <p:pic>
          <p:nvPicPr>
            <p:cNvPr id="118" name="Google Shape;118;p20"/>
            <p:cNvPicPr preferRelativeResize="0"/>
            <p:nvPr/>
          </p:nvPicPr>
          <p:blipFill rotWithShape="1">
            <a:blip r:embed="rId7">
              <a:alphaModFix/>
            </a:blip>
            <a:srcRect b="0" l="0" r="0" t="0"/>
            <a:stretch/>
          </p:blipFill>
          <p:spPr>
            <a:xfrm>
              <a:off x="2560112" y="2847763"/>
              <a:ext cx="457200" cy="457200"/>
            </a:xfrm>
            <a:prstGeom prst="rect">
              <a:avLst/>
            </a:prstGeom>
            <a:noFill/>
            <a:ln>
              <a:noFill/>
            </a:ln>
          </p:spPr>
        </p:pic>
        <p:pic>
          <p:nvPicPr>
            <p:cNvPr id="119" name="Google Shape;119;p20"/>
            <p:cNvPicPr preferRelativeResize="0"/>
            <p:nvPr/>
          </p:nvPicPr>
          <p:blipFill rotWithShape="1">
            <a:blip r:embed="rId8">
              <a:alphaModFix/>
            </a:blip>
            <a:srcRect b="0" l="0" r="0" t="0"/>
            <a:stretch/>
          </p:blipFill>
          <p:spPr>
            <a:xfrm>
              <a:off x="956462" y="3605178"/>
              <a:ext cx="457200" cy="457200"/>
            </a:xfrm>
            <a:prstGeom prst="rect">
              <a:avLst/>
            </a:prstGeom>
            <a:noFill/>
            <a:ln>
              <a:noFill/>
            </a:ln>
          </p:spPr>
        </p:pic>
        <p:pic>
          <p:nvPicPr>
            <p:cNvPr id="120" name="Google Shape;120;p20"/>
            <p:cNvPicPr preferRelativeResize="0"/>
            <p:nvPr/>
          </p:nvPicPr>
          <p:blipFill rotWithShape="1">
            <a:blip r:embed="rId9">
              <a:alphaModFix/>
            </a:blip>
            <a:srcRect b="0" l="0" r="0" t="0"/>
            <a:stretch/>
          </p:blipFill>
          <p:spPr>
            <a:xfrm>
              <a:off x="1624387" y="3754156"/>
              <a:ext cx="457200" cy="457200"/>
            </a:xfrm>
            <a:prstGeom prst="rect">
              <a:avLst/>
            </a:prstGeom>
            <a:noFill/>
            <a:ln>
              <a:noFill/>
            </a:ln>
          </p:spPr>
        </p:pic>
        <p:pic>
          <p:nvPicPr>
            <p:cNvPr id="121" name="Google Shape;121;p20"/>
            <p:cNvPicPr preferRelativeResize="0"/>
            <p:nvPr/>
          </p:nvPicPr>
          <p:blipFill rotWithShape="1">
            <a:blip r:embed="rId10">
              <a:alphaModFix/>
            </a:blip>
            <a:srcRect b="0" l="0" r="0" t="0"/>
            <a:stretch/>
          </p:blipFill>
          <p:spPr>
            <a:xfrm>
              <a:off x="2588000" y="3506506"/>
              <a:ext cx="457200" cy="457200"/>
            </a:xfrm>
            <a:prstGeom prst="rect">
              <a:avLst/>
            </a:prstGeom>
            <a:noFill/>
            <a:ln>
              <a:noFill/>
            </a:ln>
          </p:spPr>
        </p:pic>
        <p:pic>
          <p:nvPicPr>
            <p:cNvPr id="122" name="Google Shape;122;p20"/>
            <p:cNvPicPr preferRelativeResize="0"/>
            <p:nvPr/>
          </p:nvPicPr>
          <p:blipFill rotWithShape="1">
            <a:blip r:embed="rId11">
              <a:alphaModFix/>
            </a:blip>
            <a:srcRect b="0" l="0" r="0" t="0"/>
            <a:stretch/>
          </p:blipFill>
          <p:spPr>
            <a:xfrm>
              <a:off x="2267325" y="4466150"/>
              <a:ext cx="457200" cy="457200"/>
            </a:xfrm>
            <a:prstGeom prst="rect">
              <a:avLst/>
            </a:prstGeom>
            <a:noFill/>
            <a:ln>
              <a:noFill/>
            </a:ln>
          </p:spPr>
        </p:pic>
        <p:pic>
          <p:nvPicPr>
            <p:cNvPr id="123" name="Google Shape;123;p20"/>
            <p:cNvPicPr preferRelativeResize="0"/>
            <p:nvPr/>
          </p:nvPicPr>
          <p:blipFill rotWithShape="1">
            <a:blip r:embed="rId12">
              <a:alphaModFix/>
            </a:blip>
            <a:srcRect b="0" l="0" r="0" t="0"/>
            <a:stretch/>
          </p:blipFill>
          <p:spPr>
            <a:xfrm>
              <a:off x="1052962" y="4393990"/>
              <a:ext cx="457200" cy="457200"/>
            </a:xfrm>
            <a:prstGeom prst="rect">
              <a:avLst/>
            </a:prstGeom>
            <a:noFill/>
            <a:ln>
              <a:noFill/>
            </a:ln>
          </p:spPr>
        </p:pic>
      </p:grpSp>
      <p:pic>
        <p:nvPicPr>
          <p:cNvPr id="124" name="Google Shape;124;p20"/>
          <p:cNvPicPr preferRelativeResize="0"/>
          <p:nvPr/>
        </p:nvPicPr>
        <p:blipFill>
          <a:blip r:embed="rId13">
            <a:alphaModFix/>
          </a:blip>
          <a:stretch>
            <a:fillRect/>
          </a:stretch>
        </p:blipFill>
        <p:spPr>
          <a:xfrm>
            <a:off x="1258198" y="1346275"/>
            <a:ext cx="2703325" cy="2705324"/>
          </a:xfrm>
          <a:prstGeom prst="rect">
            <a:avLst/>
          </a:prstGeom>
          <a:noFill/>
          <a:ln>
            <a:noFill/>
          </a:ln>
        </p:spPr>
      </p:pic>
      <p:sp>
        <p:nvSpPr>
          <p:cNvPr id="125" name="Google Shape;125;p20"/>
          <p:cNvSpPr txBox="1"/>
          <p:nvPr/>
        </p:nvSpPr>
        <p:spPr>
          <a:xfrm>
            <a:off x="1330888" y="4564975"/>
            <a:ext cx="2262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Data Life Cycle by </a:t>
            </a:r>
            <a:r>
              <a:rPr lang="en-GB" sz="800" u="sng">
                <a:solidFill>
                  <a:srgbClr val="0000FF"/>
                </a:solidFill>
                <a:hlinkClick r:id="rId14">
                  <a:extLst>
                    <a:ext uri="{A12FA001-AC4F-418D-AE19-62706E023703}">
                      <ahyp:hlinkClr val="tx"/>
                    </a:ext>
                  </a:extLst>
                </a:hlinkClick>
              </a:rPr>
              <a:t>RDMkit</a:t>
            </a:r>
            <a:r>
              <a:rPr lang="en-GB" sz="800"/>
              <a:t> used under </a:t>
            </a:r>
            <a:r>
              <a:rPr lang="en-GB" sz="800" u="sng">
                <a:solidFill>
                  <a:srgbClr val="0000FF"/>
                </a:solidFill>
                <a:hlinkClick r:id="rId15">
                  <a:extLst>
                    <a:ext uri="{A12FA001-AC4F-418D-AE19-62706E023703}">
                      <ahyp:hlinkClr val="tx"/>
                    </a:ext>
                  </a:extLst>
                </a:hlinkClick>
              </a:rPr>
              <a:t>CC-BY</a:t>
            </a:r>
            <a:endParaRPr sz="800"/>
          </a:p>
        </p:txBody>
      </p:sp>
      <p:sp>
        <p:nvSpPr>
          <p:cNvPr id="126" name="Google Shape;126;p20"/>
          <p:cNvSpPr txBox="1"/>
          <p:nvPr/>
        </p:nvSpPr>
        <p:spPr>
          <a:xfrm>
            <a:off x="5367775" y="3222100"/>
            <a:ext cx="34947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GB"/>
              <a:t>Raw data</a:t>
            </a:r>
            <a:endParaRPr/>
          </a:p>
          <a:p>
            <a:pPr indent="-317500" lvl="0" marL="457200" rtl="0" algn="l">
              <a:spcBef>
                <a:spcPts val="0"/>
              </a:spcBef>
              <a:spcAft>
                <a:spcPts val="0"/>
              </a:spcAft>
              <a:buSzPts val="1400"/>
              <a:buChar char="●"/>
            </a:pPr>
            <a:r>
              <a:rPr lang="en-GB"/>
              <a:t>Processed data</a:t>
            </a:r>
            <a:endParaRPr/>
          </a:p>
          <a:p>
            <a:pPr indent="-317500" lvl="0" marL="457200" rtl="0" algn="l">
              <a:spcBef>
                <a:spcPts val="0"/>
              </a:spcBef>
              <a:spcAft>
                <a:spcPts val="0"/>
              </a:spcAft>
              <a:buSzPts val="1400"/>
              <a:buChar char="●"/>
            </a:pPr>
            <a:r>
              <a:rPr lang="en-GB"/>
              <a:t>Data about data (metadata)</a:t>
            </a:r>
            <a:endParaRPr/>
          </a:p>
          <a:p>
            <a:pPr indent="-317500" lvl="0" marL="457200" rtl="0" algn="l">
              <a:spcBef>
                <a:spcPts val="0"/>
              </a:spcBef>
              <a:spcAft>
                <a:spcPts val="0"/>
              </a:spcAft>
              <a:buSzPts val="1400"/>
              <a:buChar char="●"/>
            </a:pPr>
            <a:r>
              <a:rPr lang="en-GB"/>
              <a:t>…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GB"/>
              <a:t>Note! Not all data is digital!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7"/>
          <p:cNvSpPr txBox="1"/>
          <p:nvPr>
            <p:ph type="title"/>
          </p:nvPr>
        </p:nvSpPr>
        <p:spPr>
          <a:xfrm>
            <a:off x="630000" y="269200"/>
            <a:ext cx="7886700" cy="631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800"/>
              <a:buNone/>
            </a:pPr>
            <a:r>
              <a:rPr lang="en-GB"/>
              <a:t>Data management services for you!</a:t>
            </a:r>
            <a:endParaRPr/>
          </a:p>
        </p:txBody>
      </p:sp>
      <p:sp>
        <p:nvSpPr>
          <p:cNvPr id="427" name="Google Shape;427;p47"/>
          <p:cNvSpPr txBox="1"/>
          <p:nvPr>
            <p:ph idx="1" type="body"/>
          </p:nvPr>
        </p:nvSpPr>
        <p:spPr>
          <a:xfrm>
            <a:off x="621200" y="1084325"/>
            <a:ext cx="4930800" cy="333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GB" sz="1800"/>
              <a:t>Support with:</a:t>
            </a:r>
            <a:endParaRPr sz="1800"/>
          </a:p>
          <a:p>
            <a:pPr indent="-342900" lvl="0" marL="457200" rtl="0" algn="l">
              <a:lnSpc>
                <a:spcPct val="100000"/>
              </a:lnSpc>
              <a:spcBef>
                <a:spcPts val="1000"/>
              </a:spcBef>
              <a:spcAft>
                <a:spcPts val="0"/>
              </a:spcAft>
              <a:buSzPts val="1800"/>
              <a:buChar char="➔"/>
            </a:pPr>
            <a:r>
              <a:rPr lang="en-GB" sz="1800"/>
              <a:t>Writing a </a:t>
            </a:r>
            <a:r>
              <a:rPr b="1" lang="en-GB" sz="1800"/>
              <a:t>data management plan.</a:t>
            </a:r>
            <a:endParaRPr b="1" sz="1800"/>
          </a:p>
          <a:p>
            <a:pPr indent="-342900" lvl="0" marL="457200" rtl="0" algn="l">
              <a:lnSpc>
                <a:spcPct val="100000"/>
              </a:lnSpc>
              <a:spcBef>
                <a:spcPts val="1000"/>
              </a:spcBef>
              <a:spcAft>
                <a:spcPts val="0"/>
              </a:spcAft>
              <a:buSzPts val="1800"/>
              <a:buChar char="➔"/>
            </a:pPr>
            <a:r>
              <a:rPr lang="en-GB" sz="1800"/>
              <a:t>Describing data with</a:t>
            </a:r>
            <a:r>
              <a:rPr b="1" lang="en-GB" sz="1800"/>
              <a:t> proper metadata </a:t>
            </a:r>
            <a:r>
              <a:rPr lang="en-GB" sz="1800"/>
              <a:t>for documentation and publishing.</a:t>
            </a:r>
            <a:endParaRPr sz="1800"/>
          </a:p>
          <a:p>
            <a:pPr indent="-342900" lvl="0" marL="457200" rtl="0" algn="l">
              <a:lnSpc>
                <a:spcPct val="100000"/>
              </a:lnSpc>
              <a:spcBef>
                <a:spcPts val="1000"/>
              </a:spcBef>
              <a:spcAft>
                <a:spcPts val="0"/>
              </a:spcAft>
              <a:buSzPts val="1800"/>
              <a:buChar char="➔"/>
            </a:pPr>
            <a:r>
              <a:rPr b="1" lang="en-GB" sz="1800"/>
              <a:t>Data transfer, organisation, backup, </a:t>
            </a:r>
            <a:r>
              <a:rPr lang="en-GB" sz="1800"/>
              <a:t>and</a:t>
            </a:r>
            <a:r>
              <a:rPr b="1" lang="en-GB" sz="1800"/>
              <a:t> security </a:t>
            </a:r>
            <a:r>
              <a:rPr lang="en-GB" sz="1800"/>
              <a:t>procedures.</a:t>
            </a:r>
            <a:endParaRPr sz="1800"/>
          </a:p>
          <a:p>
            <a:pPr indent="-342900" lvl="0" marL="457200" rtl="0" algn="l">
              <a:lnSpc>
                <a:spcPct val="100000"/>
              </a:lnSpc>
              <a:spcBef>
                <a:spcPts val="1000"/>
              </a:spcBef>
              <a:spcAft>
                <a:spcPts val="0"/>
              </a:spcAft>
              <a:buSzPts val="1800"/>
              <a:buChar char="➔"/>
            </a:pPr>
            <a:r>
              <a:rPr lang="en-GB" sz="1800"/>
              <a:t>Identifying a </a:t>
            </a:r>
            <a:r>
              <a:rPr b="1" lang="en-GB" sz="1800"/>
              <a:t>suitable repository</a:t>
            </a:r>
            <a:r>
              <a:rPr lang="en-GB" sz="1800"/>
              <a:t> for data publication.</a:t>
            </a:r>
            <a:endParaRPr sz="1800"/>
          </a:p>
          <a:p>
            <a:pPr indent="-342900" lvl="0" marL="457200" rtl="0" algn="l">
              <a:lnSpc>
                <a:spcPct val="100000"/>
              </a:lnSpc>
              <a:spcBef>
                <a:spcPts val="1000"/>
              </a:spcBef>
              <a:spcAft>
                <a:spcPts val="0"/>
              </a:spcAft>
              <a:buSzPts val="1800"/>
              <a:buChar char="➔"/>
            </a:pPr>
            <a:r>
              <a:rPr b="1" lang="en-GB" sz="1800"/>
              <a:t>Submission process</a:t>
            </a:r>
            <a:r>
              <a:rPr lang="en-GB" sz="1800"/>
              <a:t> when publishing your data and code.</a:t>
            </a:r>
            <a:endParaRPr sz="1800"/>
          </a:p>
          <a:p>
            <a:pPr indent="-342900" lvl="0" marL="457200" rtl="0" algn="l">
              <a:lnSpc>
                <a:spcPct val="100000"/>
              </a:lnSpc>
              <a:spcBef>
                <a:spcPts val="1000"/>
              </a:spcBef>
              <a:spcAft>
                <a:spcPts val="1000"/>
              </a:spcAft>
              <a:buSzPts val="1800"/>
              <a:buChar char="➔"/>
            </a:pPr>
            <a:r>
              <a:rPr lang="en-GB" sz="1800"/>
              <a:t>Handling of </a:t>
            </a:r>
            <a:r>
              <a:rPr b="1" lang="en-GB" sz="1800"/>
              <a:t>sensitive human data.</a:t>
            </a:r>
            <a:endParaRPr sz="1800"/>
          </a:p>
        </p:txBody>
      </p:sp>
      <p:sp>
        <p:nvSpPr>
          <p:cNvPr id="428" name="Google Shape;428;p47"/>
          <p:cNvSpPr/>
          <p:nvPr/>
        </p:nvSpPr>
        <p:spPr>
          <a:xfrm>
            <a:off x="5794575" y="3195100"/>
            <a:ext cx="2954100" cy="1528800"/>
          </a:xfrm>
          <a:prstGeom prst="rect">
            <a:avLst/>
          </a:prstGeom>
          <a:noFill/>
          <a:ln>
            <a:noFill/>
          </a:ln>
        </p:spPr>
        <p:txBody>
          <a:bodyPr anchorCtr="0" anchor="t" bIns="180000" lIns="180000" spcFirstLastPara="1" rIns="180000" wrap="square" tIns="1800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Contact us!</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3"/>
              </a:rPr>
              <a:t>data-management@scilifelab.se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4"/>
              </a:rPr>
              <a:t>https://nbis.se/services/data-management-support/apply</a:t>
            </a:r>
            <a:endParaRPr b="0" i="0" sz="14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Arial"/>
              <a:ea typeface="Arial"/>
              <a:cs typeface="Arial"/>
              <a:sym typeface="Arial"/>
            </a:endParaRPr>
          </a:p>
        </p:txBody>
      </p:sp>
      <p:pic>
        <p:nvPicPr>
          <p:cNvPr id="429" name="Google Shape;429;p47"/>
          <p:cNvPicPr preferRelativeResize="0"/>
          <p:nvPr/>
        </p:nvPicPr>
        <p:blipFill rotWithShape="1">
          <a:blip r:embed="rId5">
            <a:alphaModFix/>
          </a:blip>
          <a:srcRect b="0" l="0" r="0" t="0"/>
          <a:stretch/>
        </p:blipFill>
        <p:spPr>
          <a:xfrm>
            <a:off x="5551909" y="4266077"/>
            <a:ext cx="370895" cy="365248"/>
          </a:xfrm>
          <a:prstGeom prst="rect">
            <a:avLst/>
          </a:prstGeom>
          <a:noFill/>
          <a:ln>
            <a:noFill/>
          </a:ln>
        </p:spPr>
      </p:pic>
      <p:pic>
        <p:nvPicPr>
          <p:cNvPr id="430" name="Google Shape;430;p47"/>
          <p:cNvPicPr preferRelativeResize="0"/>
          <p:nvPr/>
        </p:nvPicPr>
        <p:blipFill rotWithShape="1">
          <a:blip r:embed="rId6">
            <a:alphaModFix/>
          </a:blip>
          <a:srcRect b="0" l="0" r="0" t="0"/>
          <a:stretch/>
        </p:blipFill>
        <p:spPr>
          <a:xfrm>
            <a:off x="5580432" y="3804974"/>
            <a:ext cx="313850" cy="309058"/>
          </a:xfrm>
          <a:prstGeom prst="rect">
            <a:avLst/>
          </a:prstGeom>
          <a:noFill/>
          <a:ln>
            <a:noFill/>
          </a:ln>
        </p:spPr>
      </p:pic>
      <p:pic>
        <p:nvPicPr>
          <p:cNvPr id="431" name="Google Shape;431;p47"/>
          <p:cNvPicPr preferRelativeResize="0"/>
          <p:nvPr/>
        </p:nvPicPr>
        <p:blipFill rotWithShape="1">
          <a:blip r:embed="rId7">
            <a:alphaModFix/>
          </a:blip>
          <a:srcRect b="-844" l="-844" r="-834" t="-834"/>
          <a:stretch/>
        </p:blipFill>
        <p:spPr>
          <a:xfrm>
            <a:off x="6050500" y="801237"/>
            <a:ext cx="2442262" cy="24422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8"/>
          <p:cNvSpPr txBox="1"/>
          <p:nvPr>
            <p:ph type="title"/>
          </p:nvPr>
        </p:nvSpPr>
        <p:spPr>
          <a:xfrm>
            <a:off x="630000" y="269200"/>
            <a:ext cx="7886700" cy="631800"/>
          </a:xfrm>
          <a:prstGeom prst="rect">
            <a:avLst/>
          </a:prstGeom>
          <a:no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chemeClr val="dk1"/>
              </a:buClr>
              <a:buSzPts val="2520"/>
              <a:buFont typeface="Arial"/>
              <a:buNone/>
            </a:pPr>
            <a:r>
              <a:rPr lang="en-GB" sz="2320"/>
              <a:t>SciLifeLab Research Data Management (RDM) Guidelines</a:t>
            </a:r>
            <a:endParaRPr sz="2320"/>
          </a:p>
        </p:txBody>
      </p:sp>
      <p:sp>
        <p:nvSpPr>
          <p:cNvPr id="437" name="Google Shape;437;p48"/>
          <p:cNvSpPr txBox="1"/>
          <p:nvPr/>
        </p:nvSpPr>
        <p:spPr>
          <a:xfrm>
            <a:off x="4533275" y="1131125"/>
            <a:ext cx="4321800" cy="534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None/>
            </a:pPr>
            <a:r>
              <a:rPr b="0" i="0" lang="en-GB" sz="1700" u="none" cap="none" strike="noStrike">
                <a:solidFill>
                  <a:schemeClr val="dk1"/>
                </a:solidFill>
                <a:latin typeface="Arial"/>
                <a:ea typeface="Arial"/>
                <a:cs typeface="Arial"/>
                <a:sym typeface="Arial"/>
              </a:rPr>
              <a:t>Knowledge hub for the management of life science research data in Sweden.</a:t>
            </a:r>
            <a:endParaRPr b="0" i="0" sz="1700" u="none" cap="none" strike="noStrike">
              <a:solidFill>
                <a:schemeClr val="dk1"/>
              </a:solidFill>
              <a:latin typeface="Arial"/>
              <a:ea typeface="Arial"/>
              <a:cs typeface="Arial"/>
              <a:sym typeface="Arial"/>
            </a:endParaRPr>
          </a:p>
        </p:txBody>
      </p:sp>
      <p:sp>
        <p:nvSpPr>
          <p:cNvPr id="438" name="Google Shape;438;p48"/>
          <p:cNvSpPr txBox="1"/>
          <p:nvPr/>
        </p:nvSpPr>
        <p:spPr>
          <a:xfrm>
            <a:off x="5349250" y="4712400"/>
            <a:ext cx="3100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hlink"/>
                </a:solidFill>
                <a:latin typeface="Arial"/>
                <a:ea typeface="Arial"/>
                <a:cs typeface="Arial"/>
                <a:sym typeface="Arial"/>
                <a:hlinkClick r:id="rId3"/>
              </a:rPr>
              <a:t>data-management@scilifelab.se</a:t>
            </a:r>
            <a:endParaRPr b="0" i="0" sz="1600" u="none" cap="none" strike="noStrike">
              <a:solidFill>
                <a:srgbClr val="000000"/>
              </a:solidFill>
              <a:latin typeface="Arial"/>
              <a:ea typeface="Arial"/>
              <a:cs typeface="Arial"/>
              <a:sym typeface="Arial"/>
            </a:endParaRPr>
          </a:p>
        </p:txBody>
      </p:sp>
      <p:pic>
        <p:nvPicPr>
          <p:cNvPr id="439" name="Google Shape;439;p48"/>
          <p:cNvPicPr preferRelativeResize="0"/>
          <p:nvPr/>
        </p:nvPicPr>
        <p:blipFill rotWithShape="1">
          <a:blip r:embed="rId4">
            <a:alphaModFix/>
          </a:blip>
          <a:srcRect b="0" l="0" r="0" t="0"/>
          <a:stretch/>
        </p:blipFill>
        <p:spPr>
          <a:xfrm>
            <a:off x="105525" y="761076"/>
            <a:ext cx="4321701" cy="4314326"/>
          </a:xfrm>
          <a:prstGeom prst="rect">
            <a:avLst/>
          </a:prstGeom>
          <a:noFill/>
          <a:ln>
            <a:noFill/>
          </a:ln>
          <a:effectLst>
            <a:outerShdw blurRad="57150" rotWithShape="0" algn="bl" dir="5400000" dist="19050">
              <a:srgbClr val="000000">
                <a:alpha val="49800"/>
              </a:srgbClr>
            </a:outerShdw>
          </a:effectLst>
        </p:spPr>
      </p:pic>
      <p:sp>
        <p:nvSpPr>
          <p:cNvPr id="440" name="Google Shape;440;p48"/>
          <p:cNvSpPr txBox="1"/>
          <p:nvPr/>
        </p:nvSpPr>
        <p:spPr>
          <a:xfrm>
            <a:off x="5349250" y="4323725"/>
            <a:ext cx="283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chemeClr val="hlink"/>
                </a:solidFill>
                <a:latin typeface="Arial"/>
                <a:ea typeface="Arial"/>
                <a:cs typeface="Arial"/>
                <a:sym typeface="Arial"/>
                <a:hlinkClick r:id="rId5"/>
              </a:rPr>
              <a:t>data-guidelines.scilifelab.se</a:t>
            </a:r>
            <a:endParaRPr b="0" i="0" sz="1600" u="none" cap="none" strike="noStrike">
              <a:solidFill>
                <a:srgbClr val="000000"/>
              </a:solidFill>
              <a:latin typeface="Arial"/>
              <a:ea typeface="Arial"/>
              <a:cs typeface="Arial"/>
              <a:sym typeface="Arial"/>
            </a:endParaRPr>
          </a:p>
        </p:txBody>
      </p:sp>
      <p:pic>
        <p:nvPicPr>
          <p:cNvPr id="441" name="Google Shape;441;p48"/>
          <p:cNvPicPr preferRelativeResize="0"/>
          <p:nvPr/>
        </p:nvPicPr>
        <p:blipFill rotWithShape="1">
          <a:blip r:embed="rId6">
            <a:alphaModFix/>
          </a:blip>
          <a:srcRect b="0" l="0" r="0" t="0"/>
          <a:stretch/>
        </p:blipFill>
        <p:spPr>
          <a:xfrm>
            <a:off x="5405700" y="1762600"/>
            <a:ext cx="2456314" cy="2463650"/>
          </a:xfrm>
          <a:prstGeom prst="rect">
            <a:avLst/>
          </a:prstGeom>
          <a:noFill/>
          <a:ln>
            <a:noFill/>
          </a:ln>
          <a:effectLst>
            <a:outerShdw blurRad="85725" rotWithShape="0" algn="bl" dir="5400000" dist="19050">
              <a:schemeClr val="accent6">
                <a:alpha val="80000"/>
              </a:schemeClr>
            </a:outerShdw>
          </a:effectLst>
        </p:spPr>
      </p:pic>
      <p:cxnSp>
        <p:nvCxnSpPr>
          <p:cNvPr id="442" name="Google Shape;442;p48"/>
          <p:cNvCxnSpPr>
            <a:endCxn id="441" idx="1"/>
          </p:cNvCxnSpPr>
          <p:nvPr/>
        </p:nvCxnSpPr>
        <p:spPr>
          <a:xfrm>
            <a:off x="3973200" y="2956625"/>
            <a:ext cx="1432500" cy="37800"/>
          </a:xfrm>
          <a:prstGeom prst="straightConnector1">
            <a:avLst/>
          </a:prstGeom>
          <a:noFill/>
          <a:ln cap="flat" cmpd="sng" w="28575">
            <a:solidFill>
              <a:srgbClr val="595959"/>
            </a:solidFill>
            <a:prstDash val="solid"/>
            <a:round/>
            <a:headEnd len="sm" w="sm" type="none"/>
            <a:tailEnd len="med" w="med" type="triangle"/>
          </a:ln>
        </p:spPr>
      </p:cxnSp>
      <p:grpSp>
        <p:nvGrpSpPr>
          <p:cNvPr id="443" name="Google Shape;443;p48"/>
          <p:cNvGrpSpPr/>
          <p:nvPr/>
        </p:nvGrpSpPr>
        <p:grpSpPr>
          <a:xfrm>
            <a:off x="5054554" y="4395400"/>
            <a:ext cx="370894" cy="679994"/>
            <a:chOff x="4628698" y="4310774"/>
            <a:chExt cx="428977" cy="798678"/>
          </a:xfrm>
        </p:grpSpPr>
        <p:pic>
          <p:nvPicPr>
            <p:cNvPr id="444" name="Google Shape;444;p48"/>
            <p:cNvPicPr preferRelativeResize="0"/>
            <p:nvPr/>
          </p:nvPicPr>
          <p:blipFill rotWithShape="1">
            <a:blip r:embed="rId7">
              <a:alphaModFix/>
            </a:blip>
            <a:srcRect b="0" l="0" r="0" t="0"/>
            <a:stretch/>
          </p:blipFill>
          <p:spPr>
            <a:xfrm>
              <a:off x="4628698" y="4310774"/>
              <a:ext cx="428977" cy="428998"/>
            </a:xfrm>
            <a:prstGeom prst="rect">
              <a:avLst/>
            </a:prstGeom>
            <a:noFill/>
            <a:ln>
              <a:noFill/>
            </a:ln>
          </p:spPr>
        </p:pic>
        <p:pic>
          <p:nvPicPr>
            <p:cNvPr id="445" name="Google Shape;445;p48"/>
            <p:cNvPicPr preferRelativeResize="0"/>
            <p:nvPr/>
          </p:nvPicPr>
          <p:blipFill rotWithShape="1">
            <a:blip r:embed="rId8">
              <a:alphaModFix/>
            </a:blip>
            <a:srcRect b="0" l="0" r="0" t="0"/>
            <a:stretch/>
          </p:blipFill>
          <p:spPr>
            <a:xfrm>
              <a:off x="4661687" y="4746450"/>
              <a:ext cx="363002" cy="363002"/>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9"/>
          <p:cNvSpPr txBox="1"/>
          <p:nvPr>
            <p:ph idx="4294967295" type="title"/>
          </p:nvPr>
        </p:nvSpPr>
        <p:spPr>
          <a:xfrm>
            <a:off x="5761450" y="169675"/>
            <a:ext cx="3119700" cy="538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3333"/>
              <a:buNone/>
            </a:pPr>
            <a:r>
              <a:rPr b="0" lang="en-GB" sz="1600"/>
              <a:t>The </a:t>
            </a:r>
            <a:r>
              <a:rPr lang="en-GB" sz="1600"/>
              <a:t>R</a:t>
            </a:r>
            <a:r>
              <a:rPr b="0" lang="en-GB" sz="1600"/>
              <a:t>esearch </a:t>
            </a:r>
            <a:r>
              <a:rPr lang="en-GB" sz="1600"/>
              <a:t>D</a:t>
            </a:r>
            <a:r>
              <a:rPr b="0" lang="en-GB" sz="1600"/>
              <a:t>ata </a:t>
            </a:r>
            <a:r>
              <a:rPr lang="en-GB" sz="1600"/>
              <a:t>M</a:t>
            </a:r>
            <a:r>
              <a:rPr b="0" lang="en-GB" sz="1600"/>
              <a:t>anagement </a:t>
            </a:r>
            <a:endParaRPr b="0" sz="1600"/>
          </a:p>
          <a:p>
            <a:pPr indent="177800" lvl="0" marL="0" rtl="0" algn="ctr">
              <a:lnSpc>
                <a:spcPct val="90000"/>
              </a:lnSpc>
              <a:spcBef>
                <a:spcPts val="0"/>
              </a:spcBef>
              <a:spcAft>
                <a:spcPts val="0"/>
              </a:spcAft>
              <a:buSzPts val="3333"/>
              <a:buNone/>
            </a:pPr>
            <a:r>
              <a:rPr b="0" lang="en-GB" sz="1600"/>
              <a:t>tool</a:t>
            </a:r>
            <a:r>
              <a:rPr lang="en-GB" sz="1600"/>
              <a:t>kit</a:t>
            </a:r>
            <a:r>
              <a:rPr b="0" lang="en-GB" sz="1600"/>
              <a:t> for Life Sciences</a:t>
            </a:r>
            <a:endParaRPr b="0" sz="1600"/>
          </a:p>
        </p:txBody>
      </p:sp>
      <p:sp>
        <p:nvSpPr>
          <p:cNvPr id="451" name="Google Shape;451;p49"/>
          <p:cNvSpPr txBox="1"/>
          <p:nvPr>
            <p:ph idx="4294967295" type="body"/>
          </p:nvPr>
        </p:nvSpPr>
        <p:spPr>
          <a:xfrm>
            <a:off x="5138600" y="1314964"/>
            <a:ext cx="3767400" cy="2326500"/>
          </a:xfrm>
          <a:prstGeom prst="rect">
            <a:avLst/>
          </a:prstGeom>
          <a:noFill/>
          <a:ln>
            <a:noFill/>
          </a:ln>
        </p:spPr>
        <p:txBody>
          <a:bodyPr anchorCtr="0" anchor="t" bIns="34275" lIns="68575" spcFirstLastPara="1" rIns="68575" wrap="square" tIns="34275">
            <a:noAutofit/>
          </a:bodyPr>
          <a:lstStyle/>
          <a:p>
            <a:pPr indent="-279400" lvl="0" marL="342900" rtl="0" algn="l">
              <a:lnSpc>
                <a:spcPct val="100000"/>
              </a:lnSpc>
              <a:spcBef>
                <a:spcPts val="0"/>
              </a:spcBef>
              <a:spcAft>
                <a:spcPts val="0"/>
              </a:spcAft>
              <a:buSzPts val="1800"/>
              <a:buChar char="●"/>
            </a:pPr>
            <a:r>
              <a:rPr lang="en-GB" sz="1800"/>
              <a:t>RDM best practices and guidelines.</a:t>
            </a:r>
            <a:endParaRPr sz="1800"/>
          </a:p>
          <a:p>
            <a:pPr indent="-279400" lvl="0" marL="342900" rtl="0" algn="l">
              <a:lnSpc>
                <a:spcPct val="100000"/>
              </a:lnSpc>
              <a:spcBef>
                <a:spcPts val="1000"/>
              </a:spcBef>
              <a:spcAft>
                <a:spcPts val="0"/>
              </a:spcAft>
              <a:buSzPts val="1800"/>
              <a:buChar char="●"/>
            </a:pPr>
            <a:r>
              <a:rPr lang="en-GB" sz="1800"/>
              <a:t>Links to tools/resources and training material </a:t>
            </a:r>
            <a:r>
              <a:rPr lang="en-GB" sz="1800" u="sng"/>
              <a:t>given in specific DM context.</a:t>
            </a:r>
            <a:endParaRPr sz="1800" u="sng"/>
          </a:p>
          <a:p>
            <a:pPr indent="-279400" lvl="0" marL="342900" rtl="0" algn="l">
              <a:lnSpc>
                <a:spcPct val="100000"/>
              </a:lnSpc>
              <a:spcBef>
                <a:spcPts val="1000"/>
              </a:spcBef>
              <a:spcAft>
                <a:spcPts val="0"/>
              </a:spcAft>
              <a:buSzPts val="1800"/>
              <a:buChar char="●"/>
            </a:pPr>
            <a:r>
              <a:rPr lang="en-GB" sz="1800"/>
              <a:t>Examples of combination of tools for RDM.</a:t>
            </a:r>
            <a:endParaRPr sz="1800"/>
          </a:p>
          <a:p>
            <a:pPr indent="0" lvl="0" marL="0" rtl="0" algn="l">
              <a:lnSpc>
                <a:spcPct val="100000"/>
              </a:lnSpc>
              <a:spcBef>
                <a:spcPts val="1000"/>
              </a:spcBef>
              <a:spcAft>
                <a:spcPts val="0"/>
              </a:spcAft>
              <a:buClr>
                <a:schemeClr val="dk1"/>
              </a:buClr>
              <a:buSzPts val="800"/>
              <a:buFont typeface="Arial"/>
              <a:buNone/>
            </a:pPr>
            <a:r>
              <a:t/>
            </a:r>
            <a:endParaRPr sz="1800"/>
          </a:p>
          <a:p>
            <a:pPr indent="0" lvl="0" marL="0" rtl="0" algn="l">
              <a:lnSpc>
                <a:spcPct val="100000"/>
              </a:lnSpc>
              <a:spcBef>
                <a:spcPts val="1000"/>
              </a:spcBef>
              <a:spcAft>
                <a:spcPts val="1000"/>
              </a:spcAft>
              <a:buSzPts val="1500"/>
              <a:buNone/>
            </a:pPr>
            <a:r>
              <a:t/>
            </a:r>
            <a:endParaRPr sz="1800"/>
          </a:p>
        </p:txBody>
      </p:sp>
      <p:pic>
        <p:nvPicPr>
          <p:cNvPr id="452" name="Google Shape;452;p49"/>
          <p:cNvPicPr preferRelativeResize="0"/>
          <p:nvPr/>
        </p:nvPicPr>
        <p:blipFill rotWithShape="1">
          <a:blip r:embed="rId3">
            <a:alphaModFix/>
          </a:blip>
          <a:srcRect b="0" l="0" r="0" t="0"/>
          <a:stretch/>
        </p:blipFill>
        <p:spPr>
          <a:xfrm>
            <a:off x="2875598" y="130549"/>
            <a:ext cx="2566241" cy="538800"/>
          </a:xfrm>
          <a:prstGeom prst="rect">
            <a:avLst/>
          </a:prstGeom>
          <a:noFill/>
          <a:ln>
            <a:noFill/>
          </a:ln>
        </p:spPr>
      </p:pic>
      <p:sp>
        <p:nvSpPr>
          <p:cNvPr id="453" name="Google Shape;453;p49"/>
          <p:cNvSpPr txBox="1"/>
          <p:nvPr/>
        </p:nvSpPr>
        <p:spPr>
          <a:xfrm>
            <a:off x="3630713" y="3835369"/>
            <a:ext cx="18690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rbel"/>
              <a:ea typeface="Corbel"/>
              <a:cs typeface="Corbel"/>
              <a:sym typeface="Corbel"/>
            </a:endParaRPr>
          </a:p>
        </p:txBody>
      </p:sp>
      <p:pic>
        <p:nvPicPr>
          <p:cNvPr id="454" name="Google Shape;454;p49"/>
          <p:cNvPicPr preferRelativeResize="0"/>
          <p:nvPr/>
        </p:nvPicPr>
        <p:blipFill rotWithShape="1">
          <a:blip r:embed="rId4">
            <a:alphaModFix/>
          </a:blip>
          <a:srcRect b="0" l="0" r="0" t="0"/>
          <a:stretch/>
        </p:blipFill>
        <p:spPr>
          <a:xfrm>
            <a:off x="80525" y="919175"/>
            <a:ext cx="4723651" cy="3957898"/>
          </a:xfrm>
          <a:prstGeom prst="rect">
            <a:avLst/>
          </a:prstGeom>
          <a:noFill/>
          <a:ln>
            <a:noFill/>
          </a:ln>
          <a:effectLst>
            <a:outerShdw blurRad="57150" rotWithShape="0" algn="bl" dir="5400000" dist="19050">
              <a:srgbClr val="000000">
                <a:alpha val="49800"/>
              </a:srgbClr>
            </a:outerShdw>
          </a:effectLst>
        </p:spPr>
      </p:pic>
      <p:sp>
        <p:nvSpPr>
          <p:cNvPr id="455" name="Google Shape;455;p49"/>
          <p:cNvSpPr txBox="1"/>
          <p:nvPr/>
        </p:nvSpPr>
        <p:spPr>
          <a:xfrm>
            <a:off x="5441846" y="3584800"/>
            <a:ext cx="2880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00"/>
              </a:spcBef>
              <a:spcAft>
                <a:spcPts val="500"/>
              </a:spcAft>
              <a:buClr>
                <a:srgbClr val="000000"/>
              </a:buClr>
              <a:buSzPts val="1600"/>
              <a:buFont typeface="Arial"/>
              <a:buNone/>
            </a:pPr>
            <a:r>
              <a:rPr b="0" i="0" lang="en-GB" sz="1600" u="sng" cap="none" strike="noStrike">
                <a:solidFill>
                  <a:schemeClr val="hlink"/>
                </a:solidFill>
                <a:latin typeface="Corbel"/>
                <a:ea typeface="Corbel"/>
                <a:cs typeface="Corbel"/>
                <a:sym typeface="Corbel"/>
                <a:hlinkClick r:id="rId5"/>
              </a:rPr>
              <a:t>https://rdmkit.elixir-europe.org/</a:t>
            </a:r>
            <a:endParaRPr b="0" i="0" sz="1600" u="none" cap="none" strike="noStrike">
              <a:solidFill>
                <a:srgbClr val="000000"/>
              </a:solidFill>
              <a:latin typeface="Arial"/>
              <a:ea typeface="Arial"/>
              <a:cs typeface="Arial"/>
              <a:sym typeface="Arial"/>
            </a:endParaRPr>
          </a:p>
        </p:txBody>
      </p:sp>
      <p:pic>
        <p:nvPicPr>
          <p:cNvPr id="456" name="Google Shape;456;p49"/>
          <p:cNvPicPr preferRelativeResize="0"/>
          <p:nvPr/>
        </p:nvPicPr>
        <p:blipFill rotWithShape="1">
          <a:blip r:embed="rId6">
            <a:alphaModFix/>
          </a:blip>
          <a:srcRect b="0" l="0" r="0" t="0"/>
          <a:stretch/>
        </p:blipFill>
        <p:spPr>
          <a:xfrm>
            <a:off x="7955852" y="4287064"/>
            <a:ext cx="925300" cy="693975"/>
          </a:xfrm>
          <a:prstGeom prst="rect">
            <a:avLst/>
          </a:prstGeom>
          <a:noFill/>
          <a:ln>
            <a:noFill/>
          </a:ln>
        </p:spPr>
      </p:pic>
      <p:pic>
        <p:nvPicPr>
          <p:cNvPr id="457" name="Google Shape;457;p49"/>
          <p:cNvPicPr preferRelativeResize="0"/>
          <p:nvPr/>
        </p:nvPicPr>
        <p:blipFill rotWithShape="1">
          <a:blip r:embed="rId7">
            <a:alphaModFix/>
          </a:blip>
          <a:srcRect b="0" l="0" r="0" t="0"/>
          <a:stretch/>
        </p:blipFill>
        <p:spPr>
          <a:xfrm>
            <a:off x="5138609" y="3617727"/>
            <a:ext cx="370895" cy="365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0"/>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References</a:t>
            </a:r>
            <a:endParaRPr/>
          </a:p>
        </p:txBody>
      </p:sp>
      <p:sp>
        <p:nvSpPr>
          <p:cNvPr id="463" name="Google Shape;463;p50"/>
          <p:cNvSpPr txBox="1"/>
          <p:nvPr>
            <p:ph idx="1" type="body"/>
          </p:nvPr>
        </p:nvSpPr>
        <p:spPr>
          <a:xfrm>
            <a:off x="630000" y="1084325"/>
            <a:ext cx="82461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a:t>These slides and exercises are based on </a:t>
            </a:r>
            <a:r>
              <a:rPr lang="en-GB"/>
              <a:t>previous</a:t>
            </a:r>
            <a:r>
              <a:rPr lang="en-GB"/>
              <a:t> training material from:</a:t>
            </a:r>
            <a:endParaRPr/>
          </a:p>
          <a:p>
            <a:pPr indent="0" lvl="0" marL="0" rtl="0" algn="l">
              <a:spcBef>
                <a:spcPts val="600"/>
              </a:spcBef>
              <a:spcAft>
                <a:spcPts val="0"/>
              </a:spcAft>
              <a:buNone/>
            </a:pPr>
            <a:r>
              <a:t/>
            </a:r>
            <a:endParaRPr/>
          </a:p>
          <a:p>
            <a:pPr indent="-336550" lvl="0" marL="457200" rtl="0" algn="l">
              <a:lnSpc>
                <a:spcPct val="115000"/>
              </a:lnSpc>
              <a:spcBef>
                <a:spcPts val="600"/>
              </a:spcBef>
              <a:spcAft>
                <a:spcPts val="0"/>
              </a:spcAft>
              <a:buSzPts val="1700"/>
              <a:buChar char="-"/>
            </a:pPr>
            <a:r>
              <a:rPr lang="en-GB" sz="1700"/>
              <a:t>NBIS workshop module: </a:t>
            </a:r>
            <a:r>
              <a:rPr lang="en-GB" sz="1700" u="sng">
                <a:solidFill>
                  <a:schemeClr val="hlink"/>
                </a:solidFill>
                <a:hlinkClick r:id="rId3"/>
              </a:rPr>
              <a:t>Data Management Plans</a:t>
            </a:r>
            <a:r>
              <a:rPr lang="en-GB" sz="1700"/>
              <a:t> </a:t>
            </a:r>
            <a:r>
              <a:rPr lang="en-GB" sz="1700"/>
              <a:t> </a:t>
            </a:r>
            <a:endParaRPr sz="1700"/>
          </a:p>
          <a:p>
            <a:pPr indent="-336550" lvl="0" marL="457200" rtl="0" algn="l">
              <a:lnSpc>
                <a:spcPct val="115000"/>
              </a:lnSpc>
              <a:spcBef>
                <a:spcPts val="0"/>
              </a:spcBef>
              <a:spcAft>
                <a:spcPts val="0"/>
              </a:spcAft>
              <a:buSzPts val="1700"/>
              <a:buChar char="-"/>
            </a:pPr>
            <a:r>
              <a:rPr lang="en-GB" sz="1700"/>
              <a:t>Materials from SciLifeLab Research Data Management Roadshow in Lund 2024. Uppsala University. Educational resource. </a:t>
            </a:r>
            <a:r>
              <a:rPr lang="en-GB" sz="1700" u="sng">
                <a:solidFill>
                  <a:schemeClr val="hlink"/>
                </a:solidFill>
                <a:hlinkClick r:id="rId4"/>
              </a:rPr>
              <a:t>https://doi.org/10.17044/scilifelab.28016054.v1</a:t>
            </a:r>
            <a:r>
              <a:rPr lang="en-GB" sz="1700"/>
              <a:t> </a:t>
            </a:r>
            <a:endParaRPr sz="1700"/>
          </a:p>
          <a:p>
            <a:pPr indent="-336550" lvl="0" marL="457200" rtl="0" algn="l">
              <a:lnSpc>
                <a:spcPct val="115000"/>
              </a:lnSpc>
              <a:spcBef>
                <a:spcPts val="0"/>
              </a:spcBef>
              <a:spcAft>
                <a:spcPts val="0"/>
              </a:spcAft>
              <a:buSzPts val="1700"/>
              <a:buChar char="-"/>
            </a:pPr>
            <a:r>
              <a:rPr lang="en-GB" sz="1700"/>
              <a:t>NBIS workshop: </a:t>
            </a:r>
            <a:r>
              <a:rPr b="1" lang="en-GB" sz="1700" u="sng">
                <a:solidFill>
                  <a:schemeClr val="hlink"/>
                </a:solidFill>
                <a:highlight>
                  <a:srgbClr val="FFFFFF"/>
                </a:highlight>
                <a:hlinkClick r:id="rId5"/>
              </a:rPr>
              <a:t>Introduction To Bioinformatics Using NGS Data</a:t>
            </a:r>
            <a:endParaRPr b="1" sz="1700">
              <a:solidFill>
                <a:srgbClr val="1C2833"/>
              </a:solidFill>
              <a:highlight>
                <a:srgbClr val="FFFFFF"/>
              </a:highlight>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4312425" y="507700"/>
            <a:ext cx="4251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solidFill>
                  <a:srgbClr val="1A1A1A"/>
                </a:solidFill>
                <a:latin typeface="Lato"/>
                <a:ea typeface="Lato"/>
                <a:cs typeface="Lato"/>
                <a:sym typeface="Lato"/>
              </a:rPr>
              <a:t>“</a:t>
            </a:r>
            <a:r>
              <a:rPr i="1" lang="en-GB" sz="1600">
                <a:solidFill>
                  <a:srgbClr val="1A1A1A"/>
                </a:solidFill>
                <a:latin typeface="Lato"/>
                <a:ea typeface="Lato"/>
                <a:cs typeface="Lato"/>
                <a:sym typeface="Lato"/>
              </a:rPr>
              <a:t>To promote the usability of research data that is made openly accessible, the </a:t>
            </a:r>
            <a:r>
              <a:rPr b="1" i="1" lang="en-GB" sz="1600">
                <a:solidFill>
                  <a:srgbClr val="1A1A1A"/>
                </a:solidFill>
                <a:latin typeface="Lato"/>
                <a:ea typeface="Lato"/>
                <a:cs typeface="Lato"/>
                <a:sym typeface="Lato"/>
              </a:rPr>
              <a:t>data management</a:t>
            </a:r>
            <a:r>
              <a:rPr i="1" lang="en-GB" sz="1600">
                <a:solidFill>
                  <a:srgbClr val="1A1A1A"/>
                </a:solidFill>
                <a:latin typeface="Lato"/>
                <a:ea typeface="Lato"/>
                <a:cs typeface="Lato"/>
                <a:sym typeface="Lato"/>
              </a:rPr>
              <a:t> should follow the </a:t>
            </a:r>
            <a:r>
              <a:rPr b="1" i="1" lang="en-GB" sz="1600">
                <a:solidFill>
                  <a:srgbClr val="1A1A1A"/>
                </a:solidFill>
                <a:latin typeface="Lato"/>
                <a:ea typeface="Lato"/>
                <a:cs typeface="Lato"/>
                <a:sym typeface="Lato"/>
              </a:rPr>
              <a:t>FAIR principles</a:t>
            </a:r>
            <a:r>
              <a:rPr i="1" lang="en-GB" sz="1600">
                <a:solidFill>
                  <a:srgbClr val="1A1A1A"/>
                </a:solidFill>
                <a:latin typeface="Lato"/>
                <a:ea typeface="Lato"/>
                <a:cs typeface="Lato"/>
                <a:sym typeface="Lato"/>
              </a:rPr>
              <a:t>.”</a:t>
            </a:r>
            <a:endParaRPr i="1" sz="1600">
              <a:solidFill>
                <a:srgbClr val="1A1A1A"/>
              </a:solidFill>
              <a:latin typeface="Lato"/>
              <a:ea typeface="Lato"/>
              <a:cs typeface="Lato"/>
              <a:sym typeface="Lato"/>
            </a:endParaRPr>
          </a:p>
        </p:txBody>
      </p:sp>
      <p:pic>
        <p:nvPicPr>
          <p:cNvPr id="132" name="Google Shape;132;p21">
            <a:hlinkClick r:id="rId3"/>
          </p:cNvPr>
          <p:cNvPicPr preferRelativeResize="0"/>
          <p:nvPr/>
        </p:nvPicPr>
        <p:blipFill>
          <a:blip r:embed="rId4">
            <a:alphaModFix/>
          </a:blip>
          <a:stretch>
            <a:fillRect/>
          </a:stretch>
        </p:blipFill>
        <p:spPr>
          <a:xfrm>
            <a:off x="621200" y="304081"/>
            <a:ext cx="3000000" cy="4138869"/>
          </a:xfrm>
          <a:prstGeom prst="rect">
            <a:avLst/>
          </a:prstGeom>
          <a:noFill/>
          <a:ln>
            <a:noFill/>
          </a:ln>
          <a:effectLst>
            <a:outerShdw blurRad="57150" rotWithShape="0" algn="bl" dir="5400000" dist="19050">
              <a:srgbClr val="000000">
                <a:alpha val="50000"/>
              </a:srgbClr>
            </a:outerShdw>
          </a:effectLst>
        </p:spPr>
      </p:pic>
      <p:sp>
        <p:nvSpPr>
          <p:cNvPr id="133" name="Google Shape;133;p21"/>
          <p:cNvSpPr txBox="1"/>
          <p:nvPr/>
        </p:nvSpPr>
        <p:spPr>
          <a:xfrm>
            <a:off x="4020050" y="1847963"/>
            <a:ext cx="4464300" cy="2150700"/>
          </a:xfrm>
          <a:prstGeom prst="rect">
            <a:avLst/>
          </a:prstGeom>
          <a:noFill/>
          <a:ln>
            <a:noFill/>
          </a:ln>
        </p:spPr>
        <p:txBody>
          <a:bodyPr anchorCtr="0" anchor="t" bIns="91425" lIns="91425" spcFirstLastPara="1" rIns="91425" wrap="square" tIns="91425">
            <a:spAutoFit/>
          </a:bodyPr>
          <a:lstStyle/>
          <a:p>
            <a:pPr indent="0" lvl="0" marL="0" rtl="0" algn="l">
              <a:lnSpc>
                <a:spcPct val="144000"/>
              </a:lnSpc>
              <a:spcBef>
                <a:spcPts val="600"/>
              </a:spcBef>
              <a:spcAft>
                <a:spcPts val="0"/>
              </a:spcAft>
              <a:buNone/>
            </a:pPr>
            <a:r>
              <a:rPr lang="en-GB" sz="1200">
                <a:solidFill>
                  <a:srgbClr val="1A1A1A"/>
                </a:solidFill>
                <a:latin typeface="Lato"/>
                <a:ea typeface="Lato"/>
                <a:cs typeface="Lato"/>
                <a:sym typeface="Lato"/>
              </a:rPr>
              <a:t>The report compiles the Swedish Research Council’s recommendations for</a:t>
            </a:r>
            <a:endParaRPr sz="1200">
              <a:solidFill>
                <a:srgbClr val="1A1A1A"/>
              </a:solidFill>
              <a:latin typeface="Lato"/>
              <a:ea typeface="Lato"/>
              <a:cs typeface="Lato"/>
              <a:sym typeface="Lato"/>
            </a:endParaRPr>
          </a:p>
          <a:p>
            <a:pPr indent="-304800" lvl="0" marL="457200" rtl="0" algn="l">
              <a:lnSpc>
                <a:spcPct val="150000"/>
              </a:lnSpc>
              <a:spcBef>
                <a:spcPts val="1100"/>
              </a:spcBef>
              <a:spcAft>
                <a:spcPts val="0"/>
              </a:spcAft>
              <a:buClr>
                <a:srgbClr val="1A1A1A"/>
              </a:buClr>
              <a:buSzPts val="1200"/>
              <a:buFont typeface="Lato"/>
              <a:buChar char="●"/>
            </a:pPr>
            <a:r>
              <a:rPr lang="en-GB" sz="1200">
                <a:solidFill>
                  <a:srgbClr val="1A1A1A"/>
                </a:solidFill>
                <a:latin typeface="Lato"/>
                <a:ea typeface="Lato"/>
                <a:cs typeface="Lato"/>
                <a:sym typeface="Lato"/>
              </a:rPr>
              <a:t>open access to research data</a:t>
            </a:r>
            <a:endParaRPr sz="1200">
              <a:solidFill>
                <a:srgbClr val="1A1A1A"/>
              </a:solidFill>
              <a:latin typeface="Lato"/>
              <a:ea typeface="Lato"/>
              <a:cs typeface="Lato"/>
              <a:sym typeface="Lato"/>
            </a:endParaRPr>
          </a:p>
          <a:p>
            <a:pPr indent="-304800" lvl="0" marL="457200" rtl="0" algn="l">
              <a:lnSpc>
                <a:spcPct val="150000"/>
              </a:lnSpc>
              <a:spcBef>
                <a:spcPts val="0"/>
              </a:spcBef>
              <a:spcAft>
                <a:spcPts val="0"/>
              </a:spcAft>
              <a:buClr>
                <a:srgbClr val="1A1A1A"/>
              </a:buClr>
              <a:buSzPts val="1200"/>
              <a:buFont typeface="Lato"/>
              <a:buChar char="●"/>
            </a:pPr>
            <a:r>
              <a:rPr lang="en-GB" sz="1200">
                <a:solidFill>
                  <a:srgbClr val="1A1A1A"/>
                </a:solidFill>
                <a:latin typeface="Lato"/>
                <a:ea typeface="Lato"/>
                <a:cs typeface="Lato"/>
                <a:sym typeface="Lato"/>
              </a:rPr>
              <a:t>marking and licences when making research data openly accessible</a:t>
            </a:r>
            <a:endParaRPr sz="1200">
              <a:solidFill>
                <a:srgbClr val="1A1A1A"/>
              </a:solidFill>
              <a:latin typeface="Lato"/>
              <a:ea typeface="Lato"/>
              <a:cs typeface="Lato"/>
              <a:sym typeface="Lato"/>
            </a:endParaRPr>
          </a:p>
          <a:p>
            <a:pPr indent="-304800" lvl="0" marL="457200" rtl="0" algn="l">
              <a:lnSpc>
                <a:spcPct val="150000"/>
              </a:lnSpc>
              <a:spcBef>
                <a:spcPts val="0"/>
              </a:spcBef>
              <a:spcAft>
                <a:spcPts val="0"/>
              </a:spcAft>
              <a:buClr>
                <a:srgbClr val="1A1A1A"/>
              </a:buClr>
              <a:buSzPts val="1200"/>
              <a:buFont typeface="Lato"/>
              <a:buChar char="●"/>
            </a:pPr>
            <a:r>
              <a:rPr lang="en-GB" sz="1200">
                <a:solidFill>
                  <a:srgbClr val="1A1A1A"/>
                </a:solidFill>
                <a:latin typeface="Lato"/>
                <a:ea typeface="Lato"/>
                <a:cs typeface="Lato"/>
                <a:sym typeface="Lato"/>
              </a:rPr>
              <a:t>criteria for FAIR data management</a:t>
            </a:r>
            <a:endParaRPr sz="1200">
              <a:solidFill>
                <a:srgbClr val="1A1A1A"/>
              </a:solidFill>
              <a:latin typeface="Lato"/>
              <a:ea typeface="Lato"/>
              <a:cs typeface="Lato"/>
              <a:sym typeface="Lato"/>
            </a:endParaRPr>
          </a:p>
          <a:p>
            <a:pPr indent="-304800" lvl="0" marL="457200" rtl="0" algn="l">
              <a:lnSpc>
                <a:spcPct val="150000"/>
              </a:lnSpc>
              <a:spcBef>
                <a:spcPts val="0"/>
              </a:spcBef>
              <a:spcAft>
                <a:spcPts val="0"/>
              </a:spcAft>
              <a:buClr>
                <a:srgbClr val="1A1A1A"/>
              </a:buClr>
              <a:buSzPts val="1200"/>
              <a:buFont typeface="Lato"/>
              <a:buChar char="●"/>
            </a:pPr>
            <a:r>
              <a:rPr lang="en-GB" sz="1200">
                <a:solidFill>
                  <a:srgbClr val="1A1A1A"/>
                </a:solidFill>
                <a:latin typeface="Lato"/>
                <a:ea typeface="Lato"/>
                <a:cs typeface="Lato"/>
                <a:sym typeface="Lato"/>
              </a:rPr>
              <a:t>data management plans.</a:t>
            </a:r>
            <a:endParaRPr sz="1200">
              <a:solidFill>
                <a:srgbClr val="1A1A1A"/>
              </a:solidFill>
              <a:latin typeface="Lato"/>
              <a:ea typeface="Lato"/>
              <a:cs typeface="Lato"/>
              <a:sym typeface="Lato"/>
            </a:endParaRPr>
          </a:p>
        </p:txBody>
      </p:sp>
      <p:sp>
        <p:nvSpPr>
          <p:cNvPr id="134" name="Google Shape;134;p21"/>
          <p:cNvSpPr txBox="1"/>
          <p:nvPr/>
        </p:nvSpPr>
        <p:spPr>
          <a:xfrm>
            <a:off x="621200" y="4415525"/>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rPr b="1" lang="en-GB" sz="1200" u="sng">
                <a:solidFill>
                  <a:schemeClr val="hlink"/>
                </a:solidFill>
                <a:latin typeface="Lato"/>
                <a:ea typeface="Lato"/>
                <a:cs typeface="Lato"/>
                <a:sym typeface="Lato"/>
                <a:hlinkClick r:id="rId5"/>
              </a:rPr>
              <a:t>ISBN </a:t>
            </a:r>
            <a:r>
              <a:rPr lang="en-GB" sz="1200" u="sng">
                <a:solidFill>
                  <a:schemeClr val="hlink"/>
                </a:solidFill>
                <a:latin typeface="Lato"/>
                <a:ea typeface="Lato"/>
                <a:cs typeface="Lato"/>
                <a:sym typeface="Lato"/>
                <a:hlinkClick r:id="rId6"/>
              </a:rPr>
              <a:t>978-91-89845-28-2</a:t>
            </a:r>
            <a:endParaRPr sz="1200">
              <a:solidFill>
                <a:srgbClr val="1A1A1A"/>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ctr">
              <a:lnSpc>
                <a:spcPct val="100000"/>
              </a:lnSpc>
              <a:spcBef>
                <a:spcPts val="0"/>
              </a:spcBef>
              <a:spcAft>
                <a:spcPts val="0"/>
              </a:spcAft>
              <a:buNone/>
            </a:pPr>
            <a:r>
              <a:rPr lang="en-GB"/>
              <a:t>The FAIR principles</a:t>
            </a:r>
            <a:endParaRPr/>
          </a:p>
        </p:txBody>
      </p:sp>
      <p:pic>
        <p:nvPicPr>
          <p:cNvPr id="140" name="Google Shape;140;p22" title="FAIR_illustration_SND.png">
            <a:hlinkClick r:id="rId3"/>
          </p:cNvPr>
          <p:cNvPicPr preferRelativeResize="0"/>
          <p:nvPr/>
        </p:nvPicPr>
        <p:blipFill>
          <a:blip r:embed="rId4">
            <a:alphaModFix/>
          </a:blip>
          <a:stretch>
            <a:fillRect/>
          </a:stretch>
        </p:blipFill>
        <p:spPr>
          <a:xfrm>
            <a:off x="1620050" y="1568475"/>
            <a:ext cx="5616249" cy="1627900"/>
          </a:xfrm>
          <a:prstGeom prst="rect">
            <a:avLst/>
          </a:prstGeom>
          <a:noFill/>
          <a:ln>
            <a:noFill/>
          </a:ln>
        </p:spPr>
      </p:pic>
      <p:sp>
        <p:nvSpPr>
          <p:cNvPr id="141" name="Google Shape;141;p22"/>
          <p:cNvSpPr txBox="1"/>
          <p:nvPr/>
        </p:nvSpPr>
        <p:spPr>
          <a:xfrm>
            <a:off x="1620050" y="3196375"/>
            <a:ext cx="465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chemeClr val="hlink"/>
                </a:solidFill>
                <a:latin typeface="Lato"/>
                <a:ea typeface="Lato"/>
                <a:cs typeface="Lato"/>
                <a:sym typeface="Lato"/>
                <a:hlinkClick r:id="rId5"/>
              </a:rPr>
              <a:t>FAIR principles illustration</a:t>
            </a:r>
            <a:r>
              <a:rPr lang="en-GB" sz="1000">
                <a:solidFill>
                  <a:schemeClr val="dk1"/>
                </a:solidFill>
                <a:latin typeface="Lato"/>
                <a:ea typeface="Lato"/>
                <a:cs typeface="Lato"/>
                <a:sym typeface="Lato"/>
              </a:rPr>
              <a:t>. SND/Svensk nationell datatjänst. </a:t>
            </a:r>
            <a:r>
              <a:rPr lang="en-GB" sz="1000">
                <a:solidFill>
                  <a:schemeClr val="dk1"/>
                </a:solidFill>
                <a:latin typeface="Lato"/>
                <a:ea typeface="Lato"/>
                <a:cs typeface="Lato"/>
                <a:sym typeface="Lato"/>
              </a:rPr>
              <a:t> </a:t>
            </a:r>
            <a:r>
              <a:rPr lang="en-GB" sz="1000" u="sng">
                <a:solidFill>
                  <a:schemeClr val="hlink"/>
                </a:solidFill>
                <a:latin typeface="Lato"/>
                <a:ea typeface="Lato"/>
                <a:cs typeface="Lato"/>
                <a:sym typeface="Lato"/>
                <a:hlinkClick r:id="rId6"/>
              </a:rPr>
              <a:t>CC-BY 4.0</a:t>
            </a:r>
            <a:endParaRPr sz="1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630000" y="269200"/>
            <a:ext cx="7886700" cy="63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The FAIR principles</a:t>
            </a:r>
            <a:endParaRPr/>
          </a:p>
        </p:txBody>
      </p:sp>
      <p:sp>
        <p:nvSpPr>
          <p:cNvPr id="147" name="Google Shape;147;p23"/>
          <p:cNvSpPr txBox="1"/>
          <p:nvPr>
            <p:ph idx="1" type="body"/>
          </p:nvPr>
        </p:nvSpPr>
        <p:spPr>
          <a:xfrm>
            <a:off x="621200" y="1084325"/>
            <a:ext cx="4296900" cy="33312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lang="en-GB" sz="1600"/>
              <a:t>Promote </a:t>
            </a:r>
            <a:r>
              <a:rPr b="1" lang="en-GB" sz="1600"/>
              <a:t>efficient data discovery and reuse</a:t>
            </a:r>
            <a:r>
              <a:rPr lang="en-GB" sz="1600"/>
              <a:t> by providing guidelines </a:t>
            </a:r>
            <a:br>
              <a:rPr lang="en-GB" sz="1600"/>
            </a:br>
            <a:r>
              <a:rPr lang="en-GB" sz="1600"/>
              <a:t>to make digital resources</a:t>
            </a:r>
            <a:endParaRPr sz="900"/>
          </a:p>
          <a:p>
            <a:pPr indent="0" lvl="1" marL="604838" rtl="0" algn="l">
              <a:lnSpc>
                <a:spcPct val="100000"/>
              </a:lnSpc>
              <a:spcBef>
                <a:spcPts val="1000"/>
              </a:spcBef>
              <a:spcAft>
                <a:spcPts val="0"/>
              </a:spcAft>
              <a:buSzPts val="2000"/>
              <a:buNone/>
            </a:pPr>
            <a:r>
              <a:rPr b="1" lang="en-GB">
                <a:solidFill>
                  <a:schemeClr val="accent2"/>
                </a:solidFill>
              </a:rPr>
              <a:t>F</a:t>
            </a:r>
            <a:r>
              <a:rPr b="1" lang="en-GB">
                <a:solidFill>
                  <a:schemeClr val="accent2"/>
                </a:solidFill>
              </a:rPr>
              <a:t>indable</a:t>
            </a:r>
            <a:endParaRPr b="1">
              <a:solidFill>
                <a:schemeClr val="accent2"/>
              </a:solidFill>
            </a:endParaRPr>
          </a:p>
          <a:p>
            <a:pPr indent="0" lvl="1" marL="604838" rtl="0" algn="l">
              <a:lnSpc>
                <a:spcPct val="100000"/>
              </a:lnSpc>
              <a:spcBef>
                <a:spcPts val="400"/>
              </a:spcBef>
              <a:spcAft>
                <a:spcPts val="0"/>
              </a:spcAft>
              <a:buSzPts val="2000"/>
              <a:buNone/>
            </a:pPr>
            <a:r>
              <a:rPr b="1" lang="en-GB">
                <a:solidFill>
                  <a:schemeClr val="accent2"/>
                </a:solidFill>
              </a:rPr>
              <a:t>A</a:t>
            </a:r>
            <a:r>
              <a:rPr b="1" lang="en-GB">
                <a:solidFill>
                  <a:schemeClr val="accent2"/>
                </a:solidFill>
              </a:rPr>
              <a:t>ccessible</a:t>
            </a:r>
            <a:endParaRPr b="1">
              <a:solidFill>
                <a:schemeClr val="accent2"/>
              </a:solidFill>
            </a:endParaRPr>
          </a:p>
          <a:p>
            <a:pPr indent="0" lvl="1" marL="604838" rtl="0" algn="l">
              <a:lnSpc>
                <a:spcPct val="100000"/>
              </a:lnSpc>
              <a:spcBef>
                <a:spcPts val="400"/>
              </a:spcBef>
              <a:spcAft>
                <a:spcPts val="0"/>
              </a:spcAft>
              <a:buSzPts val="2000"/>
              <a:buNone/>
            </a:pPr>
            <a:r>
              <a:rPr b="1" lang="en-GB">
                <a:solidFill>
                  <a:schemeClr val="accent2"/>
                </a:solidFill>
              </a:rPr>
              <a:t>I</a:t>
            </a:r>
            <a:r>
              <a:rPr b="1" lang="en-GB">
                <a:solidFill>
                  <a:schemeClr val="accent2"/>
                </a:solidFill>
              </a:rPr>
              <a:t>nteroperable</a:t>
            </a:r>
            <a:endParaRPr b="1">
              <a:solidFill>
                <a:schemeClr val="accent2"/>
              </a:solidFill>
            </a:endParaRPr>
          </a:p>
          <a:p>
            <a:pPr indent="0" lvl="1" marL="604838" rtl="0" algn="l">
              <a:lnSpc>
                <a:spcPct val="100000"/>
              </a:lnSpc>
              <a:spcBef>
                <a:spcPts val="400"/>
              </a:spcBef>
              <a:spcAft>
                <a:spcPts val="0"/>
              </a:spcAft>
              <a:buSzPts val="2000"/>
              <a:buNone/>
            </a:pPr>
            <a:r>
              <a:rPr b="1" lang="en-GB">
                <a:solidFill>
                  <a:schemeClr val="accent2"/>
                </a:solidFill>
              </a:rPr>
              <a:t>R</a:t>
            </a:r>
            <a:r>
              <a:rPr b="1" lang="en-GB">
                <a:solidFill>
                  <a:schemeClr val="accent2"/>
                </a:solidFill>
              </a:rPr>
              <a:t>eusable</a:t>
            </a:r>
            <a:endParaRPr b="1" sz="1400">
              <a:solidFill>
                <a:schemeClr val="accent2"/>
              </a:solidFill>
            </a:endParaRPr>
          </a:p>
          <a:p>
            <a:pPr indent="-330200" lvl="0" marL="457200" rtl="0" algn="l">
              <a:lnSpc>
                <a:spcPct val="100000"/>
              </a:lnSpc>
              <a:spcBef>
                <a:spcPts val="1000"/>
              </a:spcBef>
              <a:spcAft>
                <a:spcPts val="0"/>
              </a:spcAft>
              <a:buSzPts val="1600"/>
              <a:buChar char="•"/>
            </a:pPr>
            <a:r>
              <a:rPr lang="en-GB" sz="1700"/>
              <a:t>Address aspects </a:t>
            </a:r>
            <a:r>
              <a:rPr b="1" lang="en-GB" sz="1700"/>
              <a:t>enabling software and infrastructure</a:t>
            </a:r>
            <a:r>
              <a:rPr lang="en-GB" sz="1700"/>
              <a:t> to automatically find and use research data</a:t>
            </a:r>
            <a:endParaRPr sz="1700"/>
          </a:p>
        </p:txBody>
      </p:sp>
      <p:pic>
        <p:nvPicPr>
          <p:cNvPr id="148" name="Google Shape;148;p23"/>
          <p:cNvPicPr preferRelativeResize="0"/>
          <p:nvPr/>
        </p:nvPicPr>
        <p:blipFill rotWithShape="1">
          <a:blip r:embed="rId3">
            <a:alphaModFix/>
          </a:blip>
          <a:srcRect b="24693" l="0" r="0" t="0"/>
          <a:stretch/>
        </p:blipFill>
        <p:spPr>
          <a:xfrm>
            <a:off x="5041099" y="866326"/>
            <a:ext cx="3735974" cy="3697567"/>
          </a:xfrm>
          <a:prstGeom prst="rect">
            <a:avLst/>
          </a:prstGeom>
          <a:solidFill>
            <a:schemeClr val="lt1"/>
          </a:solid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sp>
        <p:nvSpPr>
          <p:cNvPr id="149" name="Google Shape;149;p23"/>
          <p:cNvSpPr/>
          <p:nvPr/>
        </p:nvSpPr>
        <p:spPr>
          <a:xfrm>
            <a:off x="4811292" y="4598855"/>
            <a:ext cx="3735900" cy="5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950" u="none" cap="none" strike="noStrike">
                <a:solidFill>
                  <a:srgbClr val="000000"/>
                </a:solidFill>
                <a:latin typeface="Arial"/>
                <a:ea typeface="Arial"/>
                <a:cs typeface="Arial"/>
                <a:sym typeface="Arial"/>
              </a:rPr>
              <a:t>Wilkinson et al. (2016). The FAIR Guiding Principles for scientific data management and stewardship. </a:t>
            </a:r>
            <a:r>
              <a:rPr b="0" i="1" lang="en-GB" sz="950" u="none" cap="none" strike="noStrike">
                <a:solidFill>
                  <a:srgbClr val="000000"/>
                </a:solidFill>
                <a:latin typeface="Arial"/>
                <a:ea typeface="Arial"/>
                <a:cs typeface="Arial"/>
                <a:sym typeface="Arial"/>
              </a:rPr>
              <a:t>Scientific Data</a:t>
            </a:r>
            <a:r>
              <a:rPr b="0" i="0" lang="en-GB" sz="950" u="none" cap="none" strike="noStrike">
                <a:solidFill>
                  <a:srgbClr val="000000"/>
                </a:solidFill>
                <a:latin typeface="Arial"/>
                <a:ea typeface="Arial"/>
                <a:cs typeface="Arial"/>
                <a:sym typeface="Arial"/>
              </a:rPr>
              <a:t>, </a:t>
            </a:r>
            <a:r>
              <a:rPr b="0" i="1" lang="en-GB" sz="950" u="none" cap="none" strike="noStrike">
                <a:solidFill>
                  <a:srgbClr val="000000"/>
                </a:solidFill>
                <a:latin typeface="Arial"/>
                <a:ea typeface="Arial"/>
                <a:cs typeface="Arial"/>
                <a:sym typeface="Arial"/>
              </a:rPr>
              <a:t>3</a:t>
            </a:r>
            <a:r>
              <a:rPr b="0" i="0" lang="en-GB" sz="950" u="none" cap="none" strike="noStrike">
                <a:solidFill>
                  <a:srgbClr val="000000"/>
                </a:solidFill>
                <a:latin typeface="Arial"/>
                <a:ea typeface="Arial"/>
                <a:cs typeface="Arial"/>
                <a:sym typeface="Arial"/>
              </a:rPr>
              <a:t>(1), 160018. </a:t>
            </a:r>
            <a:r>
              <a:rPr b="0" i="0" lang="en-GB" sz="950" u="none" cap="none" strike="noStrike">
                <a:solidFill>
                  <a:schemeClr val="dk1"/>
                </a:solidFill>
                <a:latin typeface="Arial"/>
                <a:ea typeface="Arial"/>
                <a:cs typeface="Arial"/>
                <a:sym typeface="Arial"/>
              </a:rPr>
              <a:t>doi:10.1038/sdata.2016.18</a:t>
            </a:r>
            <a:endParaRPr b="0" i="0" sz="95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4"/>
          <p:cNvPicPr preferRelativeResize="0"/>
          <p:nvPr/>
        </p:nvPicPr>
        <p:blipFill rotWithShape="1">
          <a:blip r:embed="rId3">
            <a:alphaModFix/>
          </a:blip>
          <a:srcRect b="29394" l="23213" r="7907" t="7906"/>
          <a:stretch/>
        </p:blipFill>
        <p:spPr>
          <a:xfrm>
            <a:off x="630050" y="88075"/>
            <a:ext cx="3875875" cy="4012576"/>
          </a:xfrm>
          <a:prstGeom prst="rect">
            <a:avLst/>
          </a:prstGeom>
          <a:noFill/>
          <a:ln>
            <a:noFill/>
          </a:ln>
          <a:effectLst>
            <a:outerShdw blurRad="57150" rotWithShape="0" algn="bl" dir="5400000" dist="19050">
              <a:srgbClr val="000000">
                <a:alpha val="50000"/>
              </a:srgbClr>
            </a:outerShdw>
          </a:effectLst>
        </p:spPr>
      </p:pic>
      <p:sp>
        <p:nvSpPr>
          <p:cNvPr id="155" name="Google Shape;155;p24"/>
          <p:cNvSpPr txBox="1"/>
          <p:nvPr/>
        </p:nvSpPr>
        <p:spPr>
          <a:xfrm>
            <a:off x="553775" y="4100650"/>
            <a:ext cx="38760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50"/>
              <a:t>Barker, M., Chue Hong, N.P., Katz, D.S. et al. Introducing the FAIR Principles for research software. Sci Data 9, 622 (2022). https://doi.org/10.1038/s41597-022-01710-x</a:t>
            </a:r>
            <a:endParaRPr sz="1300"/>
          </a:p>
        </p:txBody>
      </p:sp>
      <p:pic>
        <p:nvPicPr>
          <p:cNvPr id="156" name="Google Shape;156;p24"/>
          <p:cNvPicPr preferRelativeResize="0"/>
          <p:nvPr/>
        </p:nvPicPr>
        <p:blipFill>
          <a:blip r:embed="rId4">
            <a:alphaModFix/>
          </a:blip>
          <a:stretch>
            <a:fillRect/>
          </a:stretch>
        </p:blipFill>
        <p:spPr>
          <a:xfrm>
            <a:off x="4672156" y="88075"/>
            <a:ext cx="3784493" cy="4012576"/>
          </a:xfrm>
          <a:prstGeom prst="rect">
            <a:avLst/>
          </a:prstGeom>
          <a:noFill/>
          <a:ln>
            <a:noFill/>
          </a:ln>
          <a:effectLst>
            <a:outerShdw blurRad="57150" rotWithShape="0" algn="bl" dir="5400000" dist="19050">
              <a:srgbClr val="000000">
                <a:alpha val="50000"/>
              </a:srgbClr>
            </a:outerShdw>
          </a:effectLst>
        </p:spPr>
      </p:pic>
      <p:sp>
        <p:nvSpPr>
          <p:cNvPr id="157" name="Google Shape;157;p24"/>
          <p:cNvSpPr txBox="1"/>
          <p:nvPr/>
        </p:nvSpPr>
        <p:spPr>
          <a:xfrm>
            <a:off x="4672150" y="4100650"/>
            <a:ext cx="43668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50"/>
              <a:t>Garcia L, Batut B, Burke ML, Kuzak M, Psomopoulos F, Arcila R, et al. (2020) Ten simple rules for making training materials FAIR. PLoS Comput Biol 16(5): e1007854. https://doi.org/10.1371/journal.pcbi.1007854</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nvSpPr>
        <p:spPr>
          <a:xfrm>
            <a:off x="5907025" y="874575"/>
            <a:ext cx="2818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People I collaborate with must understand what I do with the data</a:t>
            </a:r>
            <a:endParaRPr/>
          </a:p>
        </p:txBody>
      </p:sp>
      <p:sp>
        <p:nvSpPr>
          <p:cNvPr id="163" name="Google Shape;163;p25"/>
          <p:cNvSpPr txBox="1"/>
          <p:nvPr/>
        </p:nvSpPr>
        <p:spPr>
          <a:xfrm>
            <a:off x="5020971" y="1894519"/>
            <a:ext cx="2999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Scientists wanting to reuse or review my data can find and understand the data</a:t>
            </a:r>
            <a:endParaRPr/>
          </a:p>
        </p:txBody>
      </p:sp>
      <p:sp>
        <p:nvSpPr>
          <p:cNvPr id="164" name="Google Shape;164;p25"/>
          <p:cNvSpPr txBox="1"/>
          <p:nvPr/>
        </p:nvSpPr>
        <p:spPr>
          <a:xfrm>
            <a:off x="5766406" y="2894978"/>
            <a:ext cx="3033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The society funding my research have a right to know what happens to the data</a:t>
            </a:r>
            <a:endParaRPr/>
          </a:p>
        </p:txBody>
      </p:sp>
      <p:sp>
        <p:nvSpPr>
          <p:cNvPr id="165" name="Google Shape;165;p25"/>
          <p:cNvSpPr txBox="1"/>
          <p:nvPr/>
        </p:nvSpPr>
        <p:spPr>
          <a:xfrm>
            <a:off x="5020971" y="3944744"/>
            <a:ext cx="3033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Your future You will not always remember what Your present You decided today </a:t>
            </a:r>
            <a:endParaRPr/>
          </a:p>
        </p:txBody>
      </p:sp>
      <p:sp>
        <p:nvSpPr>
          <p:cNvPr id="166" name="Google Shape;166;p25"/>
          <p:cNvSpPr/>
          <p:nvPr/>
        </p:nvSpPr>
        <p:spPr>
          <a:xfrm>
            <a:off x="5817000" y="715951"/>
            <a:ext cx="2841300" cy="1086300"/>
          </a:xfrm>
          <a:prstGeom prst="ellipse">
            <a:avLst/>
          </a:prstGeom>
          <a:solidFill>
            <a:schemeClr val="accent1">
              <a:alpha val="2509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7" name="Google Shape;167;p25"/>
          <p:cNvSpPr/>
          <p:nvPr/>
        </p:nvSpPr>
        <p:spPr>
          <a:xfrm>
            <a:off x="4886101" y="1679399"/>
            <a:ext cx="3312600" cy="1180800"/>
          </a:xfrm>
          <a:prstGeom prst="ellipse">
            <a:avLst/>
          </a:prstGeom>
          <a:solidFill>
            <a:srgbClr val="FABF8E">
              <a:alpha val="2509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 name="Google Shape;168;p25"/>
          <p:cNvSpPr/>
          <p:nvPr/>
        </p:nvSpPr>
        <p:spPr>
          <a:xfrm>
            <a:off x="5715001" y="2768775"/>
            <a:ext cx="3033300" cy="1125900"/>
          </a:xfrm>
          <a:prstGeom prst="ellipse">
            <a:avLst/>
          </a:prstGeom>
          <a:solidFill>
            <a:srgbClr val="C0F0FE">
              <a:alpha val="2509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25"/>
          <p:cNvSpPr/>
          <p:nvPr/>
        </p:nvSpPr>
        <p:spPr>
          <a:xfrm>
            <a:off x="4923050" y="3736375"/>
            <a:ext cx="3231900" cy="1125900"/>
          </a:xfrm>
          <a:prstGeom prst="ellipse">
            <a:avLst/>
          </a:prstGeom>
          <a:solidFill>
            <a:srgbClr val="5F497A">
              <a:alpha val="2509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25"/>
          <p:cNvSpPr txBox="1"/>
          <p:nvPr>
            <p:ph type="title"/>
          </p:nvPr>
        </p:nvSpPr>
        <p:spPr>
          <a:xfrm>
            <a:off x="1521980" y="155463"/>
            <a:ext cx="5437500" cy="47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Data Management Recipients</a:t>
            </a:r>
            <a:endParaRPr/>
          </a:p>
        </p:txBody>
      </p:sp>
      <p:sp>
        <p:nvSpPr>
          <p:cNvPr id="171" name="Google Shape;171;p25"/>
          <p:cNvSpPr txBox="1"/>
          <p:nvPr>
            <p:ph idx="1" type="body"/>
          </p:nvPr>
        </p:nvSpPr>
        <p:spPr>
          <a:xfrm>
            <a:off x="237744" y="1790170"/>
            <a:ext cx="3033300" cy="21219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400"/>
              </a:spcBef>
              <a:spcAft>
                <a:spcPts val="0"/>
              </a:spcAft>
              <a:buClr>
                <a:schemeClr val="dk1"/>
              </a:buClr>
              <a:buSzPts val="2000"/>
              <a:buFont typeface="Arial"/>
              <a:buChar char="•"/>
            </a:pPr>
            <a:r>
              <a:rPr lang="en-GB"/>
              <a:t>Colleagues</a:t>
            </a:r>
            <a:endParaRPr/>
          </a:p>
          <a:p>
            <a:pPr indent="-355600" lvl="0" marL="457200" rtl="0" algn="l">
              <a:lnSpc>
                <a:spcPct val="100000"/>
              </a:lnSpc>
              <a:spcBef>
                <a:spcPts val="1000"/>
              </a:spcBef>
              <a:spcAft>
                <a:spcPts val="0"/>
              </a:spcAft>
              <a:buSzPts val="2000"/>
              <a:buChar char="•"/>
            </a:pPr>
            <a:r>
              <a:rPr lang="en-GB"/>
              <a:t>Scientific community</a:t>
            </a:r>
            <a:endParaRPr/>
          </a:p>
          <a:p>
            <a:pPr indent="-355600" lvl="0" marL="457200" rtl="0" algn="l">
              <a:lnSpc>
                <a:spcPct val="100000"/>
              </a:lnSpc>
              <a:spcBef>
                <a:spcPts val="1000"/>
              </a:spcBef>
              <a:spcAft>
                <a:spcPts val="0"/>
              </a:spcAft>
              <a:buSzPts val="2000"/>
              <a:buChar char="•"/>
            </a:pPr>
            <a:r>
              <a:rPr lang="en-GB"/>
              <a:t>Society</a:t>
            </a:r>
            <a:endParaRPr/>
          </a:p>
          <a:p>
            <a:pPr indent="-355600" lvl="0" marL="457200" rtl="0" algn="l">
              <a:lnSpc>
                <a:spcPct val="100000"/>
              </a:lnSpc>
              <a:spcBef>
                <a:spcPts val="1000"/>
              </a:spcBef>
              <a:spcAft>
                <a:spcPts val="0"/>
              </a:spcAft>
              <a:buSzPts val="2000"/>
              <a:buChar char="•"/>
            </a:pPr>
            <a:r>
              <a:rPr lang="en-GB"/>
              <a:t>Yourself</a:t>
            </a:r>
            <a:endParaRPr/>
          </a:p>
        </p:txBody>
      </p:sp>
      <p:cxnSp>
        <p:nvCxnSpPr>
          <p:cNvPr id="172" name="Google Shape;172;p25"/>
          <p:cNvCxnSpPr/>
          <p:nvPr/>
        </p:nvCxnSpPr>
        <p:spPr>
          <a:xfrm flipH="1" rot="10800000">
            <a:off x="2219175" y="1263225"/>
            <a:ext cx="3521700" cy="768900"/>
          </a:xfrm>
          <a:prstGeom prst="straightConnector1">
            <a:avLst/>
          </a:prstGeom>
          <a:noFill/>
          <a:ln cap="flat" cmpd="sng" w="22225">
            <a:solidFill>
              <a:srgbClr val="96BF00"/>
            </a:solidFill>
            <a:prstDash val="solid"/>
            <a:round/>
            <a:headEnd len="sm" w="sm" type="none"/>
            <a:tailEnd len="med" w="med" type="triangle"/>
          </a:ln>
        </p:spPr>
      </p:cxnSp>
      <p:cxnSp>
        <p:nvCxnSpPr>
          <p:cNvPr id="173" name="Google Shape;173;p25"/>
          <p:cNvCxnSpPr/>
          <p:nvPr/>
        </p:nvCxnSpPr>
        <p:spPr>
          <a:xfrm flipH="1" rot="10800000">
            <a:off x="3252175" y="2373400"/>
            <a:ext cx="1415700" cy="99900"/>
          </a:xfrm>
          <a:prstGeom prst="straightConnector1">
            <a:avLst/>
          </a:prstGeom>
          <a:noFill/>
          <a:ln cap="flat" cmpd="sng" w="22225">
            <a:solidFill>
              <a:srgbClr val="96BF00"/>
            </a:solidFill>
            <a:prstDash val="solid"/>
            <a:round/>
            <a:headEnd len="sm" w="sm" type="none"/>
            <a:tailEnd len="med" w="med" type="triangle"/>
          </a:ln>
        </p:spPr>
      </p:cxnSp>
      <p:cxnSp>
        <p:nvCxnSpPr>
          <p:cNvPr id="174" name="Google Shape;174;p25"/>
          <p:cNvCxnSpPr/>
          <p:nvPr/>
        </p:nvCxnSpPr>
        <p:spPr>
          <a:xfrm>
            <a:off x="1788750" y="2914475"/>
            <a:ext cx="3769200" cy="331200"/>
          </a:xfrm>
          <a:prstGeom prst="straightConnector1">
            <a:avLst/>
          </a:prstGeom>
          <a:noFill/>
          <a:ln cap="flat" cmpd="sng" w="22225">
            <a:solidFill>
              <a:srgbClr val="96BF00"/>
            </a:solidFill>
            <a:prstDash val="solid"/>
            <a:round/>
            <a:headEnd len="sm" w="sm" type="none"/>
            <a:tailEnd len="med" w="med" type="triangle"/>
          </a:ln>
        </p:spPr>
      </p:cxnSp>
      <p:cxnSp>
        <p:nvCxnSpPr>
          <p:cNvPr id="175" name="Google Shape;175;p25"/>
          <p:cNvCxnSpPr/>
          <p:nvPr/>
        </p:nvCxnSpPr>
        <p:spPr>
          <a:xfrm>
            <a:off x="1874825" y="3344900"/>
            <a:ext cx="3028800" cy="773400"/>
          </a:xfrm>
          <a:prstGeom prst="straightConnector1">
            <a:avLst/>
          </a:prstGeom>
          <a:noFill/>
          <a:ln cap="flat" cmpd="sng" w="22225">
            <a:solidFill>
              <a:srgbClr val="96BF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nvSpPr>
        <p:spPr>
          <a:xfrm>
            <a:off x="4448175" y="2433638"/>
            <a:ext cx="247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Gothic"/>
              <a:buNone/>
            </a:pPr>
            <a:r>
              <a:rPr b="0" i="0" lang="en-GB" sz="1800" u="none">
                <a:solidFill>
                  <a:schemeClr val="dk1"/>
                </a:solidFill>
                <a:latin typeface="Century Gothic"/>
                <a:ea typeface="Century Gothic"/>
                <a:cs typeface="Century Gothic"/>
                <a:sym typeface="Century Gothic"/>
              </a:rPr>
              <a:t> </a:t>
            </a:r>
            <a:endParaRPr/>
          </a:p>
        </p:txBody>
      </p:sp>
      <p:sp>
        <p:nvSpPr>
          <p:cNvPr id="182" name="Google Shape;182;p26"/>
          <p:cNvSpPr txBox="1"/>
          <p:nvPr/>
        </p:nvSpPr>
        <p:spPr>
          <a:xfrm>
            <a:off x="2758550" y="619284"/>
            <a:ext cx="32385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entury Gothic"/>
              <a:buNone/>
            </a:pPr>
            <a:r>
              <a:rPr b="0" i="1" lang="en-GB" sz="2400" u="none">
                <a:solidFill>
                  <a:schemeClr val="dk1"/>
                </a:solidFill>
                <a:latin typeface="Century Gothic"/>
                <a:ea typeface="Century Gothic"/>
                <a:cs typeface="Century Gothic"/>
                <a:sym typeface="Century Gothic"/>
              </a:rPr>
              <a:t>“Your primary collaborator is yourself six months from now, and your past self doesn’t answer e-mails,” </a:t>
            </a:r>
            <a:endParaRPr/>
          </a:p>
          <a:p>
            <a:pPr indent="0" lvl="0" marL="0" marR="0" rtl="0" algn="ctr">
              <a:lnSpc>
                <a:spcPct val="100000"/>
              </a:lnSpc>
              <a:spcBef>
                <a:spcPts val="0"/>
              </a:spcBef>
              <a:spcAft>
                <a:spcPts val="0"/>
              </a:spcAft>
              <a:buClr>
                <a:schemeClr val="dk1"/>
              </a:buClr>
              <a:buSzPts val="2400"/>
              <a:buFont typeface="Century Gothic"/>
              <a:buNone/>
            </a:pPr>
            <a:r>
              <a:t/>
            </a:r>
            <a:endParaRPr b="0" i="1" sz="2400" u="non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800"/>
              <a:buFont typeface="Century Gothic"/>
              <a:buNone/>
            </a:pPr>
            <a:r>
              <a:rPr b="0" i="0" lang="en-GB" sz="1800" u="none">
                <a:solidFill>
                  <a:schemeClr val="dk1"/>
                </a:solidFill>
                <a:latin typeface="Century Gothic"/>
                <a:ea typeface="Century Gothic"/>
                <a:cs typeface="Century Gothic"/>
                <a:sym typeface="Century Gothic"/>
              </a:rPr>
              <a:t>-Rachael Ainsworth</a:t>
            </a:r>
            <a:endParaRPr/>
          </a:p>
          <a:p>
            <a:pPr indent="0" lvl="0" marL="0" marR="0" rtl="0" algn="l">
              <a:lnSpc>
                <a:spcPct val="100000"/>
              </a:lnSpc>
              <a:spcBef>
                <a:spcPts val="0"/>
              </a:spcBef>
              <a:spcAft>
                <a:spcPts val="0"/>
              </a:spcAft>
              <a:buNone/>
            </a:pPr>
            <a:r>
              <a:t/>
            </a:r>
            <a:endParaRPr b="0" i="0" sz="1800" u="non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