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Lato"/>
      <p:regular r:id="rId33"/>
      <p:bold r:id="rId34"/>
      <p:italic r:id="rId35"/>
      <p:boldItalic r:id="rId36"/>
    </p:embeddedFont>
    <p:embeddedFont>
      <p:font typeface="Lato Hairline"/>
      <p:regular r:id="rId37"/>
      <p:bold r:id="rId38"/>
      <p:italic r:id="rId39"/>
      <p:boldItalic r:id="rId40"/>
    </p:embeddedFont>
    <p:embeddedFont>
      <p:font typeface="Lato Light"/>
      <p:regular r:id="rId41"/>
      <p:bold r:id="rId42"/>
      <p:italic r:id="rId43"/>
      <p:boldItalic r:id="rId44"/>
    </p:embeddedFont>
    <p:embeddedFont>
      <p:font typeface="Lora"/>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Hairline-boldItalic.fntdata"/><Relationship Id="rId20" Type="http://schemas.openxmlformats.org/officeDocument/2006/relationships/slide" Target="slides/slide14.xml"/><Relationship Id="rId42" Type="http://schemas.openxmlformats.org/officeDocument/2006/relationships/font" Target="fonts/LatoLight-bold.fntdata"/><Relationship Id="rId41" Type="http://schemas.openxmlformats.org/officeDocument/2006/relationships/font" Target="fonts/LatoLight-regular.fntdata"/><Relationship Id="rId22" Type="http://schemas.openxmlformats.org/officeDocument/2006/relationships/slide" Target="slides/slide16.xml"/><Relationship Id="rId44" Type="http://schemas.openxmlformats.org/officeDocument/2006/relationships/font" Target="fonts/LatoLight-boldItalic.fntdata"/><Relationship Id="rId21" Type="http://schemas.openxmlformats.org/officeDocument/2006/relationships/slide" Target="slides/slide15.xml"/><Relationship Id="rId43" Type="http://schemas.openxmlformats.org/officeDocument/2006/relationships/font" Target="fonts/LatoLight-italic.fntdata"/><Relationship Id="rId24" Type="http://schemas.openxmlformats.org/officeDocument/2006/relationships/slide" Target="slides/slide18.xml"/><Relationship Id="rId46" Type="http://schemas.openxmlformats.org/officeDocument/2006/relationships/font" Target="fonts/Lora-bold.fntdata"/><Relationship Id="rId23" Type="http://schemas.openxmlformats.org/officeDocument/2006/relationships/slide" Target="slides/slide17.xml"/><Relationship Id="rId45" Type="http://schemas.openxmlformats.org/officeDocument/2006/relationships/font" Target="fonts/Lor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Lora-boldItalic.fntdata"/><Relationship Id="rId25" Type="http://schemas.openxmlformats.org/officeDocument/2006/relationships/slide" Target="slides/slide19.xml"/><Relationship Id="rId47" Type="http://schemas.openxmlformats.org/officeDocument/2006/relationships/font" Target="fonts/Lora-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37" Type="http://schemas.openxmlformats.org/officeDocument/2006/relationships/font" Target="fonts/LatoHairline-regular.fntdata"/><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39" Type="http://schemas.openxmlformats.org/officeDocument/2006/relationships/font" Target="fonts/LatoHairline-italic.fntdata"/><Relationship Id="rId16" Type="http://schemas.openxmlformats.org/officeDocument/2006/relationships/slide" Target="slides/slide10.xml"/><Relationship Id="rId38" Type="http://schemas.openxmlformats.org/officeDocument/2006/relationships/font" Target="fonts/LatoHairlin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ineke.luijten@scilifelab.se" TargetMode="External"/><Relationship Id="rId3" Type="http://schemas.openxmlformats.org/officeDocument/2006/relationships/hyperlink" Target="https://scilifelab-training.github.io/open-science/2605/day1.htm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b.se/for-bibliotekssektorn/eng/bibsam-consortium/bibsam-consortium.html" TargetMode="External"/><Relationship Id="rId3" Type="http://schemas.openxmlformats.org/officeDocument/2006/relationships/hyperlink" Target="https://www.kb.se/for-bibliotekssektorn/eng/open-science/open-access/costs-of-scholarly-publishing.html" TargetMode="External"/><Relationship Id="rId4" Type="http://schemas.openxmlformats.org/officeDocument/2006/relationships/hyperlink" Target="https://publicera.kb.se/" TargetMode="External"/><Relationship Id="rId9" Type="http://schemas.openxmlformats.org/officeDocument/2006/relationships/hyperlink" Target="https://researchdata.se/en" TargetMode="External"/><Relationship Id="rId5" Type="http://schemas.openxmlformats.org/officeDocument/2006/relationships/hyperlink" Target="https://swepub.kb.se/" TargetMode="External"/><Relationship Id="rId6" Type="http://schemas.openxmlformats.org/officeDocument/2006/relationships/hyperlink" Target="https://www.kb.se/for-bibliotekssektorn/eng/news-from-the-national-library/news/2024-01-15-national-guidelines-for-promoting-open-science-in-sweden.html" TargetMode="External"/><Relationship Id="rId7" Type="http://schemas.openxmlformats.org/officeDocument/2006/relationships/hyperlink" Target="https://suhf.se/arbetsgrupper/suhfs-grupp-for-samordning-av-oppen-vetenskap/" TargetMode="External"/><Relationship Id="rId8" Type="http://schemas.openxmlformats.org/officeDocument/2006/relationships/hyperlink" Target="https://snd.se/en/doris-researcher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r.se/english/applying-for-funding/requirements-terms-and-conditions/publishing-open-access.html" TargetMode="External"/><Relationship Id="rId3" Type="http://schemas.openxmlformats.org/officeDocument/2006/relationships/hyperlink" Target="https://www.vr.se/english/applying-for-funding/requirements-terms-and-conditions/plan-manage-and-make-research-data-available.html" TargetMode="External"/><Relationship Id="rId4" Type="http://schemas.openxmlformats.org/officeDocument/2006/relationships/hyperlink" Target="https://www.vr.se/english/just-now/news/news-archive/2025-12-01-more-precise-requirements-for-how-data-should-be-handled-in-research-projects.html?tag=Open+access+to+data" TargetMode="External"/><Relationship Id="rId5" Type="http://schemas.openxmlformats.org/officeDocument/2006/relationships/hyperlink" Target="https://www.vr.se/english/just-now/news/news-archive/2018-12-17-by-2019-all-who-receive-grants-from-us-must-have-a-data-management-plan.html?tag=Open+access+to+data" TargetMode="External"/><Relationship Id="rId6" Type="http://schemas.openxmlformats.org/officeDocument/2006/relationships/hyperlink" Target="https://formas.se/en/start-page/apply-for-funding/different-types-of-financing/career-grant-for-early-career-researchers.html" TargetMode="External"/><Relationship Id="rId7" Type="http://schemas.openxmlformats.org/officeDocument/2006/relationships/hyperlink" Target="https://formas.se/en/start-page/apply-for-funding/different-types-of-financing/explore---formas-open-call.html" TargetMode="External"/><Relationship Id="rId8" Type="http://schemas.openxmlformats.org/officeDocument/2006/relationships/hyperlink" Target="https://www.vr.se/english/applying-for-funding/requirements-terms-and-conditions/data-management-plan-template.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sw.scilifelab.se/wizard" TargetMode="External"/><Relationship Id="rId3" Type="http://schemas.openxmlformats.org/officeDocument/2006/relationships/hyperlink" Target="https://figshare.scilifelab.se/" TargetMode="External"/><Relationship Id="rId4" Type="http://schemas.openxmlformats.org/officeDocument/2006/relationships/hyperlink" Target="https://data.scilifelab.se/" TargetMode="External"/><Relationship Id="rId5" Type="http://schemas.openxmlformats.org/officeDocument/2006/relationships/hyperlink" Target="https://training.scilifelab.s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ro.com/app/board/uXjVHaz88z8=/?share_link_id=501085818387"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uropean-research-area.ec.europa.eu/era-policy-agenda-2025-2027" TargetMode="External"/><Relationship Id="rId3" Type="http://schemas.openxmlformats.org/officeDocument/2006/relationships/hyperlink" Target="https://digital-strategy.ec.europa.eu/en/policies/data-spaces" TargetMode="External"/><Relationship Id="rId4" Type="http://schemas.openxmlformats.org/officeDocument/2006/relationships/hyperlink" Target="https://ec.europa.eu/info/strategy/priorities-2019-2024/europe-fit-digital-age/european-data-strategy_en" TargetMode="External"/><Relationship Id="rId5" Type="http://schemas.openxmlformats.org/officeDocument/2006/relationships/hyperlink" Target="https://explore.openaire.e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r.se/english/analysis/reports/our-reports/2025-07-03-good-research-practice-2024.html" TargetMode="External"/><Relationship Id="rId3" Type="http://schemas.openxmlformats.org/officeDocument/2006/relationships/hyperlink" Target="https://www.riksdagen.se/sv/dokument-och-lagar/dokument/svensk-forfattningssamling/tryckfrihetsforordning-1949105_sfs-1949-105/" TargetMode="External"/><Relationship Id="rId4" Type="http://schemas.openxmlformats.org/officeDocument/2006/relationships/hyperlink" Target="https://www.riksdagen.se/sv/dokument-och-lagar/dokument/svensk-forfattningssamling/arkivlag-1990782_sfs-1990-782/" TargetMode="External"/><Relationship Id="rId5" Type="http://schemas.openxmlformats.org/officeDocument/2006/relationships/hyperlink" Target="https://www.riksdagen.se/sv/dokument-och-lagar/dokument/svensk-forfattningssamling/offentlighets-och-sekretesslag-2009400_sfs-2009-400/" TargetMode="External"/><Relationship Id="rId6" Type="http://schemas.openxmlformats.org/officeDocument/2006/relationships/hyperlink" Target="https://www.riksdagen.se/sv/dokument-och-lagar/dokument/svensk-forfattningssamling/patentlag-1967837_sfs-1967-837/" TargetMode="External"/><Relationship Id="rId7" Type="http://schemas.openxmlformats.org/officeDocument/2006/relationships/hyperlink" Target="https://www.riksdagen.se/sv/dokument-och-lagar/dokument/svensk-forfattningssamling/lag-1960729-om-upphovsratt-till-litterara-och_sfs-1960-729/"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dabe8364e6_0_9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3dabe8364e6_0_9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Title: "The state of Open Science in Sweden"</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Slides author:</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   name: "Ineke Luijten"</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   ORCID: 0000-0001-5768-275X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   email: </a:t>
            </a:r>
            <a:r>
              <a:rPr lang="en" sz="1000" u="sng">
                <a:solidFill>
                  <a:srgbClr val="0000FF"/>
                </a:solidFill>
                <a:latin typeface="Lora"/>
                <a:ea typeface="Lora"/>
                <a:cs typeface="Lora"/>
                <a:sym typeface="Lora"/>
                <a:hlinkClick r:id="rId2">
                  <a:extLst>
                    <a:ext uri="{A12FA001-AC4F-418D-AE19-62706E023703}">
                      <ahyp:hlinkClr val="tx"/>
                    </a:ext>
                  </a:extLst>
                </a:hlinkClick>
              </a:rPr>
              <a:t>ineke.luijten@scilifelab.se</a:t>
            </a:r>
            <a:r>
              <a:rPr lang="en" sz="1000">
                <a:solidFill>
                  <a:srgbClr val="5E5E5E"/>
                </a:solidFill>
                <a:latin typeface="Lora"/>
                <a:ea typeface="Lora"/>
                <a:cs typeface="Lora"/>
                <a:sym typeface="Lora"/>
              </a:rPr>
              <a:t> </a:t>
            </a:r>
            <a:endParaRPr sz="1000">
              <a:solidFill>
                <a:srgbClr val="222222"/>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Part of: Open Science in the Swedish Context, SciLifeLab / NBIS / SND</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Url: </a:t>
            </a:r>
            <a:r>
              <a:rPr lang="en" u="sng">
                <a:solidFill>
                  <a:schemeClr val="hlink"/>
                </a:solidFill>
                <a:hlinkClick r:id="rId3"/>
              </a:rPr>
              <a:t>https://scilifelab-training.github.io/open-science/2605/day1.html</a:t>
            </a:r>
            <a:endParaRPr sz="1000">
              <a:solidFill>
                <a:schemeClr val="dk1"/>
              </a:solidFill>
              <a:latin typeface="Lora"/>
              <a:ea typeface="Lora"/>
              <a:cs typeface="Lora"/>
              <a:sym typeface="Lora"/>
            </a:endParaRPr>
          </a:p>
          <a:p>
            <a:pPr indent="0" lvl="0" marL="0" marR="448191"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duration: 45 min </a:t>
            </a:r>
            <a:endParaRPr sz="1000">
              <a:latin typeface="Lora"/>
              <a:ea typeface="Lora"/>
              <a:cs typeface="Lora"/>
              <a:sym typeface="Lora"/>
            </a:endParaRPr>
          </a:p>
        </p:txBody>
      </p:sp>
      <p:sp>
        <p:nvSpPr>
          <p:cNvPr id="136" name="Google Shape;136;g3dabe8364e6_0_9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dabe8364e6_0_1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3dabe8364e6_0_1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 sz="1000">
                <a:solidFill>
                  <a:schemeClr val="dk1"/>
                </a:solidFill>
                <a:latin typeface="Lora"/>
                <a:ea typeface="Lora"/>
                <a:cs typeface="Lora"/>
                <a:sym typeface="Lora"/>
              </a:rPr>
              <a:t>Through annual appropriation directives, the government also gives specific tasks to governmental agencies (e.g.the National Library of Sweden and the Swedish Research Council) related to Open Science. These agencies then translate political goals into more concrete actions and guidelines.</a:t>
            </a:r>
            <a:endParaRPr b="1" sz="1000">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p:txBody>
      </p:sp>
      <p:sp>
        <p:nvSpPr>
          <p:cNvPr id="267" name="Google Shape;267;g3dabe8364e6_0_1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dabe8364e6_0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3dabe8364e6_0_5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15000"/>
              </a:lnSpc>
              <a:spcBef>
                <a:spcPts val="0"/>
              </a:spcBef>
              <a:spcAft>
                <a:spcPts val="0"/>
              </a:spcAft>
              <a:buClr>
                <a:schemeClr val="dk1"/>
              </a:buClr>
              <a:buSzPts val="1000"/>
              <a:buChar char="●"/>
            </a:pPr>
            <a:r>
              <a:rPr b="1" lang="en" sz="1000">
                <a:solidFill>
                  <a:schemeClr val="dk1"/>
                </a:solidFill>
                <a:latin typeface="Lora"/>
                <a:ea typeface="Lora"/>
                <a:cs typeface="Lora"/>
                <a:sym typeface="Lora"/>
              </a:rPr>
              <a:t>National Library of Sweden (NLS)</a:t>
            </a:r>
            <a:r>
              <a:rPr lang="en" sz="1000">
                <a:solidFill>
                  <a:schemeClr val="dk1"/>
                </a:solidFill>
                <a:latin typeface="Lora"/>
                <a:ea typeface="Lora"/>
                <a:cs typeface="Lora"/>
                <a:sym typeface="Lora"/>
              </a:rPr>
              <a:t>: The government has tasked NLS with coordinating Sweden’s work on open access to publications. They do this mainly through the </a:t>
            </a:r>
            <a:r>
              <a:rPr lang="en" sz="1000">
                <a:solidFill>
                  <a:srgbClr val="007ACC"/>
                </a:solidFill>
                <a:uFill>
                  <a:noFill/>
                </a:uFill>
                <a:latin typeface="Lora"/>
                <a:ea typeface="Lora"/>
                <a:cs typeface="Lora"/>
                <a:sym typeface="Lora"/>
                <a:hlinkClick r:id="rId2">
                  <a:extLst>
                    <a:ext uri="{A12FA001-AC4F-418D-AE19-62706E023703}">
                      <ahyp:hlinkClr val="tx"/>
                    </a:ext>
                  </a:extLst>
                </a:hlinkClick>
              </a:rPr>
              <a:t>Bibsam consortium</a:t>
            </a:r>
            <a:r>
              <a:rPr lang="en" sz="1000">
                <a:solidFill>
                  <a:schemeClr val="dk1"/>
                </a:solidFill>
                <a:latin typeface="Lora"/>
                <a:ea typeface="Lora"/>
                <a:cs typeface="Lora"/>
                <a:sym typeface="Lora"/>
              </a:rPr>
              <a:t>, which negotiates agreements with publishers on behalf of all Swedish universities. Every year, KB publishes a report on its government assignment (see e.g. (12)), showing how many articles and books were openly published in Sweden and the </a:t>
            </a:r>
            <a:r>
              <a:rPr lang="en" sz="1000">
                <a:solidFill>
                  <a:srgbClr val="007ACC"/>
                </a:solidFill>
                <a:uFill>
                  <a:noFill/>
                </a:uFill>
                <a:latin typeface="Lora"/>
                <a:ea typeface="Lora"/>
                <a:cs typeface="Lora"/>
                <a:sym typeface="Lora"/>
                <a:hlinkClick r:id="rId3">
                  <a:extLst>
                    <a:ext uri="{A12FA001-AC4F-418D-AE19-62706E023703}">
                      <ahyp:hlinkClr val="tx"/>
                    </a:ext>
                  </a:extLst>
                </a:hlinkClick>
              </a:rPr>
              <a:t>costs of academic publishing</a:t>
            </a:r>
            <a:r>
              <a:rPr lang="en" sz="1000">
                <a:solidFill>
                  <a:schemeClr val="dk1"/>
                </a:solidFill>
                <a:latin typeface="Lora"/>
                <a:ea typeface="Lora"/>
                <a:cs typeface="Lora"/>
                <a:sym typeface="Lora"/>
              </a:rPr>
              <a:t>. They also manage </a:t>
            </a:r>
            <a:r>
              <a:rPr lang="en" sz="1000">
                <a:solidFill>
                  <a:srgbClr val="007ACC"/>
                </a:solidFill>
                <a:uFill>
                  <a:noFill/>
                </a:uFill>
                <a:latin typeface="Lora"/>
                <a:ea typeface="Lora"/>
                <a:cs typeface="Lora"/>
                <a:sym typeface="Lora"/>
                <a:hlinkClick r:id="rId4">
                  <a:extLst>
                    <a:ext uri="{A12FA001-AC4F-418D-AE19-62706E023703}">
                      <ahyp:hlinkClr val="tx"/>
                    </a:ext>
                  </a:extLst>
                </a:hlinkClick>
              </a:rPr>
              <a:t>Publicera</a:t>
            </a:r>
            <a:r>
              <a:rPr lang="en" sz="1000">
                <a:solidFill>
                  <a:schemeClr val="dk1"/>
                </a:solidFill>
                <a:latin typeface="Lora"/>
                <a:ea typeface="Lora"/>
                <a:cs typeface="Lora"/>
                <a:sym typeface="Lora"/>
              </a:rPr>
              <a:t>, the national digital platform for Swedish open-access journals, and </a:t>
            </a:r>
            <a:r>
              <a:rPr lang="en" sz="1000">
                <a:solidFill>
                  <a:srgbClr val="007ACC"/>
                </a:solidFill>
                <a:uFill>
                  <a:noFill/>
                </a:uFill>
                <a:latin typeface="Lora"/>
                <a:ea typeface="Lora"/>
                <a:cs typeface="Lora"/>
                <a:sym typeface="Lora"/>
                <a:hlinkClick r:id="rId5">
                  <a:extLst>
                    <a:ext uri="{A12FA001-AC4F-418D-AE19-62706E023703}">
                      <ahyp:hlinkClr val="tx"/>
                    </a:ext>
                  </a:extLst>
                </a:hlinkClick>
              </a:rPr>
              <a:t>SwePub</a:t>
            </a:r>
            <a:r>
              <a:rPr lang="en" sz="1000">
                <a:solidFill>
                  <a:schemeClr val="dk1"/>
                </a:solidFill>
                <a:latin typeface="Lora"/>
                <a:ea typeface="Lora"/>
                <a:cs typeface="Lora"/>
                <a:sym typeface="Lora"/>
              </a:rPr>
              <a:t>, a national portal for research that has been published by researchers active in Sweden. In 2024, NLS published </a:t>
            </a:r>
            <a:r>
              <a:rPr lang="en" sz="1000">
                <a:solidFill>
                  <a:srgbClr val="007ACC"/>
                </a:solidFill>
                <a:uFill>
                  <a:noFill/>
                </a:uFill>
                <a:latin typeface="Lora"/>
                <a:ea typeface="Lora"/>
                <a:cs typeface="Lora"/>
                <a:sym typeface="Lora"/>
                <a:hlinkClick r:id="rId6">
                  <a:extLst>
                    <a:ext uri="{A12FA001-AC4F-418D-AE19-62706E023703}">
                      <ahyp:hlinkClr val="tx"/>
                    </a:ext>
                  </a:extLst>
                </a:hlinkClick>
              </a:rPr>
              <a:t>the National Guidelines for Open Science</a:t>
            </a:r>
            <a:r>
              <a:rPr lang="en" sz="1000">
                <a:solidFill>
                  <a:schemeClr val="dk1"/>
                </a:solidFill>
                <a:latin typeface="Lora"/>
                <a:ea typeface="Lora"/>
                <a:cs typeface="Lora"/>
                <a:sym typeface="Lora"/>
              </a:rPr>
              <a:t>, which will be central for your group work in this assignment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latin typeface="Lora"/>
                <a:ea typeface="Lora"/>
                <a:cs typeface="Lora"/>
                <a:sym typeface="Lora"/>
              </a:rPr>
              <a:t>Association of Swedish Higher Education Institutions (SUHF):</a:t>
            </a:r>
            <a:r>
              <a:rPr lang="en" sz="1000">
                <a:solidFill>
                  <a:schemeClr val="dk1"/>
                </a:solidFill>
                <a:latin typeface="Lora"/>
                <a:ea typeface="Lora"/>
                <a:cs typeface="Lora"/>
                <a:sym typeface="Lora"/>
              </a:rPr>
              <a:t> SUHF is a collaboration body for Swedish universities. They developed </a:t>
            </a:r>
            <a:r>
              <a:rPr lang="en" sz="1000">
                <a:solidFill>
                  <a:srgbClr val="007ACC"/>
                </a:solidFill>
                <a:uFill>
                  <a:noFill/>
                </a:uFill>
                <a:latin typeface="Lora"/>
                <a:ea typeface="Lora"/>
                <a:cs typeface="Lora"/>
                <a:sym typeface="Lora"/>
                <a:hlinkClick r:id="rId7">
                  <a:extLst>
                    <a:ext uri="{A12FA001-AC4F-418D-AE19-62706E023703}">
                      <ahyp:hlinkClr val="tx"/>
                    </a:ext>
                  </a:extLst>
                </a:hlinkClick>
              </a:rPr>
              <a:t>the Roadmap for Open Science</a:t>
            </a:r>
            <a:r>
              <a:rPr lang="en" sz="1000">
                <a:solidFill>
                  <a:schemeClr val="dk1"/>
                </a:solidFill>
                <a:latin typeface="Lora"/>
                <a:ea typeface="Lora"/>
                <a:cs typeface="Lora"/>
                <a:sym typeface="Lora"/>
              </a:rPr>
              <a:t>, which provides practical advice for universities on how to implement Open Science. Each year, SUHF also runs a survey to track how universities across Sweden are putting Open Science into practice (see e.g. (13)).</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latin typeface="Lora"/>
                <a:ea typeface="Lora"/>
                <a:cs typeface="Lora"/>
                <a:sym typeface="Lora"/>
              </a:rPr>
              <a:t>Swedish National Data Service (SND): </a:t>
            </a:r>
            <a:r>
              <a:rPr lang="en" sz="1000">
                <a:solidFill>
                  <a:schemeClr val="dk1"/>
                </a:solidFill>
                <a:latin typeface="Lora"/>
                <a:ea typeface="Lora"/>
                <a:cs typeface="Lora"/>
                <a:sym typeface="Lora"/>
              </a:rPr>
              <a:t>SND is a national research infrastructure that supports research data management, sharing, and long-term preservation. You can turn to them for guidance on creating data management plans, adding proper metadata, and publishing data according to FAIR principles. Tools like </a:t>
            </a:r>
            <a:r>
              <a:rPr lang="en" sz="1000">
                <a:solidFill>
                  <a:srgbClr val="007ACC"/>
                </a:solidFill>
                <a:uFill>
                  <a:noFill/>
                </a:uFill>
                <a:latin typeface="Lora"/>
                <a:ea typeface="Lora"/>
                <a:cs typeface="Lora"/>
                <a:sym typeface="Lora"/>
                <a:hlinkClick r:id="rId8">
                  <a:extLst>
                    <a:ext uri="{A12FA001-AC4F-418D-AE19-62706E023703}">
                      <ahyp:hlinkClr val="tx"/>
                    </a:ext>
                  </a:extLst>
                </a:hlinkClick>
              </a:rPr>
              <a:t>DORIS</a:t>
            </a:r>
            <a:r>
              <a:rPr lang="en" sz="1000">
                <a:solidFill>
                  <a:schemeClr val="dk1"/>
                </a:solidFill>
                <a:latin typeface="Lora"/>
                <a:ea typeface="Lora"/>
                <a:cs typeface="Lora"/>
                <a:sym typeface="Lora"/>
              </a:rPr>
              <a:t> allow you to describe and publish your research data on the national portal </a:t>
            </a:r>
            <a:r>
              <a:rPr lang="en" sz="1000">
                <a:solidFill>
                  <a:srgbClr val="007ACC"/>
                </a:solidFill>
                <a:uFill>
                  <a:noFill/>
                </a:uFill>
                <a:latin typeface="Lora"/>
                <a:ea typeface="Lora"/>
                <a:cs typeface="Lora"/>
                <a:sym typeface="Lora"/>
                <a:hlinkClick r:id="rId9">
                  <a:extLst>
                    <a:ext uri="{A12FA001-AC4F-418D-AE19-62706E023703}">
                      <ahyp:hlinkClr val="tx"/>
                    </a:ext>
                  </a:extLst>
                </a:hlinkClick>
              </a:rPr>
              <a:t>Researchdata.se</a:t>
            </a:r>
            <a:r>
              <a:rPr lang="en" sz="1000">
                <a:solidFill>
                  <a:schemeClr val="dk1"/>
                </a:solidFill>
                <a:latin typeface="Lora"/>
                <a:ea typeface="Lora"/>
                <a:cs typeface="Lora"/>
                <a:sym typeface="Lora"/>
              </a:rPr>
              <a:t>, making it findable and reusable by others.</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278" name="Google Shape;278;g3dabe8364e6_0_5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dabe8364e6_0_5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dabe8364e6_0_5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Universities and research funders </a:t>
            </a:r>
            <a:r>
              <a:rPr lang="en" sz="1000">
                <a:solidFill>
                  <a:schemeClr val="dk1"/>
                </a:solidFill>
                <a:latin typeface="Lora"/>
                <a:ea typeface="Lora"/>
                <a:cs typeface="Lora"/>
                <a:sym typeface="Lora"/>
              </a:rPr>
              <a:t>also have a responsibility to design clear incentives that promote open science.</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Universities and higher education institutions are tasked with developing the work on open science and contributing with data to the respective tasks of the Swedish Research Council and the Royal Library to coordinate, follow up and promote collaboration in the work on open access to research data and scientific publications.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305" name="Google Shape;305;g3dabe8364e6_0_5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dabe8364e6_0_1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3dabe8364e6_0_1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Funders play a key role in driving Open Science because they can require and reward open practices. In Sweden, several funders now explicitly encourage or reward Open Science practices in this way, so your grant applications are not just about the research itself, but also how openly and responsibly you plan to share your outputs. In general, funding requirements include things like: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Publishing your work open access (see e.g. </a:t>
            </a:r>
            <a:r>
              <a:rPr lang="en" sz="1000">
                <a:solidFill>
                  <a:srgbClr val="007ACC"/>
                </a:solidFill>
                <a:uFill>
                  <a:noFill/>
                </a:uFill>
                <a:latin typeface="Lora"/>
                <a:ea typeface="Lora"/>
                <a:cs typeface="Lora"/>
                <a:sym typeface="Lora"/>
                <a:hlinkClick r:id="rId2">
                  <a:extLst>
                    <a:ext uri="{A12FA001-AC4F-418D-AE19-62706E023703}">
                      <ahyp:hlinkClr val="tx"/>
                    </a:ext>
                  </a:extLst>
                </a:hlinkClick>
              </a:rPr>
              <a:t>SRC requirements</a:t>
            </a:r>
            <a:r>
              <a:rPr lang="en" sz="1000">
                <a:solidFill>
                  <a:schemeClr val="dk1"/>
                </a:solidFill>
                <a:latin typeface="Lora"/>
                <a:ea typeface="Lora"/>
                <a:cs typeface="Lora"/>
                <a:sym typeface="Lora"/>
              </a:rPr>
              <a: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FAIR data sharing (see e.g. </a:t>
            </a:r>
            <a:r>
              <a:rPr lang="en" sz="1000">
                <a:solidFill>
                  <a:srgbClr val="007ACC"/>
                </a:solidFill>
                <a:uFill>
                  <a:noFill/>
                </a:uFill>
                <a:latin typeface="Lora"/>
                <a:ea typeface="Lora"/>
                <a:cs typeface="Lora"/>
                <a:sym typeface="Lora"/>
                <a:hlinkClick r:id="rId3">
                  <a:extLst>
                    <a:ext uri="{A12FA001-AC4F-418D-AE19-62706E023703}">
                      <ahyp:hlinkClr val="tx"/>
                    </a:ext>
                  </a:extLst>
                </a:hlinkClick>
              </a:rPr>
              <a:t>SRC</a:t>
            </a:r>
            <a:r>
              <a:rPr lang="en" sz="1000">
                <a:solidFill>
                  <a:schemeClr val="dk1"/>
                </a:solidFill>
                <a:latin typeface="Lora"/>
                <a:ea typeface="Lora"/>
                <a:cs typeface="Lora"/>
                <a:sym typeface="Lora"/>
              </a:rPr>
              <a:t>, and </a:t>
            </a:r>
            <a:r>
              <a:rPr lang="en" sz="1000">
                <a:solidFill>
                  <a:srgbClr val="007ACC"/>
                </a:solidFill>
                <a:uFill>
                  <a:noFill/>
                </a:uFill>
                <a:latin typeface="Lora"/>
                <a:ea typeface="Lora"/>
                <a:cs typeface="Lora"/>
                <a:sym typeface="Lora"/>
                <a:hlinkClick r:id="rId4">
                  <a:extLst>
                    <a:ext uri="{A12FA001-AC4F-418D-AE19-62706E023703}">
                      <ahyp:hlinkClr val="tx"/>
                    </a:ext>
                  </a:extLst>
                </a:hlinkClick>
              </a:rPr>
              <a:t>sharpened requirements in 2026</a:t>
            </a:r>
            <a:r>
              <a:rPr lang="en" sz="1000">
                <a:solidFill>
                  <a:schemeClr val="dk1"/>
                </a:solidFill>
                <a:latin typeface="Lora"/>
                <a:ea typeface="Lora"/>
                <a:cs typeface="Lora"/>
                <a:sym typeface="Lora"/>
              </a:rPr>
              <a: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Data management plans (see e.g. </a:t>
            </a:r>
            <a:r>
              <a:rPr lang="en" sz="1000">
                <a:solidFill>
                  <a:srgbClr val="007ACC"/>
                </a:solidFill>
                <a:uFill>
                  <a:noFill/>
                </a:uFill>
                <a:latin typeface="Lora"/>
                <a:ea typeface="Lora"/>
                <a:cs typeface="Lora"/>
                <a:sym typeface="Lora"/>
                <a:hlinkClick r:id="rId5">
                  <a:extLst>
                    <a:ext uri="{A12FA001-AC4F-418D-AE19-62706E023703}">
                      <ahyp:hlinkClr val="tx"/>
                    </a:ext>
                  </a:extLst>
                </a:hlinkClick>
              </a:rPr>
              <a:t>SRC requirements</a:t>
            </a:r>
            <a:r>
              <a:rPr lang="en" sz="1000">
                <a:solidFill>
                  <a:schemeClr val="dk1"/>
                </a:solidFill>
                <a:latin typeface="Lora"/>
                <a:ea typeface="Lora"/>
                <a:cs typeface="Lora"/>
                <a:sym typeface="Lora"/>
              </a:rPr>
              <a: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Highlighting Open Science contributions in funding applications (e.g. through narrative CVs or special sections in proposals, see e.g. </a:t>
            </a:r>
            <a:r>
              <a:rPr lang="en" sz="1000">
                <a:solidFill>
                  <a:srgbClr val="007ACC"/>
                </a:solidFill>
                <a:uFill>
                  <a:noFill/>
                </a:uFill>
                <a:latin typeface="Lora"/>
                <a:ea typeface="Lora"/>
                <a:cs typeface="Lora"/>
                <a:sym typeface="Lora"/>
                <a:hlinkClick r:id="rId6">
                  <a:extLst>
                    <a:ext uri="{A12FA001-AC4F-418D-AE19-62706E023703}">
                      <ahyp:hlinkClr val="tx"/>
                    </a:ext>
                  </a:extLst>
                </a:hlinkClick>
              </a:rPr>
              <a:t>Formas Career grant for ECRs</a:t>
            </a:r>
            <a:r>
              <a:rPr lang="en" sz="1000">
                <a:solidFill>
                  <a:schemeClr val="dk1"/>
                </a:solidFill>
                <a:latin typeface="Lora"/>
                <a:ea typeface="Lora"/>
                <a:cs typeface="Lora"/>
                <a:sym typeface="Lora"/>
              </a:rPr>
              <a:t> and </a:t>
            </a:r>
            <a:r>
              <a:rPr lang="en" sz="1000">
                <a:solidFill>
                  <a:srgbClr val="007ACC"/>
                </a:solidFill>
                <a:uFill>
                  <a:noFill/>
                </a:uFill>
                <a:latin typeface="Lora"/>
                <a:ea typeface="Lora"/>
                <a:cs typeface="Lora"/>
                <a:sym typeface="Lora"/>
                <a:hlinkClick r:id="rId7">
                  <a:extLst>
                    <a:ext uri="{A12FA001-AC4F-418D-AE19-62706E023703}">
                      <ahyp:hlinkClr val="tx"/>
                    </a:ext>
                  </a:extLst>
                </a:hlinkClick>
              </a:rPr>
              <a:t>Formas Explore</a:t>
            </a:r>
            <a:r>
              <a:rPr lang="en" sz="1000">
                <a:solidFill>
                  <a:schemeClr val="dk1"/>
                </a:solidFill>
                <a:latin typeface="Lora"/>
                <a:ea typeface="Lora"/>
                <a:cs typeface="Lora"/>
                <a:sym typeface="Lora"/>
              </a:rPr>
              <a:t>)</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The Swedish Research Council (SRC) is the largest national research funder. SRC has a government mandate to coordinate work on open access to research data. Every year, they publish a report on progress (see e.g. (14)), and they provide guidance, examples, and templates for things like </a:t>
            </a:r>
            <a:r>
              <a:rPr lang="en" sz="1000">
                <a:solidFill>
                  <a:srgbClr val="007ACC"/>
                </a:solidFill>
                <a:uFill>
                  <a:noFill/>
                </a:uFill>
                <a:latin typeface="Lora"/>
                <a:ea typeface="Lora"/>
                <a:cs typeface="Lora"/>
                <a:sym typeface="Lora"/>
                <a:hlinkClick r:id="rId8">
                  <a:extLst>
                    <a:ext uri="{A12FA001-AC4F-418D-AE19-62706E023703}">
                      <ahyp:hlinkClr val="tx"/>
                    </a:ext>
                  </a:extLst>
                </a:hlinkClick>
              </a:rPr>
              <a:t>data management plans</a:t>
            </a:r>
            <a:r>
              <a:rPr lang="en" sz="1000">
                <a:solidFill>
                  <a:schemeClr val="dk1"/>
                </a:solidFill>
                <a:latin typeface="Lora"/>
                <a:ea typeface="Lora"/>
                <a:cs typeface="Lora"/>
                <a:sym typeface="Lora"/>
              </a:rPr>
              <a:t> to help you comply with Open Science expectations.</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Formas:</a:t>
            </a:r>
            <a:br>
              <a:rPr lang="en" sz="1000">
                <a:solidFill>
                  <a:schemeClr val="dk1"/>
                </a:solidFill>
                <a:latin typeface="Lora"/>
                <a:ea typeface="Lora"/>
                <a:cs typeface="Lora"/>
                <a:sym typeface="Lora"/>
              </a:rPr>
            </a:br>
            <a:r>
              <a:rPr lang="en" sz="1000">
                <a:solidFill>
                  <a:schemeClr val="dk1"/>
                </a:solidFill>
                <a:latin typeface="Lora"/>
                <a:ea typeface="Lora"/>
                <a:cs typeface="Lora"/>
                <a:sym typeface="Lora"/>
              </a:rPr>
              <a:t>Formas participates in the Swedish collaboration node for diamond open access, Diamond OA Sweden. The node brings together representatives from university libraries, the Royal Library and SUHF. The purpose of the collaboration is to promote non-commercial, researcher-led publishing without author fees (APC), so-called diamond open access. The node coordinates support, resources and funding to increase the quality and dissemination of scientific journals and books in Sweden.</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Formas, Forte and the Royal Library have also initiated collaboration on a pilot project to develop infrastructure and capacity for diamond open access.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During 2023–2024, we developed two new annually recurring calls, Career Support and Explore. As part of the development work, we have looked at how the applicants' qualifications can be described in a more appropriate way, in line with our commitment within Coara. This resulted in a new CV format, Academic Profile, which has been tested in both Career Support and Explore. The academic profile allows the applicant to describe their experiences and skills in a more narrative form – and how they are relevant to the project in question.</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316" name="Google Shape;316;g3dabe8364e6_0_1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dabe8364e6_0_1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3dabe8364e6_0_1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Higher education institutions are responsible for providing the support and tools that make open practices possible. This includes: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Repositories for publications and research data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Support from the library (publishing guidance) and data stewards (data management advice)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Local Open Science policies and guidance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Training in Open Science practices</a:t>
            </a:r>
            <a:endParaRPr sz="1000">
              <a:solidFill>
                <a:schemeClr val="dk1"/>
              </a:solidFill>
              <a:latin typeface="Lora"/>
              <a:ea typeface="Lora"/>
              <a:cs typeface="Lora"/>
              <a:sym typeface="Lora"/>
            </a:endParaRPr>
          </a:p>
          <a:p>
            <a:pPr indent="0" lvl="0" marL="45720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338" name="Google Shape;338;g3dabe8364e6_0_1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dabe8364e6_0_1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3dabe8364e6_0_15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As an example of institutional responsibilities, here is an overview of (a part of) KTH’s policies, support, and guidance for Open Science.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350" name="Google Shape;350;g3dabe8364e6_0_15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dabe8364e6_0_1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3dabe8364e6_0_1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On top of that, national research infrastructures provide advanced facilities and technologies across universities, including high-performance computing, sequencing, imaging, and other specialized research platforms.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sz="1000">
                <a:solidFill>
                  <a:schemeClr val="dk1"/>
                </a:solidFill>
                <a:latin typeface="Lora"/>
                <a:ea typeface="Lora"/>
                <a:cs typeface="Lora"/>
                <a:sym typeface="Lora"/>
              </a:rPr>
              <a:t>SciLifeLab is one such infrastructure in life sciences. It offers platforms, training, and support for data-intensive research. For Open Science, SciLifeLab provides: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the </a:t>
            </a:r>
            <a:r>
              <a:rPr lang="en" sz="1000">
                <a:solidFill>
                  <a:srgbClr val="007ACC"/>
                </a:solidFill>
                <a:uFill>
                  <a:noFill/>
                </a:uFill>
                <a:latin typeface="Lora"/>
                <a:ea typeface="Lora"/>
                <a:cs typeface="Lora"/>
                <a:sym typeface="Lora"/>
                <a:hlinkClick r:id="rId2">
                  <a:extLst>
                    <a:ext uri="{A12FA001-AC4F-418D-AE19-62706E023703}">
                      <ahyp:hlinkClr val="tx"/>
                    </a:ext>
                  </a:extLst>
                </a:hlinkClick>
              </a:rPr>
              <a:t>Data Stewardship Wizard</a:t>
            </a:r>
            <a:r>
              <a:rPr lang="en" sz="1000">
                <a:solidFill>
                  <a:schemeClr val="dk1"/>
                </a:solidFill>
                <a:latin typeface="Lora"/>
                <a:ea typeface="Lora"/>
                <a:cs typeface="Lora"/>
                <a:sym typeface="Lora"/>
              </a:rPr>
              <a:t> for planning and managing data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the </a:t>
            </a:r>
            <a:r>
              <a:rPr lang="en" sz="1000">
                <a:solidFill>
                  <a:srgbClr val="007ACC"/>
                </a:solidFill>
                <a:uFill>
                  <a:noFill/>
                </a:uFill>
                <a:latin typeface="Lora"/>
                <a:ea typeface="Lora"/>
                <a:cs typeface="Lora"/>
                <a:sym typeface="Lora"/>
                <a:hlinkClick r:id="rId3">
                  <a:extLst>
                    <a:ext uri="{A12FA001-AC4F-418D-AE19-62706E023703}">
                      <ahyp:hlinkClr val="tx"/>
                    </a:ext>
                  </a:extLst>
                </a:hlinkClick>
              </a:rPr>
              <a:t>SciLifeLab data repository</a:t>
            </a:r>
            <a:r>
              <a:rPr lang="en" sz="1000">
                <a:solidFill>
                  <a:schemeClr val="dk1"/>
                </a:solidFill>
                <a:latin typeface="Lora"/>
                <a:ea typeface="Lora"/>
                <a:cs typeface="Lora"/>
                <a:sym typeface="Lora"/>
              </a:rPr>
              <a:t> to deposit datasets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the </a:t>
            </a:r>
            <a:r>
              <a:rPr lang="en" sz="1000">
                <a:solidFill>
                  <a:srgbClr val="007ACC"/>
                </a:solidFill>
                <a:uFill>
                  <a:noFill/>
                </a:uFill>
                <a:latin typeface="Lora"/>
                <a:ea typeface="Lora"/>
                <a:cs typeface="Lora"/>
                <a:sym typeface="Lora"/>
                <a:hlinkClick r:id="rId4">
                  <a:extLst>
                    <a:ext uri="{A12FA001-AC4F-418D-AE19-62706E023703}">
                      <ahyp:hlinkClr val="tx"/>
                    </a:ext>
                  </a:extLst>
                </a:hlinkClick>
              </a:rPr>
              <a:t>SciLifeLab Data Platform</a:t>
            </a:r>
            <a:r>
              <a:rPr lang="en" sz="1000">
                <a:solidFill>
                  <a:schemeClr val="dk1"/>
                </a:solidFill>
                <a:latin typeface="Lora"/>
                <a:ea typeface="Lora"/>
                <a:cs typeface="Lora"/>
                <a:sym typeface="Lora"/>
              </a:rPr>
              <a:t> for guidance and resources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rgbClr val="007ACC"/>
                </a:solidFill>
                <a:uFill>
                  <a:noFill/>
                </a:uFill>
                <a:latin typeface="Lora"/>
                <a:ea typeface="Lora"/>
                <a:cs typeface="Lora"/>
                <a:sym typeface="Lora"/>
                <a:hlinkClick r:id="rId5">
                  <a:extLst>
                    <a:ext uri="{A12FA001-AC4F-418D-AE19-62706E023703}">
                      <ahyp:hlinkClr val="tx"/>
                    </a:ext>
                  </a:extLst>
                </a:hlinkClick>
              </a:rPr>
              <a:t>SciLifeLab Training Hub</a:t>
            </a:r>
            <a:r>
              <a:rPr lang="en" sz="1000">
                <a:solidFill>
                  <a:schemeClr val="dk1"/>
                </a:solidFill>
                <a:latin typeface="Lora"/>
                <a:ea typeface="Lora"/>
                <a:cs typeface="Lora"/>
                <a:sym typeface="Lora"/>
              </a:rPr>
              <a:t> for courses and open educational resources</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366" name="Google Shape;366;g3dabe8364e6_0_1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dabe8364e6_0_5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3dabe8364e6_0_5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1400"/>
              </a:spcBef>
              <a:spcAft>
                <a:spcPts val="0"/>
              </a:spcAft>
              <a:buClr>
                <a:schemeClr val="dk1"/>
              </a:buClr>
              <a:buSzPts val="1100"/>
              <a:buFont typeface="Arial"/>
              <a:buNone/>
            </a:pPr>
            <a:r>
              <a:rPr b="1" lang="en" sz="1000">
                <a:solidFill>
                  <a:schemeClr val="dk1"/>
                </a:solidFill>
                <a:latin typeface="Lora"/>
                <a:ea typeface="Lora"/>
                <a:cs typeface="Lora"/>
                <a:sym typeface="Lora"/>
              </a:rPr>
              <a:t>Researchers (including you) </a:t>
            </a:r>
            <a:endParaRPr b="1" sz="1000">
              <a:solidFill>
                <a:schemeClr val="dk1"/>
              </a:solidFill>
              <a:latin typeface="Lora"/>
              <a:ea typeface="Lora"/>
              <a:cs typeface="Lora"/>
              <a:sym typeface="Lora"/>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Lora"/>
                <a:ea typeface="Lora"/>
                <a:cs typeface="Lora"/>
                <a:sym typeface="Lora"/>
              </a:rPr>
              <a:t>Open Science ultimately happens in everyday research practice. As a PhD student, this is where theory meets reality: </a:t>
            </a:r>
            <a:r>
              <a:rPr b="1" lang="en" sz="1000">
                <a:solidFill>
                  <a:schemeClr val="dk1"/>
                </a:solidFill>
                <a:latin typeface="Lora"/>
                <a:ea typeface="Lora"/>
                <a:cs typeface="Lora"/>
                <a:sym typeface="Lora"/>
              </a:rPr>
              <a:t>you are the one putting policies and tools into action</a:t>
            </a:r>
            <a:r>
              <a:rPr lang="en" sz="1000">
                <a:solidFill>
                  <a:schemeClr val="dk1"/>
                </a:solidFill>
                <a:latin typeface="Lora"/>
                <a:ea typeface="Lora"/>
                <a:cs typeface="Lora"/>
                <a:sym typeface="Lora"/>
              </a:rPr>
              <a:t>. This doesn’t mean you do it alone, but it does mean you have a role in implementing open practices. Some ways you might engage with Open Science include (but are not limited to):</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Font typeface="Lora"/>
              <a:buChar char="●"/>
            </a:pPr>
            <a:r>
              <a:rPr lang="en" sz="1000">
                <a:solidFill>
                  <a:schemeClr val="dk1"/>
                </a:solidFill>
                <a:latin typeface="Lora"/>
                <a:ea typeface="Lora"/>
                <a:cs typeface="Lora"/>
                <a:sym typeface="Lora"/>
              </a:rPr>
              <a:t>Open access publishing: choosing journals or platforms that make your papers freely available. Tools like Publicera or your university’s repository help you comply with requirements.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Data management and sharing: writing and following a data management plan, adding metadata, and depositing data in repositories such as Researchdata.se or SciLifeLab’s repository.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Transparent methods and code: documenting your protocols, code, or lab workflows in a clear way so others can understand and reuse them; GitHub, Zenodo, and Jupyter notebooks are popular tools.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Preprints and early sharing: posting your manuscript on preprint servers (like bioRxiv, arXiv, or medRxiv) to get faster feedback and increase visibility.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Science communication and engagement: sharing your results with non-academic audiences through blogs, social media, open educational resources, or citizen science projects.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Responsible research practices: maintaining research integrity, preregistering studies when appropriate, and carefully considering ethical or legal constraints on openness.</a:t>
            </a:r>
            <a:endParaRPr sz="1000">
              <a:solidFill>
                <a:schemeClr val="dk1"/>
              </a:solidFill>
              <a:latin typeface="Lora"/>
              <a:ea typeface="Lora"/>
              <a:cs typeface="Lora"/>
              <a:sym typeface="Lora"/>
            </a:endParaRPr>
          </a:p>
          <a:p>
            <a:pPr indent="0" lvl="0" marL="0" rtl="0" algn="l">
              <a:lnSpc>
                <a:spcPct val="100000"/>
              </a:lnSpc>
              <a:spcBef>
                <a:spcPts val="1200"/>
              </a:spcBef>
              <a:spcAft>
                <a:spcPts val="0"/>
              </a:spcAft>
              <a:buSzPts val="1100"/>
              <a:buNone/>
            </a:pPr>
            <a:r>
              <a:t/>
            </a:r>
            <a:endParaRPr sz="1000">
              <a:solidFill>
                <a:schemeClr val="dk1"/>
              </a:solidFill>
              <a:latin typeface="Lora"/>
              <a:ea typeface="Lora"/>
              <a:cs typeface="Lora"/>
              <a:sym typeface="Lora"/>
            </a:endParaRPr>
          </a:p>
        </p:txBody>
      </p:sp>
      <p:sp>
        <p:nvSpPr>
          <p:cNvPr id="382" name="Google Shape;382;g3dabe8364e6_0_5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dabe8364e6_0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dabe8364e6_0_5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 sz="1000" u="sng">
                <a:solidFill>
                  <a:schemeClr val="dk1"/>
                </a:solidFill>
                <a:latin typeface="Lora"/>
                <a:ea typeface="Lora"/>
                <a:cs typeface="Lora"/>
                <a:sym typeface="Lora"/>
              </a:rPr>
              <a:t>From the guidelines:</a:t>
            </a:r>
            <a:r>
              <a:rPr lang="en" sz="1000">
                <a:solidFill>
                  <a:schemeClr val="dk1"/>
                </a:solidFill>
                <a:latin typeface="Lora"/>
                <a:ea typeface="Lora"/>
                <a:cs typeface="Lora"/>
                <a:sym typeface="Lora"/>
              </a:rPr>
              <a:t> The purpose of the work on open science is to contribute to improving both the quality of science and the interaction between research and the surrounding society. Through open science, a foundation for future research is laid, built on transparency, reproducibility, and increased opportunities to benefit from scientific information. Open science fosters knowledge growth, innovation, competitiveness, and more efficient use of resources.</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The guidelines serve as a link between, on the one hand, international efforts and recommendations, and on the other hand, the ongoing work at the national level that needs to be developed primarily within research performing and research funding organisations. While the national guidelines focus specifically on the direction for open science in Sweden The national work for open access to scholarly publications monitored by KB The national work for open access to research data monitored by VR policies and strategies evaluated and monitored by HEIs</a:t>
            </a:r>
            <a:endParaRPr sz="1000">
              <a:solidFill>
                <a:schemeClr val="dk1"/>
              </a:solidFill>
              <a:latin typeface="Lora"/>
              <a:ea typeface="Lora"/>
              <a:cs typeface="Lora"/>
              <a:sym typeface="Lora"/>
            </a:endParaRPr>
          </a:p>
          <a:p>
            <a:pPr indent="0" lvl="0" marL="0" rtl="0" algn="l">
              <a:lnSpc>
                <a:spcPct val="90000"/>
              </a:lnSpc>
              <a:spcBef>
                <a:spcPts val="1000"/>
              </a:spcBef>
              <a:spcAft>
                <a:spcPts val="0"/>
              </a:spcAft>
              <a:buClr>
                <a:schemeClr val="dk1"/>
              </a:buClr>
              <a:buSzPts val="1100"/>
              <a:buFont typeface="Arial"/>
              <a:buNone/>
            </a:pPr>
            <a:r>
              <a:rPr lang="en" sz="1000">
                <a:solidFill>
                  <a:schemeClr val="dk1"/>
                </a:solidFill>
                <a:latin typeface="Lora"/>
                <a:ea typeface="Lora"/>
                <a:cs typeface="Lora"/>
                <a:sym typeface="Lora"/>
              </a:rPr>
              <a:t>The guidelines cover the following six areas, in which development is ongoing and which  therefore are prioritised and crucial to fully develop in Sweden:   Open access to scholarly publications   Open access to research data   Open research methods   Open educational resources   Public engagement in science   Infrastructures supporting open science</a:t>
            </a:r>
            <a:endParaRPr sz="1000">
              <a:solidFill>
                <a:schemeClr val="dk1"/>
              </a:solidFill>
              <a:latin typeface="Lora"/>
              <a:ea typeface="Lora"/>
              <a:cs typeface="Lora"/>
              <a:sym typeface="Lora"/>
            </a:endParaRPr>
          </a:p>
          <a:p>
            <a:pPr indent="457200" lvl="0" marL="0" rtl="0" algn="l">
              <a:lnSpc>
                <a:spcPct val="100000"/>
              </a:lnSpc>
              <a:spcBef>
                <a:spcPts val="0"/>
              </a:spcBef>
              <a:spcAft>
                <a:spcPts val="0"/>
              </a:spcAft>
              <a:buSzPts val="1100"/>
              <a:buNone/>
            </a:pPr>
            <a:r>
              <a:t/>
            </a:r>
            <a:endParaRPr b="1" sz="1000">
              <a:solidFill>
                <a:schemeClr val="dk1"/>
              </a:solidFill>
              <a:latin typeface="Lora"/>
              <a:ea typeface="Lora"/>
              <a:cs typeface="Lora"/>
              <a:sym typeface="Lora"/>
            </a:endParaRPr>
          </a:p>
        </p:txBody>
      </p:sp>
      <p:sp>
        <p:nvSpPr>
          <p:cNvPr id="394" name="Google Shape;394;g3dabe8364e6_0_5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dabe8364e6_0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3dabe8364e6_0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Open science community Lund started in  2025</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Can also be involved at european level, OpenAire, EOSC, webinars etc</a:t>
            </a:r>
            <a:endParaRPr sz="1000">
              <a:solidFill>
                <a:schemeClr val="dk1"/>
              </a:solidFill>
              <a:latin typeface="Lora"/>
              <a:ea typeface="Lora"/>
              <a:cs typeface="Lora"/>
              <a:sym typeface="Lora"/>
            </a:endParaRPr>
          </a:p>
        </p:txBody>
      </p:sp>
      <p:sp>
        <p:nvSpPr>
          <p:cNvPr id="407" name="Google Shape;407;g3dabe8364e6_0_5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abe8364e6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3dabe8364e6_0_4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We can now see if there is a discrepancy between what you have already engaged with and what will be expected of you going forward. To do this, we have to look at progression of OS implementation worldwide/in EU/Sweden.</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b="1"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Open Science has been an important policy priority for several years. This has been expressed both in efforts to create common knowledge and understanding, and in conditions for research funding and infrastructural support for open science. </a:t>
            </a:r>
            <a:r>
              <a:rPr b="1" lang="en" sz="1000">
                <a:solidFill>
                  <a:schemeClr val="dk1"/>
                </a:solidFill>
                <a:latin typeface="Lora"/>
                <a:ea typeface="Lora"/>
                <a:cs typeface="Lora"/>
                <a:sym typeface="Lora"/>
              </a:rPr>
              <a:t>Since 2021, open science has been a regulatory obligation within the EU's research and innovation programs.</a:t>
            </a:r>
            <a:endParaRPr b="1" sz="1000">
              <a:solidFill>
                <a:srgbClr val="1B1B1B"/>
              </a:solidFill>
              <a:latin typeface="Lora"/>
              <a:ea typeface="Lora"/>
              <a:cs typeface="Lora"/>
              <a:sym typeface="Lora"/>
            </a:endParaRPr>
          </a:p>
        </p:txBody>
      </p:sp>
      <p:sp>
        <p:nvSpPr>
          <p:cNvPr id="149" name="Google Shape;149;g3dabe8364e6_0_4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dabe8364e6_0_5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3dabe8364e6_0_5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p:txBody>
      </p:sp>
      <p:sp>
        <p:nvSpPr>
          <p:cNvPr id="429" name="Google Shape;429;g3dabe8364e6_0_5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dabe8364e6_0_6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3dabe8364e6_0_6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To bring about culture change, several practices have to be aligned.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In summary, over the last decade, we've seen a growing number of national and international policies advocating for open access, open data, and research transparency. Think of the UNESCO Open Science Recommendation, the Horizon Europe open science mandates, and national strategies like Sweden’s Open Science roadmap.</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But the big challenge with open science is the implementation. What does it actually look like to </a:t>
            </a:r>
            <a:r>
              <a:rPr i="1" lang="en" sz="1000">
                <a:solidFill>
                  <a:schemeClr val="dk1"/>
                </a:solidFill>
                <a:latin typeface="Lora"/>
                <a:ea typeface="Lora"/>
                <a:cs typeface="Lora"/>
                <a:sym typeface="Lora"/>
              </a:rPr>
              <a:t>practice</a:t>
            </a:r>
            <a:r>
              <a:rPr lang="en" sz="1000">
                <a:solidFill>
                  <a:schemeClr val="dk1"/>
                </a:solidFill>
                <a:latin typeface="Lora"/>
                <a:ea typeface="Lora"/>
                <a:cs typeface="Lora"/>
                <a:sym typeface="Lora"/>
              </a:rPr>
              <a:t> open science? It involves using repositories for sharing data and code, choosing open licenses, making training materials FAIR, involving citizens in research, and publishing in open access formats—even when the incentives aren’t fully aligned yet.</a:t>
            </a:r>
            <a:endParaRPr sz="1000">
              <a:solidFill>
                <a:schemeClr val="dk1"/>
              </a:solidFill>
              <a:latin typeface="Lora"/>
              <a:ea typeface="Lora"/>
              <a:cs typeface="Lora"/>
              <a:sym typeface="Lora"/>
            </a:endParaRPr>
          </a:p>
        </p:txBody>
      </p:sp>
      <p:sp>
        <p:nvSpPr>
          <p:cNvPr id="437" name="Google Shape;437;g3dabe8364e6_0_6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dabe8364e6_0_6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3dabe8364e6_0_6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To bring about culture change, several practices have to be aligned.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In summary, over the last decade, we've seen a growing number of national and international policies advocating for open access, open data, and research transparency. Think of the UNESCO Open Science Recommendation, the Horizon Europe open science mandates, and national strategies like Sweden’s Open Science roadmap.</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But the big challenge with open science is the implementation. What does it actually look like to </a:t>
            </a:r>
            <a:r>
              <a:rPr i="1" lang="en" sz="1000">
                <a:solidFill>
                  <a:schemeClr val="dk1"/>
                </a:solidFill>
                <a:latin typeface="Lora"/>
                <a:ea typeface="Lora"/>
                <a:cs typeface="Lora"/>
                <a:sym typeface="Lora"/>
              </a:rPr>
              <a:t>practice</a:t>
            </a:r>
            <a:r>
              <a:rPr lang="en" sz="1000">
                <a:solidFill>
                  <a:schemeClr val="dk1"/>
                </a:solidFill>
                <a:latin typeface="Lora"/>
                <a:ea typeface="Lora"/>
                <a:cs typeface="Lora"/>
                <a:sym typeface="Lora"/>
              </a:rPr>
              <a:t> open science? It involves using repositories for sharing data and code, choosing open licenses, making training materials FAIR, involving citizens in research, and publishing in open access formats—even when the incentives aren’t fully aligned yet.</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rPr lang="en" sz="1000" u="sng">
                <a:solidFill>
                  <a:schemeClr val="hlink"/>
                </a:solidFill>
                <a:latin typeface="Lora"/>
                <a:ea typeface="Lora"/>
                <a:cs typeface="Lora"/>
                <a:sym typeface="Lora"/>
                <a:hlinkClick r:id="rId2"/>
              </a:rPr>
              <a:t>https://miro.com/app/board/uXjVHaz88z8=/?share_link_id=501085818387</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Board password OpenScience</a:t>
            </a:r>
            <a:endParaRPr sz="1000">
              <a:solidFill>
                <a:schemeClr val="dk1"/>
              </a:solidFill>
              <a:latin typeface="Lora"/>
              <a:ea typeface="Lora"/>
              <a:cs typeface="Lora"/>
              <a:sym typeface="Lora"/>
            </a:endParaRPr>
          </a:p>
        </p:txBody>
      </p:sp>
      <p:sp>
        <p:nvSpPr>
          <p:cNvPr id="466" name="Google Shape;466;g3dabe8364e6_0_6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dabe8364e6_0_6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3dabe8364e6_0_6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sz="1000">
                <a:solidFill>
                  <a:schemeClr val="dk1"/>
                </a:solidFill>
                <a:latin typeface="Lora"/>
                <a:ea typeface="Lora"/>
                <a:cs typeface="Lora"/>
                <a:sym typeface="Lora"/>
              </a:rPr>
              <a:t>Post exercise: How can researchers practically incorporate open science practices into their research workflow</a:t>
            </a:r>
            <a:endParaRPr sz="1000">
              <a:solidFill>
                <a:schemeClr val="dk1"/>
              </a:solidFill>
              <a:latin typeface="Lora"/>
              <a:ea typeface="Lora"/>
              <a:cs typeface="Lora"/>
              <a:sym typeface="Lora"/>
            </a:endParaRPr>
          </a:p>
        </p:txBody>
      </p:sp>
      <p:sp>
        <p:nvSpPr>
          <p:cNvPr id="476" name="Google Shape;476;g3dabe8364e6_0_6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dabe8364e6_0_1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3dabe8364e6_0_1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Plan &amp; Design: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Consider participatory or citizen science approaches to involve diverse stakeholders early.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Pre-register study protocols (e.g., on OSF, AsPredicted, or ClinicalTrials.gov) to reduce bias and improve reproducibility: ensure study design is peer-reviewed before data collection.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Plan for crowdsource feedback on study design: Engage with the scientific community via preprint servers, discussion forums (e.g., ResearchGate, Twitter/X, Mastodon), workshops, or share hypothesis through open lab notebooks.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Predefine analysis workflows &amp; pipelines to avoid "p-hacking" and questionable research practices.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Create a data management plan DMP including the following:</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structured plan for data collection, storage, sharing, and long-term preservation (aligning with FAIR principles).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GDPR, informed consent, and anonymization strategies for open data sharing.</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allocation of funding for open-access publishing, data repositories, and open-source tool development.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Collect &amp; Analyze: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Select interoperable file formats (CSV, JSON, XML) to ensure future reuse.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Document methods in a transparent, reusable way by using open tools (e.g., Jupyter Notebooks, RMarkdown, Protocols.io).</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Analyse data using open-source software &amp; tools (R, Python, JASP, OpenRefine, OpenSesame, etc)</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Share data in real-time using electronic lab notebooks (ELNs) or Open platforms like eLabFTW, Jupyter Notebooks, OpenLabArchives, OSF or GitHub.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Use version control systems for data &amp; code to track changes in scripts and datasets, e.g. GitHub, GitLab, or OSF.</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Automate analyses for reproducibility by using workflow management tools (e.g., Snakemake, Nextflow)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Share &amp; publish: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Write collaboratively on open, version-controlled platforms like Overleaf (LaTeX), Google Docs, or Manubot.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Manage references and bibliographies openly with tools like Zotero and OpenCitations.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Post early manuscript versions on preprint servers (e.g., bioRxiv, arXiv, PsyArXiv) to get feedback before peer review.</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Openly share all outputs: </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avoid publication bias by publishing negative/null results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supplementary materials: include extended datasets, protocols, and additional figures in repositories like Zenodo or OSF.</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 scripts/code/computational workflows in repositories like Zenodo, GitHub, or Software Heritage with clear documentation.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 in fully open-access journals (e.g., PLOS, eLife) or use institutional agreements for APC-free publishing and deposit accepted manuscripts in institutional or subject repositories (e.g., Europe PMC, arXiv, HAL).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Opt for open peer review: choose journals that allow reviews to be published alongside articles (e.g., PeerJ, F1000Research, eLife).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Engage in post-publication review by using platforms like PubPeer.</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Cite and credit open peer reviewers when reviews are public.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Access &amp; reuse: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Deposit all research outputs (raw data) in open-access repositories (e.g., Zenodo, Dryad, Figshare) and/or share on collaborative platforms (e.g., GitHub, OSF, Wikidata).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Ensure others can easily understand and reuse your work:</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Annotate with rich metadata using community standards (e.g., Dublin Core, DDI, or BioSchemas).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Attach open licenses to all research outputs: Creative Commons (CC-BY) for publications and datasets, open-source licenses (MIT, GPL) for software. </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Obtain persistent identifiers (PIDs) for all research outputs: link publications, datasets, software, and methods using DOIs (via ORCID).</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Include README files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Include usage guidelines (e.g. license details, preferred citation).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Encourage reuse through Open Science communities by sharing findings in The Turing Way, ResearchGate, or discipline-specific forums.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Evaluate &amp; build: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Avoid over-reliance on impact factors when evaluating research; use responsible research metrics like Altmetrics, citation networks, and software citations.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Ensure visibility and proper attribution by linking all research outputs to ORCID &amp; institutional profiles.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Track reuse, mentions, citations, and discussions of research outputs through Altmetric, PlumX, OpenCitations.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Cite non-traditional research outputs (datasets, software, protocols, and educational materials) using appropriate citation formats.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Adopt narrative CVs &amp; qualitative assessments which highlight a broad range of contributions (data, code, teaching, policy impact) beyond just publications.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Communicate &amp; reach out: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Involve non-scientists in research projects (e.g., Zooniverse, Foldit) through public outreach and citizen science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Write easy-to-understand summaries for the general public (e.g., blogs, news articles, Wikipedia).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Share key insights on social media &amp; online platforms Twitter/X, LinkedIn, Mastodon, ResearchGate.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Summarize research for policymakers and stakeholders in policy briefs or white papers.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Work with institutional PR teams or freelance science writers to encourage media coverage &amp; science journalism</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Turn research findings into open educational resources (OERs) or Massive Open Online Courses (MOOCs, e.g. via OpenLearn, MIT OpenCourseWare).</a:t>
            </a:r>
            <a:endParaRPr sz="1000">
              <a:solidFill>
                <a:schemeClr val="dk1"/>
              </a:solidFill>
              <a:latin typeface="Lora"/>
              <a:ea typeface="Lora"/>
              <a:cs typeface="Lora"/>
              <a:sym typeface="Lora"/>
            </a:endParaRPr>
          </a:p>
          <a:p>
            <a:pPr indent="0" lvl="0" marL="45720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100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1000"/>
              </a:spcBef>
              <a:spcAft>
                <a:spcPts val="0"/>
              </a:spcAft>
              <a:buSzPts val="1100"/>
              <a:buNone/>
            </a:pPr>
            <a:r>
              <a:t/>
            </a:r>
            <a:endParaRPr sz="1000">
              <a:solidFill>
                <a:schemeClr val="dk1"/>
              </a:solidFill>
              <a:latin typeface="Lora"/>
              <a:ea typeface="Lora"/>
              <a:cs typeface="Lora"/>
              <a:sym typeface="Lora"/>
            </a:endParaRPr>
          </a:p>
        </p:txBody>
      </p:sp>
      <p:sp>
        <p:nvSpPr>
          <p:cNvPr id="484" name="Google Shape;484;g3dabe8364e6_0_12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dabe8364e6_0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g3dabe8364e6_0_7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Plan &amp; Design: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Consider participatory or citizen science approaches to involve diverse stakeholders early.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Pre-register study protocols (e.g., on OSF, AsPredicted, or ClinicalTrials.gov) to reduce bias and improve reproducibility: ensure study design is peer-reviewed before data collection.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Plan for crowdsource feedback on study design: Engage with the scientific community via preprint servers, discussion forums (e.g., ResearchGate, Twitter/X, Mastodon), workshops, or share hypothesis through open lab notebooks.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Predefine analysis workflows &amp; pipelines to avoid "p-hacking" and questionable research practices.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Create a data management plan DMP including the following:</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structured plan for data collection, storage, sharing, and long-term preservation (aligning with FAIR principles).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GDPR, informed consent, and anonymization strategies for open data sharing.</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allocation of funding for open-access publishing, data repositories, and open-source tool development.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Collect &amp; Analyze: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Select interoperable file formats (CSV, JSON, XML) to ensure future reuse.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Document methods in a transparent, reusable way by using open tools (e.g., Jupyter Notebooks, RMarkdown, Protocols.io).</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Analyse data using open-source software &amp; tools (R, Python, JASP, OpenRefine, OpenSesame, etc)</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Share data in real-time using electronic lab notebooks (ELNs) or Open platforms like eLabFTW, Jupyter Notebooks, OpenLabArchives, OSF or GitHub.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Use version control systems for data &amp; code to track changes in scripts and datasets, e.g. GitHub, GitLab, or OSF.</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Automate analyses for reproducibility by using workflow management tools (e.g., Snakemake, Nextflow)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Share &amp; publish: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Write collaboratively on open, version-controlled platforms like Overleaf (LaTeX), Google Docs, or Manubot.</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Manage references and bibliographies openly with tools like Zotero and OpenCitations.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Post early manuscript versions on preprint servers (e.g., bioRxiv, arXiv, PsyArXiv) to get feedback before peer review.</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Openly share all outputs: </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avoid publication bias by publishing negative/null results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supplementary materials: include extended datasets, protocols, and additional figures in repositories like Zenodo or OSF.</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 scripts/code/computational workflows in repositories like Zenodo, GitHub, or Software Heritage with clear documentation.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Publish in fully open-access journals (e.g., PLOS, eLife) or use institutional agreements for APC-free publishing and deposit accepted manuscripts in institutional or subject repositories (e.g., Europe PMC, arXiv, HAL).</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Opt for open peer review: choose journals that allow reviews to be published alongside articles (e.g., PeerJ, F1000Research, eLife).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Engage in post-publication review by using platforms like PubPeer.</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Cite and credit open peer reviewers when reviews are public.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Access &amp; reuse: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Deposit all research outputs (raw data) in open-access repositories (e.g., Zenodo, Dryad, Figshare) and/or share on collaborative platforms (e.g., GitHub, OSF, Wikidata).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Ensure others can easily understand and reuse your work:</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Annotate with rich metadata using community standards (e.g., Dublin Core, DDI, or BioSchemas).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Attach open licenses to all research outputs: Creative Commons (CC-BY) for publications and datasets, open-source licenses (MIT, GPL) for software. </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Obtain persistent identifiers (PIDs) for all research outputs: link publications, datasets, software, and methods using DOIs (via ORCID).</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Include README files</a:t>
            </a:r>
            <a:endParaRPr sz="1000">
              <a:solidFill>
                <a:schemeClr val="dk1"/>
              </a:solidFill>
              <a:latin typeface="Lora"/>
              <a:ea typeface="Lora"/>
              <a:cs typeface="Lora"/>
              <a:sym typeface="Lora"/>
            </a:endParaRPr>
          </a:p>
          <a:p>
            <a:pPr indent="-292100" lvl="1" marL="9144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Include usage guidelines (e.g. license details, preferred citation).</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Encourage reuse through Open Science communities by sharing findings in The Turing Way, ResearchGate, or discipline-specific forums.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Evaluate &amp; build: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Avoid over-reliance on impact factors when evaluating research; use responsible research metrics like Altmetrics, citation networks, and software citations.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Ensure visibility and proper attribution by linking all research outputs to ORCID &amp; institutional profiles.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Track reuse, mentions, citations, and discussions of research outputs through Altmetric, PlumX, OpenCitations.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Cite non-traditional research outputs (datasets, software, protocols, and educational materials) using appropriate citation formats.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Lora"/>
                <a:ea typeface="Lora"/>
                <a:cs typeface="Lora"/>
                <a:sym typeface="Lora"/>
              </a:rPr>
              <a:t>Adopt narrative CVs &amp; qualitative assessments which highlight a broad range of contributions (data, code, teaching, policy impact) beyond just publications.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SzPts val="1100"/>
              <a:buNone/>
            </a:pPr>
            <a:r>
              <a:rPr lang="en" sz="1000">
                <a:solidFill>
                  <a:schemeClr val="dk1"/>
                </a:solidFill>
                <a:latin typeface="Lora"/>
                <a:ea typeface="Lora"/>
                <a:cs typeface="Lora"/>
                <a:sym typeface="Lora"/>
              </a:rPr>
              <a:t>Communicate &amp; reach out: </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Involve non-scientists in research projects (e.g., Zooniverse, Foldit) through public outreach and citizen science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Write easy-to-understand summaries for the general public (e.g., blogs, news articles, Wikipedia).</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Share key insights on social media &amp; online platforms Twitter/X, LinkedIn, Mastodon, ResearchGate.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Summarize research for policymakers and stakeholders in policy briefs or white papers.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Work with institutional PR teams or freelance science writers to encourage media coverage &amp; science journalism</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Turn research findings into open educational resources (OERs) or Massive Open Online Courses (MOOCs, e.g. via OpenLearn, MIT OpenCourseWare).</a:t>
            </a:r>
            <a:endParaRPr sz="1000">
              <a:solidFill>
                <a:schemeClr val="dk1"/>
              </a:solidFill>
              <a:latin typeface="Lora"/>
              <a:ea typeface="Lora"/>
              <a:cs typeface="Lora"/>
              <a:sym typeface="Lora"/>
            </a:endParaRPr>
          </a:p>
        </p:txBody>
      </p:sp>
      <p:sp>
        <p:nvSpPr>
          <p:cNvPr id="550" name="Google Shape;550;g3dabe8364e6_0_7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dabe8364e6_0_7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3dabe8364e6_0_7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100"/>
              <a:buNone/>
            </a:pPr>
            <a:r>
              <a:t/>
            </a:r>
            <a:endParaRPr sz="1000">
              <a:solidFill>
                <a:schemeClr val="dk1"/>
              </a:solidFill>
              <a:latin typeface="Lora"/>
              <a:ea typeface="Lora"/>
              <a:cs typeface="Lora"/>
              <a:sym typeface="Lora"/>
            </a:endParaRPr>
          </a:p>
        </p:txBody>
      </p:sp>
      <p:sp>
        <p:nvSpPr>
          <p:cNvPr id="616" name="Google Shape;616;g3dabe8364e6_0_7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abe8364e6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dabe8364e6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 sz="1000">
                <a:solidFill>
                  <a:schemeClr val="dk1"/>
                </a:solidFill>
                <a:latin typeface="Lora"/>
                <a:ea typeface="Lora"/>
                <a:cs typeface="Lora"/>
                <a:sym typeface="Lora"/>
              </a:rPr>
              <a:t>EUA: </a:t>
            </a:r>
            <a:r>
              <a:rPr lang="en" sz="1000">
                <a:solidFill>
                  <a:schemeClr val="dk1"/>
                </a:solidFill>
                <a:latin typeface="Lora"/>
                <a:ea typeface="Lora"/>
                <a:cs typeface="Lora"/>
                <a:sym typeface="Lora"/>
              </a:rPr>
              <a:t>The European University Association (EUA) is the representative organisation of universities and national rectors’ conferences in 48 European countries. T</a:t>
            </a:r>
            <a:r>
              <a:rPr lang="en" sz="1000">
                <a:solidFill>
                  <a:schemeClr val="dk1"/>
                </a:solidFill>
                <a:latin typeface="Lora"/>
                <a:ea typeface="Lora"/>
                <a:cs typeface="Lora"/>
                <a:sym typeface="Lora"/>
              </a:rPr>
              <a:t>h</a:t>
            </a:r>
            <a:r>
              <a:rPr lang="en" sz="1000">
                <a:solidFill>
                  <a:schemeClr val="dk1"/>
                </a:solidFill>
                <a:latin typeface="Lora"/>
                <a:ea typeface="Lora"/>
                <a:cs typeface="Lora"/>
                <a:sym typeface="Lora"/>
              </a:rPr>
              <a:t>e EUA Open Science Agenda 2025. It defines the association’s priorities in this field, and describes the current context, challenges, developments envisaged for 2025, and the actions EUA will take to drive this Agenda forward. Open Science goes hand in hand with good scientific practices for all aspects of research, as it builds on and contributes to the quality of research and of scholarly outputs. EUA has supported universities in the transition to Open Science for more than a decade.</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rPr b="1" lang="en" sz="1000">
                <a:solidFill>
                  <a:schemeClr val="dk1"/>
                </a:solidFill>
                <a:latin typeface="Lora"/>
                <a:ea typeface="Lora"/>
                <a:cs typeface="Lora"/>
                <a:sym typeface="Lora"/>
              </a:rPr>
              <a:t>EC - ERA:</a:t>
            </a:r>
            <a:r>
              <a:rPr lang="en" sz="1000">
                <a:solidFill>
                  <a:schemeClr val="dk1"/>
                </a:solidFill>
                <a:latin typeface="Lora"/>
                <a:ea typeface="Lora"/>
                <a:cs typeface="Lora"/>
                <a:sym typeface="Lora"/>
              </a:rPr>
              <a:t> The implementation of the EOSC is based on a long-term process of alignment and coordination pursued by the European Commission (EC) since 2015 with diverse stakeholders of the European research landscape. In the initial phase of implementation (2018-2020), the EC invested around EUR 250 million to prototype components of the EOSC through calls for projects under Horizon 2020. The EC also launched an interim EOSC Governance to prepare the strategic orientations for the EOSC implementation post-2020. The current phase of implementation (2021-2030), is taking place in the context of the EOSC European co-programmed partnership and according to a Strategic Research and Innovation Agenda (SRIA), which is co-developed with the entire EOSC community.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rPr b="1" lang="en" sz="1000">
                <a:solidFill>
                  <a:schemeClr val="dk1"/>
                </a:solidFill>
                <a:latin typeface="Lora"/>
                <a:ea typeface="Lora"/>
                <a:cs typeface="Lora"/>
                <a:sym typeface="Lora"/>
              </a:rPr>
              <a:t>Science Europe</a:t>
            </a:r>
            <a:r>
              <a:rPr lang="en" sz="1000">
                <a:solidFill>
                  <a:schemeClr val="dk1"/>
                </a:solidFill>
                <a:latin typeface="Lora"/>
                <a:ea typeface="Lora"/>
                <a:cs typeface="Lora"/>
                <a:sym typeface="Lora"/>
              </a:rPr>
              <a:t> is the organisation representing major public organisations that fund or perform excellent, ground-breaking research in Europe. It brings together the expertise of some of the largest and most respected European research organisations to jointly push the frontiers of how scientific research is produced and delivers benefits to society. Forte, Formas, VR are a member. Science Europe will meet these priorities through numerous activities. Some activities, such as the promotion and support of Open Science, ERA developments and work related to the EU Framework Programmes for Research and Innovation, will contribute to all three strategic priority areas.</a:t>
            </a:r>
            <a:endParaRPr b="1" sz="1000">
              <a:solidFill>
                <a:srgbClr val="1B1B1B"/>
              </a:solidFill>
              <a:latin typeface="Lora"/>
              <a:ea typeface="Lora"/>
              <a:cs typeface="Lora"/>
              <a:sym typeface="Lora"/>
            </a:endParaRPr>
          </a:p>
        </p:txBody>
      </p:sp>
      <p:sp>
        <p:nvSpPr>
          <p:cNvPr id="159" name="Google Shape;159;g3dabe8364e6_0_4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dabe8364e6_0_10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3dabe8364e6_0_10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en" sz="1000">
                <a:solidFill>
                  <a:schemeClr val="dk1"/>
                </a:solidFill>
                <a:latin typeface="Lora"/>
                <a:ea typeface="Lora"/>
                <a:cs typeface="Lora"/>
                <a:sym typeface="Lora"/>
              </a:rPr>
              <a:t>EOSC: </a:t>
            </a:r>
            <a:r>
              <a:rPr lang="en" sz="1000">
                <a:solidFill>
                  <a:srgbClr val="00002E"/>
                </a:solidFill>
                <a:latin typeface="Lora"/>
                <a:ea typeface="Lora"/>
                <a:cs typeface="Lora"/>
                <a:sym typeface="Lora"/>
              </a:rPr>
              <a:t>The objective of the European Open Science Cloud (EOSC) is to provide researchers and innovators in Europe with an open and trusted multi-disciplinary environment where they can publish, find and reuse data, tools and services for research and innovation. Through this environment, EOSC aims to mobilise, align and scale resources across Europe to accelerate open science, higher productivity and increased reproducibility and trust in research.</a:t>
            </a:r>
            <a:endParaRPr sz="1000">
              <a:solidFill>
                <a:srgbClr val="00002E"/>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EOSC ultimately aims to contribute to a 'web of FAIR (Findable, Accessible, Interoperable and Reuseable) data and services' for science in Europe, upon which a wide range of value-added services can be built.</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EOSC is recognised by the Council of the European Union among the priority actions of the </a:t>
            </a:r>
            <a:r>
              <a:rPr lang="en" sz="1000" u="sng">
                <a:solidFill>
                  <a:schemeClr val="hlink"/>
                </a:solidFill>
                <a:latin typeface="Lora"/>
                <a:ea typeface="Lora"/>
                <a:cs typeface="Lora"/>
                <a:sym typeface="Lora"/>
                <a:hlinkClick r:id="rId2"/>
              </a:rPr>
              <a:t>policy agenda of the European Research Area</a:t>
            </a:r>
            <a:r>
              <a:rPr lang="en" sz="1000">
                <a:solidFill>
                  <a:schemeClr val="dk1"/>
                </a:solidFill>
                <a:latin typeface="Lora"/>
                <a:ea typeface="Lora"/>
                <a:cs typeface="Lora"/>
                <a:sym typeface="Lora"/>
              </a:rPr>
              <a:t> (ERA) with the objective to deepen open science practices in Europe. It is also recognised as the common European research and innovation data space, articulated with the </a:t>
            </a:r>
            <a:r>
              <a:rPr lang="en" sz="1000" u="sng">
                <a:solidFill>
                  <a:schemeClr val="hlink"/>
                </a:solidFill>
                <a:latin typeface="Lora"/>
                <a:ea typeface="Lora"/>
                <a:cs typeface="Lora"/>
                <a:sym typeface="Lora"/>
                <a:hlinkClick r:id="rId3"/>
              </a:rPr>
              <a:t>other sectoral data spaces</a:t>
            </a:r>
            <a:r>
              <a:rPr lang="en" sz="1000">
                <a:solidFill>
                  <a:schemeClr val="dk1"/>
                </a:solidFill>
                <a:latin typeface="Lora"/>
                <a:ea typeface="Lora"/>
                <a:cs typeface="Lora"/>
                <a:sym typeface="Lora"/>
              </a:rPr>
              <a:t> defined in the </a:t>
            </a:r>
            <a:r>
              <a:rPr lang="en" sz="1000" u="sng">
                <a:solidFill>
                  <a:schemeClr val="hlink"/>
                </a:solidFill>
                <a:latin typeface="Lora"/>
                <a:ea typeface="Lora"/>
                <a:cs typeface="Lora"/>
                <a:sym typeface="Lora"/>
                <a:hlinkClick r:id="rId4"/>
              </a:rPr>
              <a:t>European strategy for data</a:t>
            </a:r>
            <a:r>
              <a:rPr lang="en" sz="1000">
                <a:solidFill>
                  <a:schemeClr val="dk1"/>
                </a:solidFill>
                <a:latin typeface="Lora"/>
                <a:ea typeface="Lora"/>
                <a:cs typeface="Lora"/>
                <a:sym typeface="Lora"/>
              </a:rPr>
              <a:t>.</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rgbClr val="00002E"/>
              </a:solidFill>
              <a:latin typeface="Lora"/>
              <a:ea typeface="Lora"/>
              <a:cs typeface="Lora"/>
              <a:sym typeface="Lora"/>
            </a:endParaRPr>
          </a:p>
          <a:p>
            <a:pPr indent="0" lvl="0" marL="0" rtl="0" algn="l">
              <a:lnSpc>
                <a:spcPct val="100000"/>
              </a:lnSpc>
              <a:spcBef>
                <a:spcPts val="0"/>
              </a:spcBef>
              <a:spcAft>
                <a:spcPts val="0"/>
              </a:spcAft>
              <a:buSzPts val="1100"/>
              <a:buNone/>
            </a:pPr>
            <a:r>
              <a:rPr b="1" lang="en" sz="1000">
                <a:solidFill>
                  <a:schemeClr val="dk1"/>
                </a:solidFill>
                <a:latin typeface="Lora"/>
                <a:ea typeface="Lora"/>
                <a:cs typeface="Lora"/>
                <a:sym typeface="Lora"/>
              </a:rPr>
              <a:t>OpenAIRE: </a:t>
            </a:r>
            <a:r>
              <a:rPr lang="en" sz="1000">
                <a:solidFill>
                  <a:schemeClr val="dk1"/>
                </a:solidFill>
                <a:latin typeface="Lora"/>
                <a:ea typeface="Lora"/>
                <a:cs typeface="Lora"/>
                <a:sym typeface="Lora"/>
              </a:rPr>
              <a:t>OpenAIRE (Open Access Infrastructure for Research in Europe) is a non-profit European infrastructure, established in 2018, that provides comprehensive services to support open science, enabling the discovery, management, and monitoring of European research outputs. It is a key provider for the European Open Science Cloud (EOSC). the European network of open repositories and the main infrastructure connecting European research outputs to EOSC. OpenAIRE Explore (</a:t>
            </a:r>
            <a:r>
              <a:rPr lang="en" sz="1000" u="sng">
                <a:solidFill>
                  <a:schemeClr val="hlink"/>
                </a:solidFill>
                <a:latin typeface="Lora"/>
                <a:ea typeface="Lora"/>
                <a:cs typeface="Lora"/>
                <a:sym typeface="Lora"/>
                <a:hlinkClick r:id="rId5"/>
              </a:rPr>
              <a:t>explore.openaire.eu</a:t>
            </a:r>
            <a:r>
              <a:rPr lang="en" sz="1000">
                <a:solidFill>
                  <a:schemeClr val="dk1"/>
                </a:solidFill>
                <a:latin typeface="Lora"/>
                <a:ea typeface="Lora"/>
                <a:cs typeface="Lora"/>
                <a:sym typeface="Lora"/>
              </a:rPr>
              <a:t>) is where Horizon Europe-funded publications and datasets are expected to be findable.</a:t>
            </a:r>
            <a:endParaRPr b="1" sz="1000">
              <a:solidFill>
                <a:srgbClr val="1B1B1B"/>
              </a:solidFill>
              <a:latin typeface="Lora"/>
              <a:ea typeface="Lora"/>
              <a:cs typeface="Lora"/>
              <a:sym typeface="Lora"/>
            </a:endParaRPr>
          </a:p>
        </p:txBody>
      </p:sp>
      <p:sp>
        <p:nvSpPr>
          <p:cNvPr id="188" name="Google Shape;188;g3dabe8364e6_0_10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dabe8364e6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3dabe8364e6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207" name="Google Shape;207;g3dabe8364e6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dabe8364e6_0_1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dabe8364e6_0_1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218" name="Google Shape;218;g3dabe8364e6_0_1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dabe8364e6_0_1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3dabe8364e6_0_1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Between national policy and university-level decision-making, there are some core principles in Swedish academia that apply to </a:t>
            </a:r>
            <a:r>
              <a:rPr b="1" i="1" lang="en" sz="1000">
                <a:solidFill>
                  <a:schemeClr val="dk1"/>
                </a:solidFill>
                <a:latin typeface="Lora"/>
                <a:ea typeface="Lora"/>
                <a:cs typeface="Lora"/>
                <a:sym typeface="Lora"/>
              </a:rPr>
              <a:t>all</a:t>
            </a:r>
            <a:r>
              <a:rPr lang="en" sz="1000">
                <a:solidFill>
                  <a:schemeClr val="dk1"/>
                </a:solidFill>
                <a:latin typeface="Lora"/>
                <a:ea typeface="Lora"/>
                <a:cs typeface="Lora"/>
                <a:sym typeface="Lora"/>
              </a:rPr>
              <a:t> Swedish universities. These rules are the same everywhere and are </a:t>
            </a:r>
            <a:r>
              <a:rPr b="1" lang="en" sz="1000">
                <a:solidFill>
                  <a:schemeClr val="dk1"/>
                </a:solidFill>
                <a:latin typeface="Lora"/>
                <a:ea typeface="Lora"/>
                <a:cs typeface="Lora"/>
                <a:sym typeface="Lora"/>
              </a:rPr>
              <a:t>not optional</a:t>
            </a:r>
            <a:r>
              <a:rPr lang="en" sz="1000">
                <a:solidFill>
                  <a:schemeClr val="dk1"/>
                </a:solidFill>
                <a:latin typeface="Lora"/>
                <a:ea typeface="Lora"/>
                <a:cs typeface="Lora"/>
                <a:sym typeface="Lora"/>
              </a:rPr>
              <a:t>, they are built into law and long-standing academic practice. Even though they are not labelled as “Open Science”, they set clear expectations around transparency, access, and responsibility in research. This means there is a shared baseline for how research in Sweden should be carried out, documented, and shared, regardless of where you are enrolled.</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230" name="Google Shape;230;g3dabe8364e6_0_1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dabe8364e6_0_1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3dabe8364e6_0_1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Academic freedom </a:t>
            </a:r>
            <a:endParaRPr b="1"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The first foundational principle is </a:t>
            </a:r>
            <a:r>
              <a:rPr i="1" lang="en" sz="1000">
                <a:solidFill>
                  <a:schemeClr val="dk1"/>
                </a:solidFill>
                <a:latin typeface="Lora"/>
                <a:ea typeface="Lora"/>
                <a:cs typeface="Lora"/>
                <a:sym typeface="Lora"/>
              </a:rPr>
              <a:t>academic freedom</a:t>
            </a:r>
            <a:r>
              <a:rPr lang="en" sz="1000">
                <a:solidFill>
                  <a:schemeClr val="dk1"/>
                </a:solidFill>
                <a:latin typeface="Lora"/>
                <a:ea typeface="Lora"/>
                <a:cs typeface="Lora"/>
                <a:sym typeface="Lora"/>
              </a:rPr>
              <a:t>, which is protected in the Higher Education Act. In Sweden, universities are legally required to safeguard academic freedom as a core condition for research and education. In practice, this means that all researchers — including you as a PhD student — have the right to:</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choose and refine their research questions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develop and apply appropriate methods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communicate, publish, and discuss their results</a:t>
            </a:r>
            <a:endParaRPr sz="1000">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Universities have to not only respect your academic freedom, but also actively protect and promote it by providing appropriate working conditions, supervision, and safeguards. At the same time, academic freedom is not unlimited. It comes with clear responsibilities. The Higher Education Act emphasises academic integrity and good research practice, meaning that you are expected to conduct your research ethically, transparently, and responsibly. To better understand the ethical principles, regulations, and responsibilities that apply to your research, see </a:t>
            </a:r>
            <a:r>
              <a:rPr lang="en" sz="1000">
                <a:solidFill>
                  <a:srgbClr val="007ACC"/>
                </a:solidFill>
                <a:uFill>
                  <a:noFill/>
                </a:uFill>
                <a:latin typeface="Lora"/>
                <a:ea typeface="Lora"/>
                <a:cs typeface="Lora"/>
                <a:sym typeface="Lora"/>
                <a:hlinkClick r:id="rId2">
                  <a:extLst>
                    <a:ext uri="{A12FA001-AC4F-418D-AE19-62706E023703}">
                      <ahyp:hlinkClr val="tx"/>
                    </a:ext>
                  </a:extLst>
                </a:hlinkClick>
              </a:rPr>
              <a:t>Good Research Practice 2024</a:t>
            </a:r>
            <a:r>
              <a:rPr lang="en" sz="1000">
                <a:solidFill>
                  <a:schemeClr val="dk1"/>
                </a:solidFill>
                <a:latin typeface="Lora"/>
                <a:ea typeface="Lora"/>
                <a:cs typeface="Lora"/>
                <a:sym typeface="Lora"/>
              </a:rPr>
              <a:t>, a report published by the Swedish Research Council.</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20000"/>
              </a:lnSpc>
              <a:spcBef>
                <a:spcPts val="1400"/>
              </a:spcBef>
              <a:spcAft>
                <a:spcPts val="0"/>
              </a:spcAft>
              <a:buClr>
                <a:schemeClr val="dk1"/>
              </a:buClr>
              <a:buSzPts val="1100"/>
              <a:buFont typeface="Arial"/>
              <a:buNone/>
            </a:pPr>
            <a:r>
              <a:rPr b="1" lang="en" sz="1000">
                <a:solidFill>
                  <a:schemeClr val="dk1"/>
                </a:solidFill>
                <a:latin typeface="Lora"/>
                <a:ea typeface="Lora"/>
                <a:cs typeface="Lora"/>
                <a:sym typeface="Lora"/>
              </a:rPr>
              <a:t>The principle of public access (‘Allmän handling’)</a:t>
            </a:r>
            <a:endParaRPr b="1" sz="1000">
              <a:solidFill>
                <a:schemeClr val="dk1"/>
              </a:solidFill>
              <a:latin typeface="Lora"/>
              <a:ea typeface="Lora"/>
              <a:cs typeface="Lora"/>
              <a:sym typeface="Lora"/>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Lora"/>
                <a:ea typeface="Lora"/>
                <a:cs typeface="Lora"/>
                <a:sym typeface="Lora"/>
              </a:rPr>
              <a:t>The second foundational principle is </a:t>
            </a:r>
            <a:r>
              <a:rPr i="1" lang="en" sz="1000">
                <a:solidFill>
                  <a:schemeClr val="dk1"/>
                </a:solidFill>
                <a:latin typeface="Lora"/>
                <a:ea typeface="Lora"/>
                <a:cs typeface="Lora"/>
                <a:sym typeface="Lora"/>
              </a:rPr>
              <a:t>transparency in research</a:t>
            </a:r>
            <a:r>
              <a:rPr lang="en" sz="1000">
                <a:solidFill>
                  <a:schemeClr val="dk1"/>
                </a:solidFill>
                <a:latin typeface="Lora"/>
                <a:ea typeface="Lora"/>
                <a:cs typeface="Lora"/>
                <a:sym typeface="Lora"/>
              </a:rPr>
              <a:t>. In Sweden, this is not only a scientific ideal but a legal requirement. Under the </a:t>
            </a:r>
            <a:r>
              <a:rPr lang="en" sz="1000">
                <a:solidFill>
                  <a:srgbClr val="007ACC"/>
                </a:solidFill>
                <a:uFill>
                  <a:noFill/>
                </a:uFill>
                <a:latin typeface="Lora"/>
                <a:ea typeface="Lora"/>
                <a:cs typeface="Lora"/>
                <a:sym typeface="Lora"/>
                <a:hlinkClick r:id="rId3">
                  <a:extLst>
                    <a:ext uri="{A12FA001-AC4F-418D-AE19-62706E023703}">
                      <ahyp:hlinkClr val="tx"/>
                    </a:ext>
                  </a:extLst>
                </a:hlinkClick>
              </a:rPr>
              <a:t>Freedom of the Press Ordinance</a:t>
            </a:r>
            <a:r>
              <a:rPr lang="en" sz="1000">
                <a:solidFill>
                  <a:schemeClr val="dk1"/>
                </a:solidFill>
                <a:latin typeface="Lora"/>
                <a:ea typeface="Lora"/>
                <a:cs typeface="Lora"/>
                <a:sym typeface="Lora"/>
              </a:rPr>
              <a:t> (Tryckfrihetsförordningen, 1949:105), the public (“allmänheten”) has a constitutional right to access </a:t>
            </a:r>
            <a:r>
              <a:rPr i="1" lang="en" sz="1000">
                <a:solidFill>
                  <a:schemeClr val="dk1"/>
                </a:solidFill>
                <a:latin typeface="Lora"/>
                <a:ea typeface="Lora"/>
                <a:cs typeface="Lora"/>
                <a:sym typeface="Lora"/>
              </a:rPr>
              <a:t>allmänna handlingar (official public documents)</a:t>
            </a:r>
            <a:r>
              <a:rPr lang="en" sz="1000">
                <a:solidFill>
                  <a:schemeClr val="dk1"/>
                </a:solidFill>
                <a:latin typeface="Lora"/>
                <a:ea typeface="Lora"/>
                <a:cs typeface="Lora"/>
                <a:sym typeface="Lora"/>
              </a:rPr>
              <a:t> held by public authorities. Because public universities are classified as public authorities, many documents created or held within universities fall under this principle.</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In practice, this means:</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Font typeface="Lato"/>
              <a:buChar char="●"/>
            </a:pPr>
            <a:r>
              <a:rPr lang="en" sz="1000">
                <a:solidFill>
                  <a:schemeClr val="dk1"/>
                </a:solidFill>
                <a:latin typeface="Lora"/>
                <a:ea typeface="Lora"/>
                <a:cs typeface="Lora"/>
                <a:sym typeface="Lora"/>
              </a:rPr>
              <a:t>A wide range of material connected to your PhD work may be considered public, e.g. meeting minutes, project documentation (i.e. lab journal), email correspondence, research protocols, and in some cases databases or research records can be requested by anyone.</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ora"/>
                <a:ea typeface="Lora"/>
                <a:cs typeface="Lora"/>
                <a:sym typeface="Lora"/>
              </a:rPr>
              <a:t>A person requesting access does not need to explain why, and they may remain anonymous.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ato"/>
              <a:buChar char="●"/>
            </a:pPr>
            <a:r>
              <a:rPr lang="en" sz="1000">
                <a:solidFill>
                  <a:schemeClr val="dk1"/>
                </a:solidFill>
                <a:latin typeface="Lora"/>
                <a:ea typeface="Lora"/>
                <a:cs typeface="Lora"/>
                <a:sym typeface="Lora"/>
              </a:rPr>
              <a:t>If a university refuses to release a document, the decision must be legally justified and can be challenged in the Court of Appeal (‘Hovrätt’).</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Transparency also applies over time. Under the </a:t>
            </a:r>
            <a:r>
              <a:rPr lang="en" sz="1000">
                <a:solidFill>
                  <a:srgbClr val="007ACC"/>
                </a:solidFill>
                <a:uFill>
                  <a:noFill/>
                </a:uFill>
                <a:latin typeface="Lora"/>
                <a:ea typeface="Lora"/>
                <a:cs typeface="Lora"/>
                <a:sym typeface="Lora"/>
                <a:hlinkClick r:id="rId4">
                  <a:extLst>
                    <a:ext uri="{A12FA001-AC4F-418D-AE19-62706E023703}">
                      <ahyp:hlinkClr val="tx"/>
                    </a:ext>
                  </a:extLst>
                </a:hlinkClick>
              </a:rPr>
              <a:t>Archives Act</a:t>
            </a:r>
            <a:r>
              <a:rPr lang="en" sz="1000">
                <a:solidFill>
                  <a:schemeClr val="dk1"/>
                </a:solidFill>
                <a:latin typeface="Lora"/>
                <a:ea typeface="Lora"/>
                <a:cs typeface="Lora"/>
                <a:sym typeface="Lora"/>
              </a:rPr>
              <a:t> (Arkivlagen, 1990:782), public authorities (including universities) are required to preserve and manage your research documentation for legal, scientific, and historical purposes. This means that research records connected to your PhD may not only be accessible during your studies, but may also be stored and retrievable long after your project has ended.</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As seen above, public access is not unlimited and universities </a:t>
            </a:r>
            <a:r>
              <a:rPr i="1" lang="en" sz="1000">
                <a:solidFill>
                  <a:schemeClr val="dk1"/>
                </a:solidFill>
                <a:latin typeface="Lora"/>
                <a:ea typeface="Lora"/>
                <a:cs typeface="Lora"/>
                <a:sym typeface="Lora"/>
              </a:rPr>
              <a:t>can</a:t>
            </a:r>
            <a:r>
              <a:rPr lang="en" sz="1000">
                <a:solidFill>
                  <a:schemeClr val="dk1"/>
                </a:solidFill>
                <a:latin typeface="Lora"/>
                <a:ea typeface="Lora"/>
                <a:cs typeface="Lora"/>
                <a:sym typeface="Lora"/>
              </a:rPr>
              <a:t> refuse to release a document. The </a:t>
            </a:r>
            <a:r>
              <a:rPr lang="en" sz="1000">
                <a:solidFill>
                  <a:srgbClr val="007ACC"/>
                </a:solidFill>
                <a:uFill>
                  <a:noFill/>
                </a:uFill>
                <a:latin typeface="Lora"/>
                <a:ea typeface="Lora"/>
                <a:cs typeface="Lora"/>
                <a:sym typeface="Lora"/>
                <a:hlinkClick r:id="rId5">
                  <a:extLst>
                    <a:ext uri="{A12FA001-AC4F-418D-AE19-62706E023703}">
                      <ahyp:hlinkClr val="tx"/>
                    </a:ext>
                  </a:extLst>
                </a:hlinkClick>
              </a:rPr>
              <a:t>Public Access and Secrecy Act</a:t>
            </a:r>
            <a:r>
              <a:rPr lang="en" sz="1000">
                <a:solidFill>
                  <a:schemeClr val="dk1"/>
                </a:solidFill>
                <a:latin typeface="Lora"/>
                <a:ea typeface="Lora"/>
                <a:cs typeface="Lora"/>
                <a:sym typeface="Lora"/>
              </a:rPr>
              <a:t> (Offentlighets- och sekretesslagen, 2009:400) defines what information must be kept confidential, for example to ensure:</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Font typeface="Lora"/>
              <a:buChar char="●"/>
            </a:pPr>
            <a:r>
              <a:rPr lang="en" sz="1000">
                <a:solidFill>
                  <a:schemeClr val="dk1"/>
                </a:solidFill>
                <a:latin typeface="Lora"/>
                <a:ea typeface="Lora"/>
                <a:cs typeface="Lora"/>
                <a:sym typeface="Lora"/>
              </a:rPr>
              <a:t>Confidentiality: Protecting personal data and sensitive research topics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Legal compliance: Following ethical guidelines and applicable laws</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Risk mitigation: Balancing transparency with security</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Ethical approvals, data protection legislation (GDPR), and secrecy rules can therefore restrict what may be disclosed, even if a document does exist.</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From an Open Science perspective, the principle of public access sets transparency as the default in publicly funded research in Sweden. Openness is assumed unless there are clear legal or ethical reasons not to share. This is why careful documentation, traceability, and responsible data management are central to Swedish research governance and Open Science, and why these practices matter directly in your everyday work.</a:t>
            </a:r>
            <a:endParaRPr sz="1000">
              <a:solidFill>
                <a:schemeClr val="dk1"/>
              </a:solidFill>
              <a:latin typeface="Lora"/>
              <a:ea typeface="Lora"/>
              <a:cs typeface="Lora"/>
              <a:sym typeface="Lora"/>
            </a:endParaRPr>
          </a:p>
          <a:p>
            <a:pPr indent="0" lvl="0" marL="0" rtl="0" algn="l">
              <a:lnSpc>
                <a:spcPct val="120000"/>
              </a:lnSpc>
              <a:spcBef>
                <a:spcPts val="1400"/>
              </a:spcBef>
              <a:spcAft>
                <a:spcPts val="0"/>
              </a:spcAft>
              <a:buClr>
                <a:schemeClr val="dk1"/>
              </a:buClr>
              <a:buSzPts val="1100"/>
              <a:buFont typeface="Arial"/>
              <a:buNone/>
            </a:pPr>
            <a:r>
              <a:rPr b="1" lang="en" sz="1000">
                <a:solidFill>
                  <a:schemeClr val="dk1"/>
                </a:solidFill>
                <a:latin typeface="Lora"/>
                <a:ea typeface="Lora"/>
                <a:cs typeface="Lora"/>
                <a:sym typeface="Lora"/>
              </a:rPr>
              <a:t>The teacher’s exemption (‘Lärarundantaget’)</a:t>
            </a:r>
            <a:endParaRPr b="1" sz="1000">
              <a:solidFill>
                <a:schemeClr val="dk1"/>
              </a:solidFill>
              <a:latin typeface="Lora"/>
              <a:ea typeface="Lora"/>
              <a:cs typeface="Lora"/>
              <a:sym typeface="Lora"/>
            </a:endParaRPr>
          </a:p>
          <a:p>
            <a:pPr indent="0" lvl="0" marL="0" rtl="0" algn="l">
              <a:lnSpc>
                <a:spcPct val="115000"/>
              </a:lnSpc>
              <a:spcBef>
                <a:spcPts val="400"/>
              </a:spcBef>
              <a:spcAft>
                <a:spcPts val="0"/>
              </a:spcAft>
              <a:buClr>
                <a:schemeClr val="dk1"/>
              </a:buClr>
              <a:buSzPts val="1100"/>
              <a:buFont typeface="Arial"/>
              <a:buNone/>
            </a:pPr>
            <a:r>
              <a:rPr lang="en" sz="1000">
                <a:solidFill>
                  <a:schemeClr val="dk1"/>
                </a:solidFill>
                <a:latin typeface="Lora"/>
                <a:ea typeface="Lora"/>
                <a:cs typeface="Lora"/>
                <a:sym typeface="Lora"/>
              </a:rPr>
              <a:t>The third foundational legal principle that is applied in Swedish academia is the </a:t>
            </a:r>
            <a:r>
              <a:rPr i="1" lang="en" sz="1000">
                <a:solidFill>
                  <a:schemeClr val="dk1"/>
                </a:solidFill>
                <a:latin typeface="Lora"/>
                <a:ea typeface="Lora"/>
                <a:cs typeface="Lora"/>
                <a:sym typeface="Lora"/>
              </a:rPr>
              <a:t>lärarundantaget (teacher’s exemption)</a:t>
            </a:r>
            <a:r>
              <a:rPr lang="en" sz="1000">
                <a:solidFill>
                  <a:schemeClr val="dk1"/>
                </a:solidFill>
                <a:latin typeface="Lora"/>
                <a:ea typeface="Lora"/>
                <a:cs typeface="Lora"/>
                <a:sym typeface="Lora"/>
              </a:rPr>
              <a:t>. Unlike in many other countries, this means that teachers and researchers generally retain the rights to materials they create in the course of their academic work, rather than these rights automatically transferring to the university as the employer. This give you a comparatively strong position when it comes to ownership of your academic work.</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For researchers, </a:t>
            </a:r>
            <a:r>
              <a:rPr i="1" lang="en" sz="1000">
                <a:solidFill>
                  <a:schemeClr val="dk1"/>
                </a:solidFill>
                <a:latin typeface="Lora"/>
                <a:ea typeface="Lora"/>
                <a:cs typeface="Lora"/>
                <a:sym typeface="Lora"/>
              </a:rPr>
              <a:t>lärarundantaget</a:t>
            </a:r>
            <a:r>
              <a:rPr lang="en" sz="1000">
                <a:solidFill>
                  <a:schemeClr val="dk1"/>
                </a:solidFill>
                <a:latin typeface="Lora"/>
                <a:ea typeface="Lora"/>
                <a:cs typeface="Lora"/>
                <a:sym typeface="Lora"/>
              </a:rPr>
              <a:t> primarily affects intellectual property, such as novel methods, software, algorithms, materials, or therapeutics. If your project develops any of these, you typically have significant influence over how your work is used, shared, or further developed, including whether, when, and how it is made openly available. Some data and materials in projects involving intellectual property might be legitimately exempt from open access requirements, including:</a:t>
            </a:r>
            <a:endParaRPr sz="1000">
              <a:solidFill>
                <a:schemeClr val="dk1"/>
              </a:solidFill>
              <a:latin typeface="Lora"/>
              <a:ea typeface="Lora"/>
              <a:cs typeface="Lora"/>
              <a:sym typeface="Lora"/>
            </a:endParaRPr>
          </a:p>
          <a:p>
            <a:pPr indent="-292100" lvl="0" marL="457200" rtl="0" algn="l">
              <a:lnSpc>
                <a:spcPct val="115000"/>
              </a:lnSpc>
              <a:spcBef>
                <a:spcPts val="1200"/>
              </a:spcBef>
              <a:spcAft>
                <a:spcPts val="0"/>
              </a:spcAft>
              <a:buClr>
                <a:schemeClr val="dk1"/>
              </a:buClr>
              <a:buSzPts val="1000"/>
              <a:buFont typeface="Lora"/>
              <a:buChar char="●"/>
            </a:pPr>
            <a:r>
              <a:rPr lang="en" sz="1000">
                <a:solidFill>
                  <a:schemeClr val="dk1"/>
                </a:solidFill>
                <a:latin typeface="Lora"/>
                <a:ea typeface="Lora"/>
                <a:cs typeface="Lora"/>
                <a:sym typeface="Lora"/>
              </a:rPr>
              <a:t>Data protected under intellectual property laws, such as </a:t>
            </a:r>
            <a:r>
              <a:rPr lang="en" sz="1000">
                <a:solidFill>
                  <a:srgbClr val="007ACC"/>
                </a:solidFill>
                <a:uFill>
                  <a:noFill/>
                </a:uFill>
                <a:latin typeface="Lora"/>
                <a:ea typeface="Lora"/>
                <a:cs typeface="Lora"/>
                <a:sym typeface="Lora"/>
                <a:hlinkClick r:id="rId6">
                  <a:extLst>
                    <a:ext uri="{A12FA001-AC4F-418D-AE19-62706E023703}">
                      <ahyp:hlinkClr val="tx"/>
                    </a:ext>
                  </a:extLst>
                </a:hlinkClick>
              </a:rPr>
              <a:t>Patent Law (1967:837)</a:t>
            </a:r>
            <a:r>
              <a:rPr lang="en" sz="1000">
                <a:solidFill>
                  <a:schemeClr val="dk1"/>
                </a:solidFill>
                <a:latin typeface="Lora"/>
                <a:ea typeface="Lora"/>
                <a:cs typeface="Lora"/>
                <a:sym typeface="Lora"/>
              </a:rPr>
              <a:t>, where early openness could conflict with innovation, commercialisation, or patentability.</a:t>
            </a:r>
            <a:endParaRPr sz="1000">
              <a:solidFill>
                <a:schemeClr val="dk1"/>
              </a:solidFill>
              <a:latin typeface="Lora"/>
              <a:ea typeface="Lora"/>
              <a:cs typeface="Lora"/>
              <a:sym typeface="Lora"/>
            </a:endParaRPr>
          </a:p>
          <a:p>
            <a:pPr indent="-292100" lvl="0" marL="457200" rtl="0" algn="l">
              <a:lnSpc>
                <a:spcPct val="115000"/>
              </a:lnSpc>
              <a:spcBef>
                <a:spcPts val="0"/>
              </a:spcBef>
              <a:spcAft>
                <a:spcPts val="0"/>
              </a:spcAft>
              <a:buClr>
                <a:schemeClr val="dk1"/>
              </a:buClr>
              <a:buSzPts val="1000"/>
              <a:buFont typeface="Lora"/>
              <a:buChar char="●"/>
            </a:pPr>
            <a:r>
              <a:rPr lang="en" sz="1000">
                <a:solidFill>
                  <a:schemeClr val="dk1"/>
                </a:solidFill>
                <a:latin typeface="Lora"/>
                <a:ea typeface="Lora"/>
                <a:cs typeface="Lora"/>
                <a:sym typeface="Lora"/>
              </a:rPr>
              <a:t>Data that is owned by third parties and protected by </a:t>
            </a:r>
            <a:r>
              <a:rPr lang="en" sz="1000">
                <a:solidFill>
                  <a:srgbClr val="007ACC"/>
                </a:solidFill>
                <a:uFill>
                  <a:noFill/>
                </a:uFill>
                <a:latin typeface="Lora"/>
                <a:ea typeface="Lora"/>
                <a:cs typeface="Lora"/>
                <a:sym typeface="Lora"/>
                <a:hlinkClick r:id="rId7">
                  <a:extLst>
                    <a:ext uri="{A12FA001-AC4F-418D-AE19-62706E023703}">
                      <ahyp:hlinkClr val="tx"/>
                    </a:ext>
                  </a:extLst>
                </a:hlinkClick>
              </a:rPr>
              <a:t>Copyright Law (1960:729)</a:t>
            </a:r>
            <a:r>
              <a:rPr lang="en" sz="1000">
                <a:solidFill>
                  <a:schemeClr val="dk1"/>
                </a:solidFill>
                <a:latin typeface="Lora"/>
                <a:ea typeface="Lora"/>
                <a:cs typeface="Lora"/>
                <a:sym typeface="Lora"/>
              </a:rPr>
              <a:t> that limits redistribution or reuse.</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From an Open Science perspective, </a:t>
            </a:r>
            <a:r>
              <a:rPr i="1" lang="en" sz="1000">
                <a:solidFill>
                  <a:schemeClr val="dk1"/>
                </a:solidFill>
                <a:latin typeface="Lora"/>
                <a:ea typeface="Lora"/>
                <a:cs typeface="Lora"/>
                <a:sym typeface="Lora"/>
              </a:rPr>
              <a:t>lärarundantaget</a:t>
            </a:r>
            <a:r>
              <a:rPr lang="en" sz="1000">
                <a:solidFill>
                  <a:schemeClr val="dk1"/>
                </a:solidFill>
                <a:latin typeface="Lora"/>
                <a:ea typeface="Lora"/>
                <a:cs typeface="Lora"/>
                <a:sym typeface="Lora"/>
              </a:rPr>
              <a:t> can be seen as a double-edged sword. On one hand, retaining rights to your own work gives you the freedom to share materials, add licences that support openness and reuse, and contribute to a transparent research culture. On the other hand, not all outputs can or should be shared immediately. If your work involves innovation, methods, or data that could be patented or are subject to commercial or third-party rights, immediate openness may conflict with patentability, licensing agreements, or intellectual property protections.</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Lora"/>
                <a:ea typeface="Lora"/>
                <a:cs typeface="Lora"/>
                <a:sym typeface="Lora"/>
              </a:rPr>
              <a:t>This means that you carry the responsibility to make informed decisions about what, when, and how to share your work. Understanding these boundaries early helps you balance openness with ethical, legal, and strategic considerations, ensuring that your research is both responsible and maximally reusable whenever possible.</a:t>
            </a:r>
            <a:endParaRPr sz="10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t/>
            </a:r>
            <a:endParaRPr sz="1050">
              <a:solidFill>
                <a:schemeClr val="dk1"/>
              </a:solidFill>
              <a:latin typeface="Lato"/>
              <a:ea typeface="Lato"/>
              <a:cs typeface="Lato"/>
              <a:sym typeface="Lato"/>
            </a:endParaRPr>
          </a:p>
          <a:p>
            <a:pPr indent="0" lvl="0" marL="0" rtl="0" algn="l">
              <a:lnSpc>
                <a:spcPct val="100000"/>
              </a:lnSpc>
              <a:spcBef>
                <a:spcPts val="1200"/>
              </a:spcBef>
              <a:spcAft>
                <a:spcPts val="0"/>
              </a:spcAft>
              <a:buClr>
                <a:schemeClr val="dk1"/>
              </a:buClr>
              <a:buSzPts val="1100"/>
              <a:buFont typeface="Arial"/>
              <a:buNone/>
            </a:pPr>
            <a:r>
              <a:t/>
            </a:r>
            <a:endParaRPr sz="1000">
              <a:solidFill>
                <a:schemeClr val="dk1"/>
              </a:solidFill>
              <a:latin typeface="Lora"/>
              <a:ea typeface="Lora"/>
              <a:cs typeface="Lora"/>
              <a:sym typeface="Lora"/>
            </a:endParaRPr>
          </a:p>
        </p:txBody>
      </p:sp>
      <p:sp>
        <p:nvSpPr>
          <p:cNvPr id="243" name="Google Shape;243;g3dabe8364e6_0_1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dabe8364e6_0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3dabe8364e6_0_5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 sz="1000">
                <a:solidFill>
                  <a:schemeClr val="dk1"/>
                </a:solidFill>
                <a:latin typeface="Lora"/>
                <a:ea typeface="Lora"/>
                <a:cs typeface="Lora"/>
                <a:sym typeface="Lora"/>
              </a:rPr>
              <a:t>On top of baseline openness, the Swedish government also  sets the overall direction for research and Open Science. This is done through research bills and national strategies. </a:t>
            </a:r>
            <a:endParaRPr sz="1000">
              <a:solidFill>
                <a:schemeClr val="dk1"/>
              </a:solidFill>
              <a:latin typeface="Lora"/>
              <a:ea typeface="Lora"/>
              <a:cs typeface="Lora"/>
              <a:sym typeface="Lora"/>
            </a:endParaRPr>
          </a:p>
          <a:p>
            <a:pPr indent="45720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90000"/>
              </a:lnSpc>
              <a:spcBef>
                <a:spcPts val="1000"/>
              </a:spcBef>
              <a:spcAft>
                <a:spcPts val="0"/>
              </a:spcAft>
              <a:buSzPts val="1100"/>
              <a:buNone/>
            </a:pPr>
            <a:r>
              <a:rPr lang="en" sz="1000" u="sng">
                <a:solidFill>
                  <a:schemeClr val="dk1"/>
                </a:solidFill>
                <a:latin typeface="Lora"/>
                <a:ea typeface="Lora"/>
                <a:cs typeface="Lora"/>
                <a:sym typeface="Lora"/>
              </a:rPr>
              <a:t>Government 2020</a:t>
            </a:r>
            <a:endParaRPr sz="1000">
              <a:solidFill>
                <a:schemeClr val="dk1"/>
              </a:solidFill>
              <a:latin typeface="Lora"/>
              <a:ea typeface="Lora"/>
              <a:cs typeface="Lora"/>
              <a:sym typeface="Lora"/>
            </a:endParaRPr>
          </a:p>
          <a:p>
            <a:pPr indent="0" lvl="0" marL="0" rtl="0" algn="l">
              <a:lnSpc>
                <a:spcPct val="90000"/>
              </a:lnSpc>
              <a:spcBef>
                <a:spcPts val="1000"/>
              </a:spcBef>
              <a:spcAft>
                <a:spcPts val="0"/>
              </a:spcAft>
              <a:buSzPts val="1100"/>
              <a:buNone/>
            </a:pPr>
            <a:r>
              <a:rPr lang="en" sz="1000">
                <a:solidFill>
                  <a:schemeClr val="dk1"/>
                </a:solidFill>
                <a:latin typeface="Lora"/>
                <a:ea typeface="Lora"/>
                <a:cs typeface="Lora"/>
                <a:sym typeface="Lora"/>
              </a:rPr>
              <a:t>The national direction for open science has been established in the research policy bill from 2020 (Prop. 2020/21:60). The stated goal is for results of research funded with public funds to be published with immediate open access starting in 2021, and for the transition regarding open access to research data to be fully implemented by 2026 at the latest. It is also emphasized that it is a shared responsibility for all actors in the research system, such as universities and research funders, to work to ensure that the goals are met.</a:t>
            </a:r>
            <a:endParaRPr sz="1000">
              <a:solidFill>
                <a:schemeClr val="dk1"/>
              </a:solidFill>
              <a:latin typeface="Lora"/>
              <a:ea typeface="Lora"/>
              <a:cs typeface="Lora"/>
              <a:sym typeface="Lora"/>
            </a:endParaRPr>
          </a:p>
          <a:p>
            <a:pPr indent="0" lvl="0" marL="0" rtl="0" algn="l">
              <a:lnSpc>
                <a:spcPct val="90000"/>
              </a:lnSpc>
              <a:spcBef>
                <a:spcPts val="1000"/>
              </a:spcBef>
              <a:spcAft>
                <a:spcPts val="0"/>
              </a:spcAft>
              <a:buSzPts val="1100"/>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From bill 2020/21:60:</a:t>
            </a:r>
            <a:r>
              <a:rPr lang="en" sz="1000">
                <a:solidFill>
                  <a:schemeClr val="dk1"/>
                </a:solidFill>
                <a:latin typeface="Lora"/>
                <a:ea typeface="Lora"/>
                <a:cs typeface="Lora"/>
                <a:sym typeface="Lora"/>
              </a:rPr>
              <a:t> In 2017, the government commissioned the Swedish Research Council and the Royal Library to develop criteria to assess the extent to which scientific publications and research data that were produced in whole or in part with public funding meet the FAIR principles. The Swedish Research Council represents Sweden on the EOSC Governance Board, where there are delegates from the EU member states. A focus area in the Swedish Research Council's coordination work for open access to research data is the need for data management plans. National coordination on data management plans and requirements in calls for proposals for data management plans has been a first step in promoting good data management.In recent years, the Government has given the Swedish Research Council and the Royal Library a number of assignments regarding open access to research results. Taken together, the assignments provide a clear picture of the Government's focus on open science. Since 2017, the Swedish Research Council and the Royal Library have been tasked with nationally coordinating work on open research data and openly accessible scientific publications, respectively. The Royal Library also has the government's mandate to compile the total expenditure on scientific publishing for universities and colleges.</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000">
                <a:solidFill>
                  <a:schemeClr val="dk1"/>
                </a:solidFill>
                <a:latin typeface="Lora"/>
                <a:ea typeface="Lora"/>
                <a:cs typeface="Lora"/>
                <a:sym typeface="Lora"/>
              </a:rPr>
              <a:t>In 2019, the Royal Library reported a compilation of the total expenditure on scientific publishing, which showed that the costs for 2018 were at least SEK 491 million. In 2019, the Royal Library was also tasked with establishing and managing a national digital platform for openly accessible Swedish scientific journals. Universities and research funders also have a responsibility to design clear incentives that promote open science.</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 sz="1000">
                <a:solidFill>
                  <a:schemeClr val="dk1"/>
                </a:solidFill>
                <a:latin typeface="Lora"/>
                <a:ea typeface="Lora"/>
                <a:cs typeface="Lora"/>
                <a:sym typeface="Lora"/>
              </a:rPr>
              <a:t>From bill 2024/25:60:</a:t>
            </a:r>
            <a:r>
              <a:rPr lang="en" sz="1000">
                <a:solidFill>
                  <a:schemeClr val="dk1"/>
                </a:solidFill>
                <a:latin typeface="Lora"/>
                <a:ea typeface="Lora"/>
                <a:cs typeface="Lora"/>
                <a:sym typeface="Lora"/>
              </a:rPr>
              <a:t> The Swedish Research Council is tasked with coordinating and promoting Swedish involvement in EOSC. The Swedish Research Council and the Royal Library have existing coordination assignments on open access (U2019/04423 and U2019/03436 respectively). The authorities' target is that the transition to open access to research results, including scientific publications, artistic works and research data, shall be completed by 2026. For publications, the government has stated that scientific publications that are a result of research financed with public funds shall be openly available with effect from 2021. Universities and higher education institutions are tasked with developing the work on open science and contributing with data to the respective tasks of the Swedish Research Council and the Royal Library to coordinate, follow up and promote collaboration in the work on open access to research data and scientific publications. The implementation of the national guiding and supporting guidelines for open science that have been presented by the Royal Library The library should be monitored regularly and in a coordinated manner to promote a holistic view and increase efficiency in order to achieve the national target.</a:t>
            </a:r>
            <a:endParaRPr sz="1000">
              <a:solidFill>
                <a:schemeClr val="dk1"/>
              </a:solidFill>
              <a:latin typeface="Lora"/>
              <a:ea typeface="Lora"/>
              <a:cs typeface="Lora"/>
              <a:sym typeface="Lora"/>
            </a:endParaRPr>
          </a:p>
          <a:p>
            <a:pPr indent="0" lvl="0" marL="0" rtl="0" algn="l">
              <a:lnSpc>
                <a:spcPct val="90000"/>
              </a:lnSpc>
              <a:spcBef>
                <a:spcPts val="1000"/>
              </a:spcBef>
              <a:spcAft>
                <a:spcPts val="0"/>
              </a:spcAft>
              <a:buSzPts val="1100"/>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SzPts val="1100"/>
              <a:buNone/>
            </a:pPr>
            <a:r>
              <a:t/>
            </a:r>
            <a:endParaRPr sz="1000">
              <a:solidFill>
                <a:schemeClr val="dk1"/>
              </a:solidFill>
              <a:latin typeface="Lora"/>
              <a:ea typeface="Lora"/>
              <a:cs typeface="Lora"/>
              <a:sym typeface="Lora"/>
            </a:endParaRPr>
          </a:p>
        </p:txBody>
      </p:sp>
      <p:sp>
        <p:nvSpPr>
          <p:cNvPr id="255" name="Google Shape;255;g3dabe8364e6_0_5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62" name="Shape 62"/>
        <p:cNvGrpSpPr/>
        <p:nvPr/>
      </p:nvGrpSpPr>
      <p:grpSpPr>
        <a:xfrm>
          <a:off x="0" y="0"/>
          <a:ext cx="0" cy="0"/>
          <a:chOff x="0" y="0"/>
          <a:chExt cx="0" cy="0"/>
        </a:xfrm>
      </p:grpSpPr>
      <p:sp>
        <p:nvSpPr>
          <p:cNvPr id="63" name="Google Shape;63;p15"/>
          <p:cNvSpPr txBox="1"/>
          <p:nvPr>
            <p:ph idx="1" type="body"/>
          </p:nvPr>
        </p:nvSpPr>
        <p:spPr>
          <a:xfrm>
            <a:off x="628650" y="1115101"/>
            <a:ext cx="7886700" cy="3517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171616"/>
              </a:buClr>
              <a:buSzPts val="1400"/>
              <a:buChar char="•"/>
              <a:defRPr/>
            </a:lvl1pPr>
            <a:lvl2pPr indent="-317500" lvl="1" marL="914400" algn="l">
              <a:lnSpc>
                <a:spcPct val="90000"/>
              </a:lnSpc>
              <a:spcBef>
                <a:spcPts val="400"/>
              </a:spcBef>
              <a:spcAft>
                <a:spcPts val="0"/>
              </a:spcAft>
              <a:buClr>
                <a:srgbClr val="171616"/>
              </a:buClr>
              <a:buSzPts val="1400"/>
              <a:buChar char="•"/>
              <a:defRPr/>
            </a:lvl2pPr>
            <a:lvl3pPr indent="-317500" lvl="2" marL="1371600" algn="l">
              <a:lnSpc>
                <a:spcPct val="90000"/>
              </a:lnSpc>
              <a:spcBef>
                <a:spcPts val="400"/>
              </a:spcBef>
              <a:spcAft>
                <a:spcPts val="0"/>
              </a:spcAft>
              <a:buClr>
                <a:srgbClr val="171616"/>
              </a:buClr>
              <a:buSzPts val="1400"/>
              <a:buChar char="•"/>
              <a:defRPr/>
            </a:lvl3pPr>
            <a:lvl4pPr indent="-317500" lvl="3" marL="1828800" algn="l">
              <a:lnSpc>
                <a:spcPct val="90000"/>
              </a:lnSpc>
              <a:spcBef>
                <a:spcPts val="400"/>
              </a:spcBef>
              <a:spcAft>
                <a:spcPts val="0"/>
              </a:spcAft>
              <a:buClr>
                <a:srgbClr val="171616"/>
              </a:buClr>
              <a:buSzPts val="1400"/>
              <a:buChar char="•"/>
              <a:defRPr/>
            </a:lvl4pPr>
            <a:lvl5pPr indent="-317500" lvl="4" marL="2286000" algn="l">
              <a:lnSpc>
                <a:spcPct val="90000"/>
              </a:lnSpc>
              <a:spcBef>
                <a:spcPts val="400"/>
              </a:spcBef>
              <a:spcAft>
                <a:spcPts val="0"/>
              </a:spcAft>
              <a:buClr>
                <a:srgbClr val="17161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5"/>
          <p:cNvSpPr txBox="1"/>
          <p:nvPr>
            <p:ph type="title"/>
          </p:nvPr>
        </p:nvSpPr>
        <p:spPr>
          <a:xfrm>
            <a:off x="628650" y="273844"/>
            <a:ext cx="7153800" cy="622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1616"/>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picture containing light&#10;&#10;Description automatically generated" id="68" name="Google Shape;68;p15"/>
          <p:cNvPicPr preferRelativeResize="0"/>
          <p:nvPr/>
        </p:nvPicPr>
        <p:blipFill rotWithShape="1">
          <a:blip r:embed="rId2">
            <a:alphaModFix/>
          </a:blip>
          <a:srcRect b="0" l="0" r="0" t="0"/>
          <a:stretch/>
        </p:blipFill>
        <p:spPr>
          <a:xfrm>
            <a:off x="8186162" y="273844"/>
            <a:ext cx="658377" cy="622596"/>
          </a:xfrm>
          <a:prstGeom prst="rect">
            <a:avLst/>
          </a:prstGeom>
          <a:noFill/>
          <a:ln>
            <a:noFill/>
          </a:ln>
        </p:spPr>
      </p:pic>
      <p:cxnSp>
        <p:nvCxnSpPr>
          <p:cNvPr id="69" name="Google Shape;69;p15"/>
          <p:cNvCxnSpPr/>
          <p:nvPr/>
        </p:nvCxnSpPr>
        <p:spPr>
          <a:xfrm>
            <a:off x="621196" y="916318"/>
            <a:ext cx="78867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 name="Shape 70"/>
        <p:cNvGrpSpPr/>
        <p:nvPr/>
      </p:nvGrpSpPr>
      <p:grpSpPr>
        <a:xfrm>
          <a:off x="0" y="0"/>
          <a:ext cx="0" cy="0"/>
          <a:chOff x="0" y="0"/>
          <a:chExt cx="0" cy="0"/>
        </a:xfrm>
      </p:grpSpPr>
      <p:sp>
        <p:nvSpPr>
          <p:cNvPr id="71" name="Google Shape;71;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9" name="Google Shape;79;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2" name="Google Shape;92;p19"/>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4" name="Google Shape;94;p19"/>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0" name="Google Shape;110;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p23"/>
          <p:cNvSpPr/>
          <p:nvPr>
            <p:ph idx="2" type="pic"/>
          </p:nvPr>
        </p:nvSpPr>
        <p:spPr>
          <a:xfrm>
            <a:off x="3887391" y="740569"/>
            <a:ext cx="4629300" cy="3655200"/>
          </a:xfrm>
          <a:prstGeom prst="rect">
            <a:avLst/>
          </a:prstGeom>
          <a:noFill/>
          <a:ln>
            <a:noFill/>
          </a:ln>
        </p:spPr>
      </p:sp>
      <p:sp>
        <p:nvSpPr>
          <p:cNvPr id="117" name="Google Shape;117;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orcid.org/0000-0001-5768-275X" TargetMode="External"/><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hyperlink" Target="https://creativecommons.org/licenses/by/4.0/" TargetMode="External"/><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0" Type="http://schemas.openxmlformats.org/officeDocument/2006/relationships/hyperlink" Target="http://researchdata.se"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15.png"/><Relationship Id="rId5" Type="http://schemas.openxmlformats.org/officeDocument/2006/relationships/hyperlink" Target="https://suhf.se/arbetsgrupper/forskningsdatagruppen/" TargetMode="External"/><Relationship Id="rId6" Type="http://schemas.openxmlformats.org/officeDocument/2006/relationships/hyperlink" Target="https://thenounproject.com/browse/icons/term/educational-campaign/" TargetMode="External"/><Relationship Id="rId7" Type="http://schemas.openxmlformats.org/officeDocument/2006/relationships/hyperlink" Target="http://openscience.se" TargetMode="External"/><Relationship Id="rId8"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hyperlink" Target="https://thenounproject.com/browse/icons/term/educational-campaign/" TargetMode="External"/><Relationship Id="rId6" Type="http://schemas.openxmlformats.org/officeDocument/2006/relationships/hyperlink" Target="https://formas.se/om-formas/vad-vi-gor/oppen-vetenskap.html#h-Formasarbetemedoppenvetenskap" TargetMode="External"/><Relationship Id="rId7" Type="http://schemas.openxmlformats.org/officeDocument/2006/relationships/image" Target="../media/image28.pn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1" Type="http://schemas.openxmlformats.org/officeDocument/2006/relationships/hyperlink" Target="https://canvas.kth.se/courses/29371" TargetMode="External"/><Relationship Id="rId10" Type="http://schemas.openxmlformats.org/officeDocument/2006/relationships/hyperlink" Target="https://dmp.kth.se/?perform_check=false" TargetMode="External"/><Relationship Id="rId12"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9" Type="http://schemas.openxmlformats.org/officeDocument/2006/relationships/hyperlink" Target="https://www.kth.se/biblioteket/publicera-analysera/hantera-forskningsdata/planera-och-dokument/rekommendationer-vid-arbete-med-kansliga-data-1.1125398" TargetMode="External"/><Relationship Id="rId5" Type="http://schemas.openxmlformats.org/officeDocument/2006/relationships/hyperlink" Target="https://www.kth.se/biblioteket/publicera-analysera/vagledning-for-publicering/kth-s-policy-for-publicering-1.854744" TargetMode="External"/><Relationship Id="rId6" Type="http://schemas.openxmlformats.org/officeDocument/2006/relationships/hyperlink" Target="https://intra.kth.se/polopoly_fs/1.1037530.1714460492!/Riktlinje-om-hantering-av-forskningsdata.pdf" TargetMode="External"/><Relationship Id="rId7" Type="http://schemas.openxmlformats.org/officeDocument/2006/relationships/hyperlink" Target="https://intra.kth.se/styrning/kvalitetsarbete/forskning/coara-1.1403812" TargetMode="External"/><Relationship Id="rId8" Type="http://schemas.openxmlformats.org/officeDocument/2006/relationships/hyperlink" Target="https://datarepository.kth.se/"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9" Type="http://schemas.openxmlformats.org/officeDocument/2006/relationships/hyperlink" Target="https://www.scilifelab.se/news/scilifelab-joins-the-coalition-for-advancing-research-assessment/" TargetMode="External"/><Relationship Id="rId5" Type="http://schemas.openxmlformats.org/officeDocument/2006/relationships/hyperlink" Target="https://dsw.scilifelab.se/wizard" TargetMode="External"/><Relationship Id="rId6" Type="http://schemas.openxmlformats.org/officeDocument/2006/relationships/hyperlink" Target="https://figshare.scilifelab.se/" TargetMode="External"/><Relationship Id="rId7" Type="http://schemas.openxmlformats.org/officeDocument/2006/relationships/hyperlink" Target="https://data.scilifelab.se/" TargetMode="External"/><Relationship Id="rId8" Type="http://schemas.openxmlformats.org/officeDocument/2006/relationships/hyperlink" Target="https://training.scilifelab.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hyperlink" Target="https://thenounproject.com/browse/icons/term/educational-campaign/" TargetMode="External"/><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hyperlink" Target="https://thenounproject.com/browse/icons/term/educational-campaign/" TargetMode="External"/><Relationship Id="rId5" Type="http://schemas.openxmlformats.org/officeDocument/2006/relationships/hyperlink" Target="https://suhf.se/arbetsgrupper/forskningsdatagruppen/" TargetMode="External"/><Relationship Id="rId6" Type="http://schemas.openxmlformats.org/officeDocument/2006/relationships/hyperlink" Target="https://www.kb.se/samverkan-och-utveckling/nytt-fran-kb/nyheter-samverkan-och-utveckling/2024-01-15-national-guidelines-for-promoting-open-science-in-sweden.html" TargetMode="External"/></Relationships>
</file>

<file path=ppt/slides/_rels/slide19.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43.png"/><Relationship Id="rId13" Type="http://schemas.openxmlformats.org/officeDocument/2006/relationships/image" Target="../media/image30.png"/><Relationship Id="rId12"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hyperlink" Target="https://thenounproject.com/browse/icons/term/educational-campaign/" TargetMode="External"/><Relationship Id="rId9" Type="http://schemas.openxmlformats.org/officeDocument/2006/relationships/image" Target="../media/image36.png"/><Relationship Id="rId5" Type="http://schemas.openxmlformats.org/officeDocument/2006/relationships/hyperlink" Target="https://opensciencesweden.org" TargetMode="External"/><Relationship Id="rId6" Type="http://schemas.openxmlformats.org/officeDocument/2006/relationships/hyperlink" Target="https://open-science-community-uppsala.github.io/open_science_community_uppsala/content/what/" TargetMode="External"/><Relationship Id="rId7" Type="http://schemas.openxmlformats.org/officeDocument/2006/relationships/hyperlink" Target="https://osc-international.com/osc-umea/" TargetMode="External"/><Relationship Id="rId8" Type="http://schemas.openxmlformats.org/officeDocument/2006/relationships/hyperlink" Target="https://reproducibilite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www.cos.io/blog/strategy-for-culture-chan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7.png"/><Relationship Id="rId13" Type="http://schemas.openxmlformats.org/officeDocument/2006/relationships/image" Target="../media/image49.png"/><Relationship Id="rId12"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29.png"/><Relationship Id="rId9" Type="http://schemas.openxmlformats.org/officeDocument/2006/relationships/image" Target="../media/image31.png"/><Relationship Id="rId14" Type="http://schemas.openxmlformats.org/officeDocument/2006/relationships/image" Target="../media/image42.png"/><Relationship Id="rId5" Type="http://schemas.openxmlformats.org/officeDocument/2006/relationships/image" Target="../media/image33.png"/><Relationship Id="rId6" Type="http://schemas.openxmlformats.org/officeDocument/2006/relationships/image" Target="../media/image46.png"/><Relationship Id="rId7" Type="http://schemas.openxmlformats.org/officeDocument/2006/relationships/image" Target="../media/image40.png"/><Relationship Id="rId8" Type="http://schemas.openxmlformats.org/officeDocument/2006/relationships/image" Target="../media/image32.png"/></Relationships>
</file>

<file path=ppt/slides/_rels/slide25.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7.png"/><Relationship Id="rId13" Type="http://schemas.openxmlformats.org/officeDocument/2006/relationships/image" Target="../media/image49.png"/><Relationship Id="rId12"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29.png"/><Relationship Id="rId9" Type="http://schemas.openxmlformats.org/officeDocument/2006/relationships/image" Target="../media/image31.png"/><Relationship Id="rId14" Type="http://schemas.openxmlformats.org/officeDocument/2006/relationships/image" Target="../media/image42.png"/><Relationship Id="rId5" Type="http://schemas.openxmlformats.org/officeDocument/2006/relationships/image" Target="../media/image33.png"/><Relationship Id="rId6" Type="http://schemas.openxmlformats.org/officeDocument/2006/relationships/image" Target="../media/image46.png"/><Relationship Id="rId7" Type="http://schemas.openxmlformats.org/officeDocument/2006/relationships/image" Target="../media/image40.png"/><Relationship Id="rId8"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1" Type="http://schemas.openxmlformats.org/officeDocument/2006/relationships/hyperlink" Target="https://creativecommons.org/licenses/by/4.0/" TargetMode="External"/><Relationship Id="rId10" Type="http://schemas.openxmlformats.org/officeDocument/2006/relationships/hyperlink" Target="https://doi.org/10.5281/zenodo.4911426" TargetMode="External"/><Relationship Id="rId13" Type="http://schemas.openxmlformats.org/officeDocument/2006/relationships/image" Target="../media/image9.png"/><Relationship Id="rId12"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hyperlink" Target="https://creativecommons.org/licenses/by/4.0/" TargetMode="External"/><Relationship Id="rId15" Type="http://schemas.openxmlformats.org/officeDocument/2006/relationships/image" Target="../media/image8.png"/><Relationship Id="rId14" Type="http://schemas.openxmlformats.org/officeDocument/2006/relationships/image" Target="../media/image27.png"/><Relationship Id="rId16"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hyperlink" Target="https://www.eua.eu/images/eua_os_agenda.pdf" TargetMode="External"/><Relationship Id="rId7" Type="http://schemas.openxmlformats.org/officeDocument/2006/relationships/hyperlink" Target="https://creativecommons.org/licenses/by-nc/4.0/deed.en" TargetMode="External"/><Relationship Id="rId8" Type="http://schemas.openxmlformats.org/officeDocument/2006/relationships/hyperlink" Target="https://research-and-innovation.ec.europa.eu/strategy/strategy-research-and-innovation/our-digital-future/open-science/european-open-science-cloud-eosc_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5"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scilifelab-training.github.io/open-science/2603/Assignment1.html" TargetMode="External"/><Relationship Id="rId5" Type="http://schemas.openxmlformats.org/officeDocument/2006/relationships/hyperlink" Target="https://thenounproject.com/browse/icons/term/educational-campaig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hyperlink" Target="https://thenounproject.com/browse/icons/term/educational-campaign/" TargetMode="External"/><Relationship Id="rId5" Type="http://schemas.openxmlformats.org/officeDocument/2006/relationships/hyperlink" Target="https://www.regeringen.se/rattsliga-dokument/proposition/2020/12/forskning-frihet-framtid--kunskap-och-innovation-for-sverige/" TargetMode="External"/><Relationship Id="rId6" Type="http://schemas.openxmlformats.org/officeDocument/2006/relationships/hyperlink" Target="https://www.regeringen.se/rattsliga-dokument/proposition/2024/12/prop.-2024256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ctrTitle"/>
          </p:nvPr>
        </p:nvSpPr>
        <p:spPr>
          <a:xfrm>
            <a:off x="543244" y="1220417"/>
            <a:ext cx="6858000" cy="13014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rgbClr val="171616"/>
              </a:buClr>
              <a:buSzPct val="100000"/>
              <a:buFont typeface="Arial"/>
              <a:buNone/>
            </a:pPr>
            <a:r>
              <a:rPr b="1" lang="en">
                <a:latin typeface="Lora"/>
                <a:ea typeface="Lora"/>
                <a:cs typeface="Lora"/>
                <a:sym typeface="Lora"/>
              </a:rPr>
              <a:t>The state of Open Science in Sweden</a:t>
            </a:r>
            <a:endParaRPr b="1">
              <a:latin typeface="Lora"/>
              <a:ea typeface="Lora"/>
              <a:cs typeface="Lora"/>
              <a:sym typeface="Lora"/>
            </a:endParaRPr>
          </a:p>
        </p:txBody>
      </p:sp>
      <p:sp>
        <p:nvSpPr>
          <p:cNvPr id="139" name="Google Shape;139;p26"/>
          <p:cNvSpPr txBox="1"/>
          <p:nvPr>
            <p:ph idx="1" type="subTitle"/>
          </p:nvPr>
        </p:nvSpPr>
        <p:spPr>
          <a:xfrm>
            <a:off x="571313" y="2767789"/>
            <a:ext cx="6858000" cy="23133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rgbClr val="171616"/>
              </a:buClr>
              <a:buSzPts val="1800"/>
              <a:buNone/>
            </a:pPr>
            <a:r>
              <a:rPr lang="en">
                <a:latin typeface="Lora"/>
                <a:ea typeface="Lora"/>
                <a:cs typeface="Lora"/>
                <a:sym typeface="Lora"/>
              </a:rPr>
              <a:t>04/05/2026</a:t>
            </a:r>
            <a:endParaRPr>
              <a:latin typeface="Lora"/>
              <a:ea typeface="Lora"/>
              <a:cs typeface="Lora"/>
              <a:sym typeface="Lora"/>
            </a:endParaRPr>
          </a:p>
          <a:p>
            <a:pPr indent="0" lvl="0" marL="0" rtl="0" algn="l">
              <a:lnSpc>
                <a:spcPct val="90000"/>
              </a:lnSpc>
              <a:spcBef>
                <a:spcPts val="0"/>
              </a:spcBef>
              <a:spcAft>
                <a:spcPts val="0"/>
              </a:spcAft>
              <a:buClr>
                <a:srgbClr val="171616"/>
              </a:buClr>
              <a:buSzPts val="1800"/>
              <a:buNone/>
            </a:pPr>
            <a:r>
              <a:t/>
            </a:r>
            <a:endParaRPr>
              <a:latin typeface="Lora"/>
              <a:ea typeface="Lora"/>
              <a:cs typeface="Lora"/>
              <a:sym typeface="Lora"/>
            </a:endParaRPr>
          </a:p>
          <a:p>
            <a:pPr indent="0" lvl="0" marL="0" rtl="0" algn="l">
              <a:lnSpc>
                <a:spcPct val="90000"/>
              </a:lnSpc>
              <a:spcBef>
                <a:spcPts val="0"/>
              </a:spcBef>
              <a:spcAft>
                <a:spcPts val="0"/>
              </a:spcAft>
              <a:buClr>
                <a:srgbClr val="171616"/>
              </a:buClr>
              <a:buSzPts val="1800"/>
              <a:buNone/>
            </a:pPr>
            <a:r>
              <a:t/>
            </a:r>
            <a:endParaRPr>
              <a:latin typeface="Lora"/>
              <a:ea typeface="Lora"/>
              <a:cs typeface="Lora"/>
              <a:sym typeface="Lora"/>
            </a:endParaRPr>
          </a:p>
          <a:p>
            <a:pPr indent="0" lvl="0" marL="0" rtl="0" algn="l">
              <a:lnSpc>
                <a:spcPct val="90000"/>
              </a:lnSpc>
              <a:spcBef>
                <a:spcPts val="0"/>
              </a:spcBef>
              <a:spcAft>
                <a:spcPts val="0"/>
              </a:spcAft>
              <a:buClr>
                <a:srgbClr val="171616"/>
              </a:buClr>
              <a:buSzPts val="1800"/>
              <a:buNone/>
            </a:pPr>
            <a:r>
              <a:t/>
            </a:r>
            <a:endParaRPr>
              <a:latin typeface="Lora"/>
              <a:ea typeface="Lora"/>
              <a:cs typeface="Lora"/>
              <a:sym typeface="Lora"/>
            </a:endParaRPr>
          </a:p>
          <a:p>
            <a:pPr indent="0" lvl="0" marL="0" rtl="0" algn="l">
              <a:lnSpc>
                <a:spcPct val="90000"/>
              </a:lnSpc>
              <a:spcBef>
                <a:spcPts val="0"/>
              </a:spcBef>
              <a:spcAft>
                <a:spcPts val="0"/>
              </a:spcAft>
              <a:buClr>
                <a:srgbClr val="171616"/>
              </a:buClr>
              <a:buSzPts val="1800"/>
              <a:buNone/>
            </a:pPr>
            <a:r>
              <a:t/>
            </a:r>
            <a:endParaRPr>
              <a:latin typeface="Lora"/>
              <a:ea typeface="Lora"/>
              <a:cs typeface="Lora"/>
              <a:sym typeface="Lora"/>
            </a:endParaRPr>
          </a:p>
          <a:p>
            <a:pPr indent="0" lvl="0" marL="0" rtl="0" algn="l">
              <a:lnSpc>
                <a:spcPct val="90000"/>
              </a:lnSpc>
              <a:spcBef>
                <a:spcPts val="0"/>
              </a:spcBef>
              <a:spcAft>
                <a:spcPts val="0"/>
              </a:spcAft>
              <a:buClr>
                <a:srgbClr val="171616"/>
              </a:buClr>
              <a:buSzPts val="1800"/>
              <a:buNone/>
            </a:pPr>
            <a:r>
              <a:rPr lang="en">
                <a:latin typeface="Lora"/>
                <a:ea typeface="Lora"/>
                <a:cs typeface="Lora"/>
                <a:sym typeface="Lora"/>
              </a:rPr>
              <a:t>SciLifeLab Training Hub </a:t>
            </a:r>
            <a:endParaRPr>
              <a:latin typeface="Lora"/>
              <a:ea typeface="Lora"/>
              <a:cs typeface="Lora"/>
              <a:sym typeface="Lora"/>
            </a:endParaRPr>
          </a:p>
          <a:p>
            <a:pPr indent="0" lvl="0" marL="0" rtl="0" algn="l">
              <a:lnSpc>
                <a:spcPct val="115000"/>
              </a:lnSpc>
              <a:spcBef>
                <a:spcPts val="0"/>
              </a:spcBef>
              <a:spcAft>
                <a:spcPts val="0"/>
              </a:spcAft>
              <a:buClr>
                <a:srgbClr val="171616"/>
              </a:buClr>
              <a:buSzPts val="1800"/>
              <a:buNone/>
            </a:pPr>
            <a:r>
              <a:rPr lang="en">
                <a:latin typeface="Lora"/>
                <a:ea typeface="Lora"/>
                <a:cs typeface="Lora"/>
                <a:sym typeface="Lora"/>
              </a:rPr>
              <a:t>Ineke Luijten, PhD </a:t>
            </a:r>
            <a:endParaRPr>
              <a:latin typeface="Lora"/>
              <a:ea typeface="Lora"/>
              <a:cs typeface="Lora"/>
              <a:sym typeface="Lora"/>
            </a:endParaRPr>
          </a:p>
          <a:p>
            <a:pPr indent="0" lvl="0" marL="0" rtl="0" algn="l">
              <a:lnSpc>
                <a:spcPct val="115000"/>
              </a:lnSpc>
              <a:spcBef>
                <a:spcPts val="0"/>
              </a:spcBef>
              <a:spcAft>
                <a:spcPts val="0"/>
              </a:spcAft>
              <a:buClr>
                <a:srgbClr val="171616"/>
              </a:buClr>
              <a:buSzPts val="1800"/>
              <a:buNone/>
            </a:pPr>
            <a:r>
              <a:t/>
            </a:r>
            <a:endParaRPr sz="400">
              <a:latin typeface="Lora"/>
              <a:ea typeface="Lora"/>
              <a:cs typeface="Lora"/>
              <a:sym typeface="Lora"/>
            </a:endParaRPr>
          </a:p>
          <a:p>
            <a:pPr indent="0" lvl="0" marL="0" rtl="0" algn="l">
              <a:lnSpc>
                <a:spcPct val="115000"/>
              </a:lnSpc>
              <a:spcBef>
                <a:spcPts val="0"/>
              </a:spcBef>
              <a:spcAft>
                <a:spcPts val="0"/>
              </a:spcAft>
              <a:buClr>
                <a:srgbClr val="171616"/>
              </a:buClr>
              <a:buSzPts val="1800"/>
              <a:buNone/>
            </a:pPr>
            <a:r>
              <a:t/>
            </a:r>
            <a:endParaRPr>
              <a:latin typeface="Lora"/>
              <a:ea typeface="Lora"/>
              <a:cs typeface="Lora"/>
              <a:sym typeface="Lora"/>
            </a:endParaRPr>
          </a:p>
          <a:p>
            <a:pPr indent="0" lvl="0" marL="0" rtl="0" algn="l">
              <a:lnSpc>
                <a:spcPct val="90000"/>
              </a:lnSpc>
              <a:spcBef>
                <a:spcPts val="0"/>
              </a:spcBef>
              <a:spcAft>
                <a:spcPts val="0"/>
              </a:spcAft>
              <a:buClr>
                <a:srgbClr val="171616"/>
              </a:buClr>
              <a:buSzPts val="1800"/>
              <a:buNone/>
            </a:pPr>
            <a:r>
              <a:t/>
            </a:r>
            <a:endParaRPr/>
          </a:p>
        </p:txBody>
      </p:sp>
      <p:cxnSp>
        <p:nvCxnSpPr>
          <p:cNvPr id="140" name="Google Shape;140;p26"/>
          <p:cNvCxnSpPr/>
          <p:nvPr/>
        </p:nvCxnSpPr>
        <p:spPr>
          <a:xfrm flipH="1" rot="10800000">
            <a:off x="571313" y="2536660"/>
            <a:ext cx="7077000" cy="10500"/>
          </a:xfrm>
          <a:prstGeom prst="straightConnector1">
            <a:avLst/>
          </a:prstGeom>
          <a:noFill/>
          <a:ln cap="flat" cmpd="sng" w="7150">
            <a:solidFill>
              <a:schemeClr val="dk2"/>
            </a:solidFill>
            <a:prstDash val="solid"/>
            <a:round/>
            <a:headEnd len="sm" w="sm" type="none"/>
            <a:tailEnd len="sm" w="sm" type="none"/>
          </a:ln>
        </p:spPr>
      </p:cxnSp>
      <p:pic>
        <p:nvPicPr>
          <p:cNvPr id="141" name="Google Shape;141;p26">
            <a:hlinkClick r:id="rId3"/>
          </p:cNvPr>
          <p:cNvPicPr preferRelativeResize="0"/>
          <p:nvPr/>
        </p:nvPicPr>
        <p:blipFill rotWithShape="1">
          <a:blip r:embed="rId4">
            <a:alphaModFix/>
          </a:blip>
          <a:srcRect b="0" l="0" r="0" t="0"/>
          <a:stretch/>
        </p:blipFill>
        <p:spPr>
          <a:xfrm>
            <a:off x="2661375" y="4175119"/>
            <a:ext cx="197309" cy="197309"/>
          </a:xfrm>
          <a:prstGeom prst="rect">
            <a:avLst/>
          </a:prstGeom>
          <a:noFill/>
          <a:ln>
            <a:noFill/>
          </a:ln>
        </p:spPr>
      </p:pic>
      <p:pic>
        <p:nvPicPr>
          <p:cNvPr id="142" name="Google Shape;142;p26">
            <a:hlinkClick r:id="rId5"/>
          </p:cNvPr>
          <p:cNvPicPr preferRelativeResize="0"/>
          <p:nvPr/>
        </p:nvPicPr>
        <p:blipFill rotWithShape="1">
          <a:blip r:embed="rId6">
            <a:alphaModFix/>
          </a:blip>
          <a:srcRect b="0" l="0" r="0" t="0"/>
          <a:stretch/>
        </p:blipFill>
        <p:spPr>
          <a:xfrm>
            <a:off x="7524056" y="4508244"/>
            <a:ext cx="1495425" cy="523225"/>
          </a:xfrm>
          <a:prstGeom prst="rect">
            <a:avLst/>
          </a:prstGeom>
          <a:noFill/>
          <a:ln>
            <a:noFill/>
          </a:ln>
        </p:spPr>
      </p:pic>
      <p:pic>
        <p:nvPicPr>
          <p:cNvPr id="143" name="Google Shape;143;p26"/>
          <p:cNvPicPr preferRelativeResize="0"/>
          <p:nvPr/>
        </p:nvPicPr>
        <p:blipFill rotWithShape="1">
          <a:blip r:embed="rId7">
            <a:alphaModFix/>
          </a:blip>
          <a:srcRect b="26041" l="0" r="0" t="0"/>
          <a:stretch/>
        </p:blipFill>
        <p:spPr>
          <a:xfrm>
            <a:off x="7294238" y="282828"/>
            <a:ext cx="1536432" cy="606378"/>
          </a:xfrm>
          <a:prstGeom prst="rect">
            <a:avLst/>
          </a:prstGeom>
          <a:noFill/>
          <a:ln>
            <a:noFill/>
          </a:ln>
        </p:spPr>
      </p:pic>
      <p:pic>
        <p:nvPicPr>
          <p:cNvPr id="144" name="Google Shape;144;p26"/>
          <p:cNvPicPr preferRelativeResize="0"/>
          <p:nvPr/>
        </p:nvPicPr>
        <p:blipFill rotWithShape="1">
          <a:blip r:embed="rId8">
            <a:alphaModFix/>
          </a:blip>
          <a:srcRect b="0" l="0" r="0" t="0"/>
          <a:stretch/>
        </p:blipFill>
        <p:spPr>
          <a:xfrm>
            <a:off x="3493969" y="343504"/>
            <a:ext cx="2230916" cy="485025"/>
          </a:xfrm>
          <a:prstGeom prst="rect">
            <a:avLst/>
          </a:prstGeom>
          <a:noFill/>
          <a:ln>
            <a:noFill/>
          </a:ln>
        </p:spPr>
      </p:pic>
      <p:pic>
        <p:nvPicPr>
          <p:cNvPr id="145" name="Google Shape;145;p26" title="SND_logo_eng.png"/>
          <p:cNvPicPr preferRelativeResize="0"/>
          <p:nvPr/>
        </p:nvPicPr>
        <p:blipFill rotWithShape="1">
          <a:blip r:embed="rId9">
            <a:alphaModFix/>
          </a:blip>
          <a:srcRect b="0" l="0" r="0" t="0"/>
          <a:stretch/>
        </p:blipFill>
        <p:spPr>
          <a:xfrm>
            <a:off x="438010" y="343505"/>
            <a:ext cx="2089892" cy="55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270" name="Google Shape;270;p35"/>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271" name="Google Shape;271;p35"/>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pic>
        <p:nvPicPr>
          <p:cNvPr id="272" name="Google Shape;272;p35"/>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273" name="Google Shape;273;p35"/>
          <p:cNvSpPr txBox="1"/>
          <p:nvPr/>
        </p:nvSpPr>
        <p:spPr>
          <a:xfrm>
            <a:off x="548538" y="4733138"/>
            <a:ext cx="8599200" cy="4188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a:p>
            <a:pPr indent="0" lvl="0" marL="0" marR="0" rtl="0" algn="r">
              <a:lnSpc>
                <a:spcPct val="115000"/>
              </a:lnSpc>
              <a:spcBef>
                <a:spcPts val="0"/>
              </a:spcBef>
              <a:spcAft>
                <a:spcPts val="0"/>
              </a:spcAft>
              <a:buClr>
                <a:srgbClr val="000000"/>
              </a:buClr>
              <a:buSzPts val="800"/>
              <a:buFont typeface="Arial"/>
              <a:buNone/>
            </a:pPr>
            <a:r>
              <a:t/>
            </a:r>
            <a:endParaRPr b="0" i="0" sz="900" u="none" cap="none" strike="noStrike">
              <a:solidFill>
                <a:schemeClr val="dk1"/>
              </a:solidFill>
              <a:latin typeface="Lato Hairline"/>
              <a:ea typeface="Lato Hairline"/>
              <a:cs typeface="Lato Hairline"/>
              <a:sym typeface="Lato Hairline"/>
            </a:endParaRPr>
          </a:p>
        </p:txBody>
      </p:sp>
      <p:pic>
        <p:nvPicPr>
          <p:cNvPr id="274" name="Google Shape;274;p35" title="Copy of 250918 Swedish OS landscape-5.png"/>
          <p:cNvPicPr preferRelativeResize="0"/>
          <p:nvPr/>
        </p:nvPicPr>
        <p:blipFill rotWithShape="1">
          <a:blip r:embed="rId5">
            <a:alphaModFix/>
          </a:blip>
          <a:srcRect b="50190" l="0" r="32664" t="25429"/>
          <a:stretch/>
        </p:blipFill>
        <p:spPr>
          <a:xfrm>
            <a:off x="279350" y="1295925"/>
            <a:ext cx="8599199" cy="28740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6"/>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281" name="Google Shape;281;p36"/>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282" name="Google Shape;282;p36"/>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283" name="Google Shape;283;p36"/>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grpSp>
        <p:nvGrpSpPr>
          <p:cNvPr id="284" name="Google Shape;284;p36"/>
          <p:cNvGrpSpPr/>
          <p:nvPr/>
        </p:nvGrpSpPr>
        <p:grpSpPr>
          <a:xfrm>
            <a:off x="980756" y="1108521"/>
            <a:ext cx="6965206" cy="1215022"/>
            <a:chOff x="1289408" y="3926002"/>
            <a:chExt cx="9286942" cy="1620029"/>
          </a:xfrm>
        </p:grpSpPr>
        <p:grpSp>
          <p:nvGrpSpPr>
            <p:cNvPr id="285" name="Google Shape;285;p36"/>
            <p:cNvGrpSpPr/>
            <p:nvPr/>
          </p:nvGrpSpPr>
          <p:grpSpPr>
            <a:xfrm rot="10800000">
              <a:off x="1289408" y="3926002"/>
              <a:ext cx="9286936" cy="1620029"/>
              <a:chOff x="525381" y="1617575"/>
              <a:chExt cx="9286936" cy="1248000"/>
            </a:xfrm>
          </p:grpSpPr>
          <p:sp>
            <p:nvSpPr>
              <p:cNvPr id="286" name="Google Shape;286;p36"/>
              <p:cNvSpPr/>
              <p:nvPr/>
            </p:nvSpPr>
            <p:spPr>
              <a:xfrm>
                <a:off x="6876217" y="1617575"/>
                <a:ext cx="2936100" cy="1248000"/>
              </a:xfrm>
              <a:prstGeom prst="rect">
                <a:avLst/>
              </a:prstGeom>
              <a:solidFill>
                <a:srgbClr val="491F53"/>
              </a:solidFill>
              <a:ln cap="flat" cmpd="sng" w="7150">
                <a:solidFill>
                  <a:srgbClr val="491F5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87" name="Google Shape;287;p36"/>
              <p:cNvSpPr/>
              <p:nvPr/>
            </p:nvSpPr>
            <p:spPr>
              <a:xfrm>
                <a:off x="525381" y="1617575"/>
                <a:ext cx="6369000" cy="1248000"/>
              </a:xfrm>
              <a:prstGeom prst="rect">
                <a:avLst/>
              </a:prstGeom>
              <a:solidFill>
                <a:srgbClr val="D1C7D4"/>
              </a:solidFill>
              <a:ln cap="flat" cmpd="sng" w="7150">
                <a:solidFill>
                  <a:srgbClr val="D1C7D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pic>
          <p:nvPicPr>
            <p:cNvPr id="288" name="Google Shape;288;p36"/>
            <p:cNvPicPr preferRelativeResize="0"/>
            <p:nvPr/>
          </p:nvPicPr>
          <p:blipFill rotWithShape="1">
            <a:blip r:embed="rId4">
              <a:alphaModFix/>
            </a:blip>
            <a:srcRect b="0" l="0" r="0" t="0"/>
            <a:stretch/>
          </p:blipFill>
          <p:spPr>
            <a:xfrm>
              <a:off x="1958485" y="4020873"/>
              <a:ext cx="1430267" cy="1430300"/>
            </a:xfrm>
            <a:prstGeom prst="rect">
              <a:avLst/>
            </a:prstGeom>
            <a:noFill/>
            <a:ln>
              <a:noFill/>
            </a:ln>
          </p:spPr>
        </p:pic>
        <p:sp>
          <p:nvSpPr>
            <p:cNvPr id="289" name="Google Shape;289;p36"/>
            <p:cNvSpPr txBox="1"/>
            <p:nvPr/>
          </p:nvSpPr>
          <p:spPr>
            <a:xfrm>
              <a:off x="4207350" y="3983383"/>
              <a:ext cx="6369000" cy="15024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Lato Light"/>
                  <a:ea typeface="Lato Light"/>
                  <a:cs typeface="Lato Light"/>
                  <a:sym typeface="Lato Light"/>
                </a:rPr>
                <a:t>The Royal Library (Kungliga Biblioteket, KB)</a:t>
              </a:r>
              <a:endParaRPr b="0" i="0" sz="1200" u="none" cap="none" strike="noStrike">
                <a:solidFill>
                  <a:schemeClr val="dk1"/>
                </a:solidFill>
                <a:latin typeface="Lato Light"/>
                <a:ea typeface="Lato Light"/>
                <a:cs typeface="Lato Light"/>
                <a:sym typeface="Lato Light"/>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C</a:t>
              </a:r>
              <a:r>
                <a:rPr b="0" i="0" lang="en" sz="900" u="none" cap="none" strike="noStrike">
                  <a:solidFill>
                    <a:schemeClr val="dk1"/>
                  </a:solidFill>
                  <a:latin typeface="Lato Light"/>
                  <a:ea typeface="Lato Light"/>
                  <a:cs typeface="Lato Light"/>
                  <a:sym typeface="Lato Light"/>
                </a:rPr>
                <a:t>oordinat</a:t>
              </a:r>
              <a:r>
                <a:rPr lang="en" sz="900">
                  <a:solidFill>
                    <a:schemeClr val="dk1"/>
                  </a:solidFill>
                  <a:latin typeface="Lato Light"/>
                  <a:ea typeface="Lato Light"/>
                  <a:cs typeface="Lato Light"/>
                  <a:sym typeface="Lato Light"/>
                </a:rPr>
                <a:t>es national</a:t>
              </a:r>
              <a:r>
                <a:rPr b="0" i="0" lang="en" sz="900" u="none" cap="none" strike="noStrike">
                  <a:solidFill>
                    <a:schemeClr val="dk1"/>
                  </a:solidFill>
                  <a:latin typeface="Lato Light"/>
                  <a:ea typeface="Lato Light"/>
                  <a:cs typeface="Lato Light"/>
                  <a:sym typeface="Lato Light"/>
                </a:rPr>
                <a:t> work on </a:t>
              </a:r>
              <a:r>
                <a:rPr b="1" i="0" lang="en" sz="900" u="none" cap="none" strike="noStrike">
                  <a:solidFill>
                    <a:schemeClr val="dk1"/>
                  </a:solidFill>
                  <a:latin typeface="Lato"/>
                  <a:ea typeface="Lato"/>
                  <a:cs typeface="Lato"/>
                  <a:sym typeface="Lato"/>
                </a:rPr>
                <a:t>openly accessible scientific publications</a:t>
              </a:r>
              <a:endParaRPr b="1" i="0" sz="900" u="none" cap="none" strike="noStrike">
                <a:solidFill>
                  <a:schemeClr val="dk1"/>
                </a:solidFill>
                <a:latin typeface="Lato"/>
                <a:ea typeface="Lato"/>
                <a:cs typeface="Lato"/>
                <a:sym typeface="Lato"/>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Coordinates the </a:t>
              </a:r>
              <a:r>
                <a:rPr b="1" lang="en" sz="900">
                  <a:solidFill>
                    <a:schemeClr val="dk1"/>
                  </a:solidFill>
                  <a:latin typeface="Lato"/>
                  <a:ea typeface="Lato"/>
                  <a:cs typeface="Lato"/>
                  <a:sym typeface="Lato"/>
                </a:rPr>
                <a:t>BIBSAM</a:t>
              </a:r>
              <a:r>
                <a:rPr lang="en" sz="900">
                  <a:solidFill>
                    <a:schemeClr val="dk1"/>
                  </a:solidFill>
                  <a:latin typeface="Lato Light"/>
                  <a:ea typeface="Lato Light"/>
                  <a:cs typeface="Lato Light"/>
                  <a:sym typeface="Lato Light"/>
                </a:rPr>
                <a:t> consortium that negotiates agreements with publishers</a:t>
              </a:r>
              <a:endParaRPr b="0" i="0" sz="900" u="none" cap="none" strike="noStrike">
                <a:solidFill>
                  <a:schemeClr val="dk1"/>
                </a:solidFill>
                <a:latin typeface="Lato Light"/>
                <a:ea typeface="Lato Light"/>
                <a:cs typeface="Lato Light"/>
                <a:sym typeface="Lato Light"/>
              </a:endParaRPr>
            </a:p>
            <a:p>
              <a:pPr indent="-222250" lvl="0" marL="342900" marR="0" rtl="0" algn="l">
                <a:lnSpc>
                  <a:spcPct val="115000"/>
                </a:lnSpc>
                <a:spcBef>
                  <a:spcPts val="0"/>
                </a:spcBef>
                <a:spcAft>
                  <a:spcPts val="0"/>
                </a:spcAft>
                <a:buClr>
                  <a:schemeClr val="dk1"/>
                </a:buClr>
                <a:buSzPts val="900"/>
                <a:buFont typeface="Lato Light"/>
                <a:buChar char="➔"/>
              </a:pPr>
              <a:r>
                <a:rPr b="0" i="0" lang="en" sz="900" u="none" cap="none" strike="noStrike">
                  <a:solidFill>
                    <a:schemeClr val="dk1"/>
                  </a:solidFill>
                  <a:latin typeface="Lato Light"/>
                  <a:ea typeface="Lato Light"/>
                  <a:cs typeface="Lato Light"/>
                  <a:sym typeface="Lato Light"/>
                </a:rPr>
                <a:t>Compiles the </a:t>
              </a:r>
              <a:r>
                <a:rPr b="1" i="0" lang="en" sz="900" u="none" cap="none" strike="noStrike">
                  <a:solidFill>
                    <a:schemeClr val="dk1"/>
                  </a:solidFill>
                  <a:latin typeface="Lato"/>
                  <a:ea typeface="Lato"/>
                  <a:cs typeface="Lato"/>
                  <a:sym typeface="Lato"/>
                </a:rPr>
                <a:t>total expenditure</a:t>
              </a:r>
              <a:r>
                <a:rPr b="0" i="0" lang="en" sz="900" u="none" cap="none" strike="noStrike">
                  <a:solidFill>
                    <a:schemeClr val="dk1"/>
                  </a:solidFill>
                  <a:latin typeface="Lato Light"/>
                  <a:ea typeface="Lato Light"/>
                  <a:cs typeface="Lato Light"/>
                  <a:sym typeface="Lato Light"/>
                </a:rPr>
                <a:t> on scientific publishing for universities and colleges</a:t>
              </a:r>
              <a:endParaRPr b="0" i="0" sz="900" u="none" cap="none" strike="noStrike">
                <a:solidFill>
                  <a:schemeClr val="dk1"/>
                </a:solidFill>
                <a:latin typeface="Lato Light"/>
                <a:ea typeface="Lato Light"/>
                <a:cs typeface="Lato Light"/>
                <a:sym typeface="Lato Light"/>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Manages </a:t>
              </a:r>
              <a:r>
                <a:rPr b="1" lang="en" sz="900">
                  <a:solidFill>
                    <a:schemeClr val="dk1"/>
                  </a:solidFill>
                  <a:latin typeface="Lato"/>
                  <a:ea typeface="Lato"/>
                  <a:cs typeface="Lato"/>
                  <a:sym typeface="Lato"/>
                </a:rPr>
                <a:t>Publicera</a:t>
              </a:r>
              <a:r>
                <a:rPr lang="en" sz="900">
                  <a:solidFill>
                    <a:schemeClr val="dk1"/>
                  </a:solidFill>
                  <a:latin typeface="Lato Light"/>
                  <a:ea typeface="Lato Light"/>
                  <a:cs typeface="Lato Light"/>
                  <a:sym typeface="Lato Light"/>
                </a:rPr>
                <a:t> (Swedish OA journals) and </a:t>
              </a:r>
              <a:r>
                <a:rPr b="1" lang="en" sz="900">
                  <a:solidFill>
                    <a:schemeClr val="dk1"/>
                  </a:solidFill>
                  <a:latin typeface="Lato"/>
                  <a:ea typeface="Lato"/>
                  <a:cs typeface="Lato"/>
                  <a:sym typeface="Lato"/>
                </a:rPr>
                <a:t>SwePub</a:t>
              </a:r>
              <a:r>
                <a:rPr lang="en" sz="900">
                  <a:solidFill>
                    <a:schemeClr val="dk1"/>
                  </a:solidFill>
                  <a:latin typeface="Lato Light"/>
                  <a:ea typeface="Lato Light"/>
                  <a:cs typeface="Lato Light"/>
                  <a:sym typeface="Lato Light"/>
                </a:rPr>
                <a:t> (portal for Swedish research)</a:t>
              </a:r>
              <a:endParaRPr b="0" i="0" sz="900" u="none" cap="none" strike="noStrike">
                <a:solidFill>
                  <a:schemeClr val="dk1"/>
                </a:solidFill>
                <a:latin typeface="Lato Light"/>
                <a:ea typeface="Lato Light"/>
                <a:cs typeface="Lato Light"/>
                <a:sym typeface="Lato Light"/>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Published </a:t>
              </a:r>
              <a:r>
                <a:rPr b="1" lang="en" sz="900">
                  <a:solidFill>
                    <a:schemeClr val="dk1"/>
                  </a:solidFill>
                  <a:latin typeface="Lato"/>
                  <a:ea typeface="Lato"/>
                  <a:cs typeface="Lato"/>
                  <a:sym typeface="Lato"/>
                </a:rPr>
                <a:t>The National Guidelines for Open Science </a:t>
              </a:r>
              <a:r>
                <a:rPr lang="en" sz="900">
                  <a:solidFill>
                    <a:schemeClr val="dk1"/>
                  </a:solidFill>
                  <a:latin typeface="Lato Light"/>
                  <a:ea typeface="Lato Light"/>
                  <a:cs typeface="Lato Light"/>
                  <a:sym typeface="Lato Light"/>
                </a:rPr>
                <a:t>in 2024</a:t>
              </a:r>
              <a:endParaRPr b="0" i="0" sz="900" u="none" cap="none" strike="noStrike">
                <a:solidFill>
                  <a:schemeClr val="dk1"/>
                </a:solidFill>
                <a:latin typeface="Lato Light"/>
                <a:ea typeface="Lato Light"/>
                <a:cs typeface="Lato Light"/>
                <a:sym typeface="Lato Light"/>
              </a:endParaRPr>
            </a:p>
          </p:txBody>
        </p:sp>
      </p:grpSp>
      <p:sp>
        <p:nvSpPr>
          <p:cNvPr id="290" name="Google Shape;290;p36"/>
          <p:cNvSpPr txBox="1"/>
          <p:nvPr/>
        </p:nvSpPr>
        <p:spPr>
          <a:xfrm>
            <a:off x="548538" y="4660663"/>
            <a:ext cx="8599200" cy="420900"/>
          </a:xfrm>
          <a:prstGeom prst="rect">
            <a:avLst/>
          </a:prstGeom>
          <a:noFill/>
          <a:ln>
            <a:noFill/>
          </a:ln>
        </p:spPr>
        <p:txBody>
          <a:bodyPr anchorCtr="0" anchor="t" bIns="68575" lIns="68575" spcFirstLastPara="1" rIns="68575" wrap="square" tIns="68575">
            <a:spAutoFit/>
          </a:bodyPr>
          <a:lstStyle/>
          <a:p>
            <a:pPr indent="0" lvl="0" marL="0" rtl="0" algn="r">
              <a:lnSpc>
                <a:spcPct val="115000"/>
              </a:lnSpc>
              <a:spcBef>
                <a:spcPts val="0"/>
              </a:spcBef>
              <a:spcAft>
                <a:spcPts val="0"/>
              </a:spcAft>
              <a:buClr>
                <a:schemeClr val="dk1"/>
              </a:buClr>
              <a:buSzPts val="900"/>
              <a:buFont typeface="Arial"/>
              <a:buNone/>
            </a:pPr>
            <a:r>
              <a:rPr lang="en" sz="900">
                <a:solidFill>
                  <a:schemeClr val="dk1"/>
                </a:solidFill>
                <a:latin typeface="Lato Hairline"/>
                <a:ea typeface="Lato Hairline"/>
                <a:cs typeface="Lato Hairline"/>
                <a:sym typeface="Lato Hairline"/>
              </a:rPr>
              <a:t>SUHF (2025) Roadmap for Open Science (revised). </a:t>
            </a:r>
            <a:r>
              <a:rPr lang="en" sz="900" u="sng">
                <a:solidFill>
                  <a:schemeClr val="hlink"/>
                </a:solidFill>
                <a:latin typeface="Lato Hairline"/>
                <a:ea typeface="Lato Hairline"/>
                <a:cs typeface="Lato Hairline"/>
                <a:sym typeface="Lato Hairline"/>
                <a:hlinkClick r:id="rId5"/>
              </a:rPr>
              <a:t>Dnr SU-850-005-17</a:t>
            </a:r>
            <a:endParaRPr sz="800">
              <a:solidFill>
                <a:schemeClr val="dk1"/>
              </a:solidFill>
              <a:latin typeface="Lato Hairline"/>
              <a:ea typeface="Lato Hairline"/>
              <a:cs typeface="Lato Hairline"/>
              <a:sym typeface="Lato Hairline"/>
            </a:endParaRPr>
          </a:p>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6">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900" u="none" cap="none" strike="noStrike">
              <a:solidFill>
                <a:schemeClr val="dk1"/>
              </a:solidFill>
              <a:latin typeface="Lato Hairline"/>
              <a:ea typeface="Lato Hairline"/>
              <a:cs typeface="Lato Hairline"/>
              <a:sym typeface="Lato Hairline"/>
            </a:endParaRPr>
          </a:p>
        </p:txBody>
      </p:sp>
      <p:grpSp>
        <p:nvGrpSpPr>
          <p:cNvPr id="291" name="Google Shape;291;p36"/>
          <p:cNvGrpSpPr/>
          <p:nvPr/>
        </p:nvGrpSpPr>
        <p:grpSpPr>
          <a:xfrm>
            <a:off x="980744" y="2425400"/>
            <a:ext cx="6978881" cy="1272816"/>
            <a:chOff x="1088775" y="2048900"/>
            <a:chExt cx="9305175" cy="1697088"/>
          </a:xfrm>
        </p:grpSpPr>
        <p:sp>
          <p:nvSpPr>
            <p:cNvPr id="292" name="Google Shape;292;p36"/>
            <p:cNvSpPr/>
            <p:nvPr/>
          </p:nvSpPr>
          <p:spPr>
            <a:xfrm>
              <a:off x="7457850" y="2048900"/>
              <a:ext cx="2936100" cy="1620000"/>
            </a:xfrm>
            <a:prstGeom prst="rect">
              <a:avLst/>
            </a:prstGeom>
            <a:solidFill>
              <a:srgbClr val="A7C947"/>
            </a:solidFill>
            <a:ln cap="flat" cmpd="sng" w="7150">
              <a:solidFill>
                <a:srgbClr val="A7C94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93" name="Google Shape;293;p36"/>
            <p:cNvSpPr/>
            <p:nvPr/>
          </p:nvSpPr>
          <p:spPr>
            <a:xfrm>
              <a:off x="1088775" y="2048900"/>
              <a:ext cx="6369000" cy="1620000"/>
            </a:xfrm>
            <a:prstGeom prst="rect">
              <a:avLst/>
            </a:prstGeom>
            <a:solidFill>
              <a:srgbClr val="E9F2D1"/>
            </a:solidFill>
            <a:ln cap="flat" cmpd="sng" w="7150">
              <a:solidFill>
                <a:srgbClr val="E9F2D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94" name="Google Shape;294;p36"/>
            <p:cNvSpPr txBox="1"/>
            <p:nvPr/>
          </p:nvSpPr>
          <p:spPr>
            <a:xfrm>
              <a:off x="1088775" y="2169788"/>
              <a:ext cx="6369000" cy="1576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181717"/>
                  </a:solidFill>
                  <a:latin typeface="Lato Light"/>
                  <a:ea typeface="Lato Light"/>
                  <a:cs typeface="Lato Light"/>
                  <a:sym typeface="Lato Light"/>
                </a:rPr>
                <a:t>Association of Swedish Higher Education Institutions</a:t>
              </a:r>
              <a:endParaRPr b="0" i="0" sz="1200" u="none" cap="none" strike="noStrike">
                <a:solidFill>
                  <a:srgbClr val="181717"/>
                </a:solidFill>
                <a:latin typeface="Lato Light"/>
                <a:ea typeface="Lato Light"/>
                <a:cs typeface="Lato Light"/>
                <a:sym typeface="Lato Light"/>
              </a:endParaRPr>
            </a:p>
            <a:p>
              <a:pPr indent="-222250" lvl="0" marL="342900" marR="0" rtl="0" algn="l">
                <a:lnSpc>
                  <a:spcPct val="100000"/>
                </a:lnSpc>
                <a:spcBef>
                  <a:spcPts val="0"/>
                </a:spcBef>
                <a:spcAft>
                  <a:spcPts val="0"/>
                </a:spcAft>
                <a:buClr>
                  <a:srgbClr val="181717"/>
                </a:buClr>
                <a:buSzPts val="900"/>
                <a:buFont typeface="Lato Light"/>
                <a:buChar char="➔"/>
              </a:pPr>
              <a:r>
                <a:rPr lang="en" sz="900">
                  <a:solidFill>
                    <a:schemeClr val="dk1"/>
                  </a:solidFill>
                  <a:latin typeface="Lato Light"/>
                  <a:ea typeface="Lato Light"/>
                  <a:cs typeface="Lato Light"/>
                  <a:sym typeface="Lato Light"/>
                </a:rPr>
                <a:t>Developed the </a:t>
              </a:r>
              <a:r>
                <a:rPr b="1" lang="en" sz="900">
                  <a:solidFill>
                    <a:schemeClr val="dk1"/>
                  </a:solidFill>
                  <a:latin typeface="Lato"/>
                  <a:ea typeface="Lato"/>
                  <a:cs typeface="Lato"/>
                  <a:sym typeface="Lato"/>
                </a:rPr>
                <a:t>Roadmap for Open Science </a:t>
              </a:r>
              <a:r>
                <a:rPr lang="en" sz="900">
                  <a:solidFill>
                    <a:schemeClr val="dk1"/>
                  </a:solidFill>
                  <a:latin typeface="Lato Light"/>
                  <a:ea typeface="Lato Light"/>
                  <a:cs typeface="Lato Light"/>
                  <a:sym typeface="Lato Light"/>
                </a:rPr>
                <a:t>to provide a road for implementation of OS practices for higher education institutions</a:t>
              </a:r>
              <a:endParaRPr sz="900">
                <a:solidFill>
                  <a:schemeClr val="dk1"/>
                </a:solidFill>
                <a:latin typeface="Lato Light"/>
                <a:ea typeface="Lato Light"/>
                <a:cs typeface="Lato Light"/>
                <a:sym typeface="Lato Light"/>
              </a:endParaRPr>
            </a:p>
            <a:p>
              <a:pPr indent="-222250" lvl="0" marL="342900" marR="0" rtl="0" algn="l">
                <a:lnSpc>
                  <a:spcPct val="100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Runs an annual survey to track implementation of the Roadmap</a:t>
              </a:r>
              <a:endParaRPr sz="900">
                <a:solidFill>
                  <a:schemeClr val="dk1"/>
                </a:solidFill>
                <a:latin typeface="Lato Light"/>
                <a:ea typeface="Lato Light"/>
                <a:cs typeface="Lato Light"/>
                <a:sym typeface="Lato Light"/>
              </a:endParaRPr>
            </a:p>
            <a:p>
              <a:pPr indent="-222250" lvl="0" marL="342900" marR="0" rtl="0" algn="l">
                <a:lnSpc>
                  <a:spcPct val="100000"/>
                </a:lnSpc>
                <a:spcBef>
                  <a:spcPts val="0"/>
                </a:spcBef>
                <a:spcAft>
                  <a:spcPts val="0"/>
                </a:spcAft>
                <a:buClr>
                  <a:srgbClr val="181717"/>
                </a:buClr>
                <a:buSzPts val="900"/>
                <a:buFont typeface="Lato Light"/>
                <a:buChar char="➔"/>
              </a:pPr>
              <a:r>
                <a:rPr lang="en" sz="900">
                  <a:solidFill>
                    <a:schemeClr val="dk1"/>
                  </a:solidFill>
                  <a:latin typeface="Lato Light"/>
                  <a:ea typeface="Lato Light"/>
                  <a:cs typeface="Lato Light"/>
                  <a:sym typeface="Lato Light"/>
                </a:rPr>
                <a:t>Involved in developing </a:t>
              </a:r>
              <a:r>
                <a:rPr b="0" i="0" lang="en" sz="900" u="none" cap="none" strike="noStrike">
                  <a:solidFill>
                    <a:schemeClr val="dk1"/>
                  </a:solidFill>
                  <a:latin typeface="Lato Light"/>
                  <a:ea typeface="Lato Light"/>
                  <a:cs typeface="Lato Light"/>
                  <a:sym typeface="Lato Light"/>
                </a:rPr>
                <a:t> </a:t>
              </a:r>
              <a:r>
                <a:rPr b="1" i="0" lang="en" sz="900" u="none" cap="none" strike="noStrike">
                  <a:solidFill>
                    <a:schemeClr val="dk1"/>
                  </a:solidFill>
                  <a:latin typeface="Lato"/>
                  <a:ea typeface="Lato"/>
                  <a:cs typeface="Lato"/>
                  <a:sym typeface="Lato"/>
                </a:rPr>
                <a:t>incentives</a:t>
              </a:r>
              <a:r>
                <a:rPr b="0" i="0" lang="en" sz="900" u="none" cap="none" strike="noStrike">
                  <a:solidFill>
                    <a:schemeClr val="dk1"/>
                  </a:solidFill>
                  <a:latin typeface="Lato Light"/>
                  <a:ea typeface="Lato Light"/>
                  <a:cs typeface="Lato Light"/>
                  <a:sym typeface="Lato Light"/>
                </a:rPr>
                <a:t> that promote open science (CoARA </a:t>
              </a:r>
              <a:r>
                <a:rPr lang="en" sz="900">
                  <a:solidFill>
                    <a:schemeClr val="dk1"/>
                  </a:solidFill>
                  <a:latin typeface="Lato Light"/>
                  <a:ea typeface="Lato Light"/>
                  <a:cs typeface="Lato Light"/>
                  <a:sym typeface="Lato Light"/>
                </a:rPr>
                <a:t>national</a:t>
              </a:r>
              <a:r>
                <a:rPr lang="en" sz="900">
                  <a:solidFill>
                    <a:schemeClr val="dk1"/>
                  </a:solidFill>
                  <a:latin typeface="Lato Light"/>
                  <a:ea typeface="Lato Light"/>
                  <a:cs typeface="Lato Light"/>
                  <a:sym typeface="Lato Light"/>
                </a:rPr>
                <a:t> chapter)</a:t>
              </a:r>
              <a:endParaRPr sz="900">
                <a:solidFill>
                  <a:schemeClr val="dk1"/>
                </a:solidFill>
                <a:latin typeface="Lato Light"/>
                <a:ea typeface="Lato Light"/>
                <a:cs typeface="Lato Light"/>
                <a:sym typeface="Lato Light"/>
              </a:endParaRPr>
            </a:p>
            <a:p>
              <a:pPr indent="-222250" lvl="0" marL="342900" marR="0" rtl="0" algn="l">
                <a:lnSpc>
                  <a:spcPct val="100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Runs </a:t>
              </a:r>
              <a:r>
                <a:rPr b="1" lang="en" sz="900" u="sng">
                  <a:solidFill>
                    <a:schemeClr val="hlink"/>
                  </a:solidFill>
                  <a:latin typeface="Lato"/>
                  <a:ea typeface="Lato"/>
                  <a:cs typeface="Lato"/>
                  <a:sym typeface="Lato"/>
                  <a:hlinkClick r:id="rId7"/>
                </a:rPr>
                <a:t>OpenScience.se</a:t>
              </a:r>
              <a:r>
                <a:rPr b="1" lang="en" sz="900">
                  <a:solidFill>
                    <a:schemeClr val="dk1"/>
                  </a:solidFill>
                  <a:latin typeface="Lato"/>
                  <a:ea typeface="Lato"/>
                  <a:cs typeface="Lato"/>
                  <a:sym typeface="Lato"/>
                </a:rPr>
                <a:t>, </a:t>
              </a:r>
              <a:r>
                <a:rPr lang="en" sz="900">
                  <a:solidFill>
                    <a:schemeClr val="dk1"/>
                  </a:solidFill>
                  <a:latin typeface="Lato Light"/>
                  <a:ea typeface="Lato Light"/>
                  <a:cs typeface="Lato Light"/>
                  <a:sym typeface="Lato Light"/>
                </a:rPr>
                <a:t>a national information and collaboration platform</a:t>
              </a:r>
              <a:endParaRPr b="0" i="0" sz="9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None/>
              </a:pPr>
              <a:r>
                <a:t/>
              </a:r>
              <a:endParaRPr b="1" i="0" sz="900" u="none" cap="none" strike="noStrike">
                <a:solidFill>
                  <a:schemeClr val="dk1"/>
                </a:solidFill>
                <a:latin typeface="Lato"/>
                <a:ea typeface="Lato"/>
                <a:cs typeface="Lato"/>
                <a:sym typeface="Lato"/>
              </a:endParaRPr>
            </a:p>
          </p:txBody>
        </p:sp>
        <p:pic>
          <p:nvPicPr>
            <p:cNvPr id="295" name="Google Shape;295;p36"/>
            <p:cNvPicPr preferRelativeResize="0"/>
            <p:nvPr/>
          </p:nvPicPr>
          <p:blipFill rotWithShape="1">
            <a:blip r:embed="rId8">
              <a:alphaModFix/>
            </a:blip>
            <a:srcRect b="0" l="0" r="0" t="0"/>
            <a:stretch/>
          </p:blipFill>
          <p:spPr>
            <a:xfrm>
              <a:off x="8059987" y="2264362"/>
              <a:ext cx="1731825" cy="1189100"/>
            </a:xfrm>
            <a:prstGeom prst="rect">
              <a:avLst/>
            </a:prstGeom>
            <a:noFill/>
            <a:ln>
              <a:noFill/>
            </a:ln>
          </p:spPr>
        </p:pic>
      </p:grpSp>
      <p:grpSp>
        <p:nvGrpSpPr>
          <p:cNvPr id="296" name="Google Shape;296;p36"/>
          <p:cNvGrpSpPr/>
          <p:nvPr/>
        </p:nvGrpSpPr>
        <p:grpSpPr>
          <a:xfrm>
            <a:off x="980743" y="3758085"/>
            <a:ext cx="6978894" cy="758707"/>
            <a:chOff x="556275" y="5355505"/>
            <a:chExt cx="9305192" cy="1011610"/>
          </a:xfrm>
        </p:grpSpPr>
        <p:grpSp>
          <p:nvGrpSpPr>
            <p:cNvPr id="297" name="Google Shape;297;p36"/>
            <p:cNvGrpSpPr/>
            <p:nvPr/>
          </p:nvGrpSpPr>
          <p:grpSpPr>
            <a:xfrm>
              <a:off x="556275" y="5355505"/>
              <a:ext cx="9305192" cy="1011610"/>
              <a:chOff x="584825" y="4949850"/>
              <a:chExt cx="9305192" cy="711900"/>
            </a:xfrm>
          </p:grpSpPr>
          <p:sp>
            <p:nvSpPr>
              <p:cNvPr id="298" name="Google Shape;298;p36"/>
              <p:cNvSpPr/>
              <p:nvPr/>
            </p:nvSpPr>
            <p:spPr>
              <a:xfrm rot="10800000">
                <a:off x="584825" y="4949850"/>
                <a:ext cx="2936100" cy="711900"/>
              </a:xfrm>
              <a:prstGeom prst="rect">
                <a:avLst/>
              </a:prstGeom>
              <a:solidFill>
                <a:srgbClr val="045C64"/>
              </a:solidFill>
              <a:ln cap="flat" cmpd="sng" w="7150">
                <a:solidFill>
                  <a:srgbClr val="045C6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99" name="Google Shape;299;p36"/>
              <p:cNvSpPr/>
              <p:nvPr/>
            </p:nvSpPr>
            <p:spPr>
              <a:xfrm rot="10800000">
                <a:off x="3521017" y="4949850"/>
                <a:ext cx="6369000" cy="711900"/>
              </a:xfrm>
              <a:prstGeom prst="rect">
                <a:avLst/>
              </a:prstGeom>
              <a:solidFill>
                <a:srgbClr val="C0D6D8"/>
              </a:solidFill>
              <a:ln cap="flat" cmpd="sng" w="7150">
                <a:solidFill>
                  <a:srgbClr val="C0D6D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pic>
          <p:nvPicPr>
            <p:cNvPr id="300" name="Google Shape;300;p36"/>
            <p:cNvPicPr preferRelativeResize="0"/>
            <p:nvPr/>
          </p:nvPicPr>
          <p:blipFill rotWithShape="1">
            <a:blip r:embed="rId9">
              <a:alphaModFix/>
            </a:blip>
            <a:srcRect b="0" l="0" r="0" t="0"/>
            <a:stretch/>
          </p:blipFill>
          <p:spPr>
            <a:xfrm>
              <a:off x="1545842" y="5481330"/>
              <a:ext cx="760000" cy="759975"/>
            </a:xfrm>
            <a:prstGeom prst="rect">
              <a:avLst/>
            </a:prstGeom>
            <a:noFill/>
            <a:ln>
              <a:noFill/>
            </a:ln>
          </p:spPr>
        </p:pic>
      </p:grpSp>
      <p:sp>
        <p:nvSpPr>
          <p:cNvPr id="301" name="Google Shape;301;p36"/>
          <p:cNvSpPr txBox="1"/>
          <p:nvPr/>
        </p:nvSpPr>
        <p:spPr>
          <a:xfrm>
            <a:off x="3187325" y="3790050"/>
            <a:ext cx="4723500" cy="69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181717"/>
                </a:solidFill>
                <a:latin typeface="Lato Light"/>
                <a:ea typeface="Lato Light"/>
                <a:cs typeface="Lato Light"/>
                <a:sym typeface="Lato Light"/>
              </a:rPr>
              <a:t>SND - Swedish National Data Service</a:t>
            </a:r>
            <a:endParaRPr sz="1200">
              <a:solidFill>
                <a:srgbClr val="181717"/>
              </a:solidFill>
              <a:latin typeface="Lato Light"/>
              <a:ea typeface="Lato Light"/>
              <a:cs typeface="Lato Light"/>
              <a:sym typeface="Lato Light"/>
            </a:endParaRPr>
          </a:p>
          <a:p>
            <a:pPr indent="-222250" lvl="0" marL="342900" rtl="0" algn="l">
              <a:lnSpc>
                <a:spcPct val="115000"/>
              </a:lnSpc>
              <a:spcBef>
                <a:spcPts val="0"/>
              </a:spcBef>
              <a:spcAft>
                <a:spcPts val="0"/>
              </a:spcAft>
              <a:buClr>
                <a:srgbClr val="181717"/>
              </a:buClr>
              <a:buSzPts val="900"/>
              <a:buFont typeface="Lato Light"/>
              <a:buChar char="➔"/>
            </a:pPr>
            <a:r>
              <a:rPr lang="en" sz="900">
                <a:solidFill>
                  <a:schemeClr val="dk1"/>
                </a:solidFill>
                <a:latin typeface="Lato Light"/>
                <a:ea typeface="Lato Light"/>
                <a:cs typeface="Lato Light"/>
                <a:sym typeface="Lato Light"/>
              </a:rPr>
              <a:t>Runs</a:t>
            </a:r>
            <a:r>
              <a:rPr lang="en" sz="900">
                <a:solidFill>
                  <a:schemeClr val="dk1"/>
                </a:solidFill>
                <a:latin typeface="Lato Light"/>
                <a:ea typeface="Lato Light"/>
                <a:cs typeface="Lato Light"/>
                <a:sym typeface="Lato Light"/>
              </a:rPr>
              <a:t> the  national portal for research data</a:t>
            </a:r>
            <a:r>
              <a:rPr lang="en" sz="900">
                <a:solidFill>
                  <a:schemeClr val="dk1"/>
                </a:solidFill>
                <a:latin typeface="Lato"/>
                <a:ea typeface="Lato"/>
                <a:cs typeface="Lato"/>
                <a:sym typeface="Lato"/>
              </a:rPr>
              <a:t>:</a:t>
            </a:r>
            <a:r>
              <a:rPr lang="en" sz="900">
                <a:solidFill>
                  <a:schemeClr val="dk1"/>
                </a:solidFill>
                <a:latin typeface="Lato Light"/>
                <a:ea typeface="Lato Light"/>
                <a:cs typeface="Lato Light"/>
                <a:sym typeface="Lato Light"/>
              </a:rPr>
              <a:t> </a:t>
            </a:r>
            <a:r>
              <a:rPr b="1" lang="en" sz="900" u="sng">
                <a:solidFill>
                  <a:schemeClr val="hlink"/>
                </a:solidFill>
                <a:latin typeface="Lato"/>
                <a:ea typeface="Lato"/>
                <a:cs typeface="Lato"/>
                <a:sym typeface="Lato"/>
                <a:hlinkClick r:id="rId10"/>
              </a:rPr>
              <a:t>Researchdata.se</a:t>
            </a:r>
            <a:r>
              <a:rPr b="1" lang="en" sz="900">
                <a:solidFill>
                  <a:schemeClr val="dk1"/>
                </a:solidFill>
                <a:latin typeface="Lato"/>
                <a:ea typeface="Lato"/>
                <a:cs typeface="Lato"/>
                <a:sym typeface="Lato"/>
              </a:rPr>
              <a:t> </a:t>
            </a:r>
            <a:r>
              <a:rPr lang="en" sz="900">
                <a:solidFill>
                  <a:schemeClr val="dk1"/>
                </a:solidFill>
                <a:latin typeface="Lato Light"/>
                <a:ea typeface="Lato Light"/>
                <a:cs typeface="Lato Light"/>
                <a:sym typeface="Lato Light"/>
              </a:rPr>
              <a:t>and</a:t>
            </a:r>
            <a:r>
              <a:rPr b="1" lang="en" sz="900">
                <a:solidFill>
                  <a:schemeClr val="dk1"/>
                </a:solidFill>
                <a:latin typeface="Lato"/>
                <a:ea typeface="Lato"/>
                <a:cs typeface="Lato"/>
                <a:sym typeface="Lato"/>
              </a:rPr>
              <a:t> DORIS</a:t>
            </a:r>
            <a:endParaRPr b="1" sz="900">
              <a:solidFill>
                <a:schemeClr val="dk1"/>
              </a:solidFill>
              <a:latin typeface="Lato"/>
              <a:ea typeface="Lato"/>
              <a:cs typeface="Lato"/>
              <a:sym typeface="Lato"/>
            </a:endParaRPr>
          </a:p>
          <a:p>
            <a:pPr indent="-222250" lvl="0" marL="34290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Support the accessibility, preservation and reuse of research data and related material.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37"/>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308" name="Google Shape;308;p37"/>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309" name="Google Shape;309;p37"/>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310" name="Google Shape;310;p37"/>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311" name="Google Shape;311;p37"/>
          <p:cNvSpPr txBox="1"/>
          <p:nvPr/>
        </p:nvSpPr>
        <p:spPr>
          <a:xfrm>
            <a:off x="468450" y="4836125"/>
            <a:ext cx="85992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900" u="none" cap="none" strike="noStrike">
              <a:solidFill>
                <a:schemeClr val="dk1"/>
              </a:solidFill>
              <a:latin typeface="Lato Hairline"/>
              <a:ea typeface="Lato Hairline"/>
              <a:cs typeface="Lato Hairline"/>
              <a:sym typeface="Lato Hairline"/>
            </a:endParaRPr>
          </a:p>
        </p:txBody>
      </p:sp>
      <p:pic>
        <p:nvPicPr>
          <p:cNvPr id="312" name="Google Shape;312;p37" title="Copy of 250918 Swedish OS landscape-5.png"/>
          <p:cNvPicPr preferRelativeResize="0"/>
          <p:nvPr/>
        </p:nvPicPr>
        <p:blipFill rotWithShape="1">
          <a:blip r:embed="rId5">
            <a:alphaModFix/>
          </a:blip>
          <a:srcRect b="49865" l="66738" r="0" t="25755"/>
          <a:stretch/>
        </p:blipFill>
        <p:spPr>
          <a:xfrm>
            <a:off x="2595813" y="1423150"/>
            <a:ext cx="4344474" cy="2939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38"/>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319" name="Google Shape;319;p38"/>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320" name="Google Shape;320;p38"/>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321" name="Google Shape;321;p38"/>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grpSp>
        <p:nvGrpSpPr>
          <p:cNvPr id="322" name="Google Shape;322;p38"/>
          <p:cNvGrpSpPr/>
          <p:nvPr/>
        </p:nvGrpSpPr>
        <p:grpSpPr>
          <a:xfrm>
            <a:off x="926020" y="1495628"/>
            <a:ext cx="6978881" cy="1215000"/>
            <a:chOff x="1088775" y="1769975"/>
            <a:chExt cx="9305175" cy="1620000"/>
          </a:xfrm>
        </p:grpSpPr>
        <p:sp>
          <p:nvSpPr>
            <p:cNvPr id="323" name="Google Shape;323;p38"/>
            <p:cNvSpPr/>
            <p:nvPr/>
          </p:nvSpPr>
          <p:spPr>
            <a:xfrm>
              <a:off x="7457850" y="1769975"/>
              <a:ext cx="2936100" cy="1620000"/>
            </a:xfrm>
            <a:prstGeom prst="rect">
              <a:avLst/>
            </a:prstGeom>
            <a:solidFill>
              <a:srgbClr val="4C979F"/>
            </a:solidFill>
            <a:ln cap="flat" cmpd="sng" w="7150">
              <a:solidFill>
                <a:srgbClr val="4C979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pic>
          <p:nvPicPr>
            <p:cNvPr id="324" name="Google Shape;324;p38"/>
            <p:cNvPicPr preferRelativeResize="0"/>
            <p:nvPr/>
          </p:nvPicPr>
          <p:blipFill rotWithShape="1">
            <a:blip r:embed="rId4">
              <a:alphaModFix/>
            </a:blip>
            <a:srcRect b="0" l="0" r="0" t="0"/>
            <a:stretch/>
          </p:blipFill>
          <p:spPr>
            <a:xfrm>
              <a:off x="7775875" y="2077700"/>
              <a:ext cx="2137345" cy="1004550"/>
            </a:xfrm>
            <a:prstGeom prst="rect">
              <a:avLst/>
            </a:prstGeom>
            <a:noFill/>
            <a:ln>
              <a:noFill/>
            </a:ln>
          </p:spPr>
        </p:pic>
        <p:sp>
          <p:nvSpPr>
            <p:cNvPr id="325" name="Google Shape;325;p38"/>
            <p:cNvSpPr/>
            <p:nvPr/>
          </p:nvSpPr>
          <p:spPr>
            <a:xfrm>
              <a:off x="1088775" y="1769975"/>
              <a:ext cx="6369000" cy="1620000"/>
            </a:xfrm>
            <a:prstGeom prst="rect">
              <a:avLst/>
            </a:prstGeom>
            <a:solidFill>
              <a:srgbClr val="D2E5E7"/>
            </a:solidFill>
            <a:ln cap="flat" cmpd="sng" w="7150">
              <a:solidFill>
                <a:srgbClr val="D2E5E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26" name="Google Shape;326;p38"/>
            <p:cNvSpPr txBox="1"/>
            <p:nvPr/>
          </p:nvSpPr>
          <p:spPr>
            <a:xfrm>
              <a:off x="1088775" y="1943432"/>
              <a:ext cx="6369000" cy="12900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Lato Light"/>
                  <a:ea typeface="Lato Light"/>
                  <a:cs typeface="Lato Light"/>
                  <a:sym typeface="Lato Light"/>
                </a:rPr>
                <a:t>Swedish Research Council (Vetenskapsrådet)</a:t>
              </a:r>
              <a:endParaRPr b="0" i="0" sz="1200" u="none" cap="none" strike="noStrike">
                <a:solidFill>
                  <a:schemeClr val="dk1"/>
                </a:solidFill>
                <a:latin typeface="Lato Light"/>
                <a:ea typeface="Lato Light"/>
                <a:cs typeface="Lato Light"/>
                <a:sym typeface="Lato Light"/>
              </a:endParaRPr>
            </a:p>
            <a:p>
              <a:pPr indent="-222250" lvl="0" marL="342900" marR="0" rtl="0" algn="l">
                <a:lnSpc>
                  <a:spcPct val="115000"/>
                </a:lnSpc>
                <a:spcBef>
                  <a:spcPts val="0"/>
                </a:spcBef>
                <a:spcAft>
                  <a:spcPts val="0"/>
                </a:spcAft>
                <a:buClr>
                  <a:schemeClr val="dk1"/>
                </a:buClr>
                <a:buSzPts val="900"/>
                <a:buFont typeface="Lato Light"/>
                <a:buChar char="➔"/>
              </a:pPr>
              <a:r>
                <a:rPr b="0" i="0" lang="en" sz="900" u="none" cap="none" strike="noStrike">
                  <a:solidFill>
                    <a:schemeClr val="dk1"/>
                  </a:solidFill>
                  <a:latin typeface="Lato Light"/>
                  <a:ea typeface="Lato Light"/>
                  <a:cs typeface="Lato Light"/>
                  <a:sym typeface="Lato Light"/>
                </a:rPr>
                <a:t>Nationally coordinat</a:t>
              </a:r>
              <a:r>
                <a:rPr lang="en" sz="900">
                  <a:solidFill>
                    <a:schemeClr val="dk1"/>
                  </a:solidFill>
                  <a:latin typeface="Lato Light"/>
                  <a:ea typeface="Lato Light"/>
                  <a:cs typeface="Lato Light"/>
                  <a:sym typeface="Lato Light"/>
                </a:rPr>
                <a:t>es</a:t>
              </a:r>
              <a:r>
                <a:rPr b="0" i="0" lang="en" sz="900" u="none" cap="none" strike="noStrike">
                  <a:solidFill>
                    <a:schemeClr val="dk1"/>
                  </a:solidFill>
                  <a:latin typeface="Lato Light"/>
                  <a:ea typeface="Lato Light"/>
                  <a:cs typeface="Lato Light"/>
                  <a:sym typeface="Lato Light"/>
                </a:rPr>
                <a:t> work on </a:t>
              </a:r>
              <a:r>
                <a:rPr b="1" i="0" lang="en" sz="900" u="none" cap="none" strike="noStrike">
                  <a:solidFill>
                    <a:schemeClr val="dk1"/>
                  </a:solidFill>
                  <a:latin typeface="Lato"/>
                  <a:ea typeface="Lato"/>
                  <a:cs typeface="Lato"/>
                  <a:sym typeface="Lato"/>
                </a:rPr>
                <a:t>open research data </a:t>
              </a:r>
              <a:endParaRPr b="1" i="0" sz="900" u="none" cap="none" strike="noStrike">
                <a:solidFill>
                  <a:schemeClr val="dk1"/>
                </a:solidFill>
                <a:latin typeface="Lato"/>
                <a:ea typeface="Lato"/>
                <a:cs typeface="Lato"/>
                <a:sym typeface="Lato"/>
              </a:endParaRPr>
            </a:p>
            <a:p>
              <a:pPr indent="-222250" lvl="0" marL="34290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Compiles an  </a:t>
              </a:r>
              <a:r>
                <a:rPr b="1" lang="en" sz="900">
                  <a:solidFill>
                    <a:schemeClr val="dk1"/>
                  </a:solidFill>
                  <a:latin typeface="Lato"/>
                  <a:ea typeface="Lato"/>
                  <a:cs typeface="Lato"/>
                  <a:sym typeface="Lato"/>
                </a:rPr>
                <a:t>annual report</a:t>
              </a:r>
              <a:r>
                <a:rPr lang="en" sz="900">
                  <a:solidFill>
                    <a:schemeClr val="dk1"/>
                  </a:solidFill>
                  <a:latin typeface="Lato Light"/>
                  <a:ea typeface="Lato Light"/>
                  <a:cs typeface="Lato Light"/>
                  <a:sym typeface="Lato Light"/>
                </a:rPr>
                <a:t> on progress in open data</a:t>
              </a:r>
              <a:endParaRPr b="1" sz="900">
                <a:solidFill>
                  <a:schemeClr val="dk1"/>
                </a:solidFill>
                <a:latin typeface="Lato"/>
                <a:ea typeface="Lato"/>
                <a:cs typeface="Lato"/>
                <a:sym typeface="Lato"/>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Provides guidance and templates for e.g. </a:t>
              </a:r>
              <a:r>
                <a:rPr b="1" lang="en" sz="900">
                  <a:solidFill>
                    <a:schemeClr val="dk1"/>
                  </a:solidFill>
                  <a:latin typeface="Lato"/>
                  <a:ea typeface="Lato"/>
                  <a:cs typeface="Lato"/>
                  <a:sym typeface="Lato"/>
                </a:rPr>
                <a:t>data management plans</a:t>
              </a:r>
              <a:endParaRPr b="1" i="0" sz="900" u="none" cap="none" strike="noStrike">
                <a:solidFill>
                  <a:schemeClr val="dk1"/>
                </a:solidFill>
                <a:latin typeface="Lato"/>
                <a:ea typeface="Lato"/>
                <a:cs typeface="Lato"/>
                <a:sym typeface="Lato"/>
              </a:endParaRPr>
            </a:p>
            <a:p>
              <a:pPr indent="-222250" lvl="0" marL="342900" marR="0" rtl="0" algn="l">
                <a:lnSpc>
                  <a:spcPct val="115000"/>
                </a:lnSpc>
                <a:spcBef>
                  <a:spcPts val="0"/>
                </a:spcBef>
                <a:spcAft>
                  <a:spcPts val="0"/>
                </a:spcAft>
                <a:buClr>
                  <a:schemeClr val="dk1"/>
                </a:buClr>
                <a:buSzPts val="900"/>
                <a:buFont typeface="Lato Light"/>
                <a:buChar char="➔"/>
              </a:pPr>
              <a:r>
                <a:rPr b="0" i="0" lang="en" sz="900" u="none" cap="none" strike="noStrike">
                  <a:solidFill>
                    <a:schemeClr val="dk1"/>
                  </a:solidFill>
                  <a:latin typeface="Lato Light"/>
                  <a:ea typeface="Lato Light"/>
                  <a:cs typeface="Lato Light"/>
                  <a:sym typeface="Lato Light"/>
                </a:rPr>
                <a:t>Represents Sweden in the European Open Science Cloud (EOSC)</a:t>
              </a:r>
              <a:endParaRPr b="0" i="0" sz="900" u="none" cap="none" strike="noStrike">
                <a:solidFill>
                  <a:srgbClr val="181717"/>
                </a:solidFill>
                <a:latin typeface="Lato Light"/>
                <a:ea typeface="Lato Light"/>
                <a:cs typeface="Lato Light"/>
                <a:sym typeface="Lato Light"/>
              </a:endParaRPr>
            </a:p>
          </p:txBody>
        </p:sp>
      </p:grpSp>
      <p:sp>
        <p:nvSpPr>
          <p:cNvPr id="327" name="Google Shape;327;p38"/>
          <p:cNvSpPr txBox="1"/>
          <p:nvPr/>
        </p:nvSpPr>
        <p:spPr>
          <a:xfrm>
            <a:off x="505013" y="4633310"/>
            <a:ext cx="8599200" cy="4365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0"/>
              </a:spcBef>
              <a:spcAft>
                <a:spcPts val="0"/>
              </a:spcAft>
              <a:buClr>
                <a:srgbClr val="000000"/>
              </a:buClr>
              <a:buSzPts val="800"/>
              <a:buFont typeface="Arial"/>
              <a:buNone/>
            </a:pPr>
            <a:r>
              <a:rPr i="0" lang="en" sz="900" u="none" cap="none" strike="noStrike">
                <a:solidFill>
                  <a:schemeClr val="dk1"/>
                </a:solidFill>
                <a:latin typeface="Lato Light"/>
                <a:ea typeface="Lato Light"/>
                <a:cs typeface="Lato Light"/>
                <a:sym typeface="Lato Light"/>
              </a:rPr>
              <a:t>Image </a:t>
            </a:r>
            <a:r>
              <a:rPr i="1" lang="en" sz="900" u="none" cap="none" strike="noStrike">
                <a:solidFill>
                  <a:schemeClr val="dk1"/>
                </a:solidFill>
                <a:latin typeface="Lato Light"/>
                <a:ea typeface="Lato Light"/>
                <a:cs typeface="Lato Light"/>
                <a:sym typeface="Lato Light"/>
              </a:rPr>
              <a:t>Financial institution</a:t>
            </a:r>
            <a:r>
              <a:rPr i="0" lang="en" sz="900" u="none" cap="none" strike="noStrike">
                <a:solidFill>
                  <a:schemeClr val="dk1"/>
                </a:solidFill>
                <a:latin typeface="Lato Light"/>
                <a:ea typeface="Lato Light"/>
                <a:cs typeface="Lato Light"/>
                <a:sym typeface="Lato Light"/>
              </a:rPr>
              <a:t> by WiStudio </a:t>
            </a:r>
            <a:r>
              <a:rPr i="0" lang="en" sz="900" u="none" cap="none" strike="noStrike">
                <a:solidFill>
                  <a:schemeClr val="dk1"/>
                </a:solidFill>
                <a:uFill>
                  <a:noFill/>
                </a:uFill>
                <a:latin typeface="Lato Light"/>
                <a:ea typeface="Lato Light"/>
                <a:cs typeface="Lato Light"/>
                <a:sym typeface="Lato Light"/>
                <a:hlinkClick r:id="rId5">
                  <a:extLst>
                    <a:ext uri="{A12FA001-AC4F-418D-AE19-62706E023703}">
                      <ahyp:hlinkClr val="tx"/>
                    </a:ext>
                  </a:extLst>
                </a:hlinkClick>
              </a:rPr>
              <a:t>Noun Project</a:t>
            </a:r>
            <a:r>
              <a:rPr i="0" lang="en" sz="900" u="none" cap="none" strike="noStrike">
                <a:solidFill>
                  <a:schemeClr val="dk1"/>
                </a:solidFill>
                <a:latin typeface="Lato Light"/>
                <a:ea typeface="Lato Light"/>
                <a:cs typeface="Lato Light"/>
                <a:sym typeface="Lato Light"/>
              </a:rPr>
              <a:t> CC-BY 3.0</a:t>
            </a:r>
            <a:endParaRPr i="0" sz="900" u="none" cap="none" strike="noStrike">
              <a:solidFill>
                <a:schemeClr val="dk1"/>
              </a:solidFill>
              <a:latin typeface="Lato Light"/>
              <a:ea typeface="Lato Light"/>
              <a:cs typeface="Lato Light"/>
              <a:sym typeface="Lato Light"/>
            </a:endParaRPr>
          </a:p>
          <a:p>
            <a:pPr indent="0" lvl="0" marL="0" marR="0" rtl="0" algn="r">
              <a:lnSpc>
                <a:spcPct val="115000"/>
              </a:lnSpc>
              <a:spcBef>
                <a:spcPts val="0"/>
              </a:spcBef>
              <a:spcAft>
                <a:spcPts val="0"/>
              </a:spcAft>
              <a:buClr>
                <a:srgbClr val="000000"/>
              </a:buClr>
              <a:buSzPts val="800"/>
              <a:buFont typeface="Arial"/>
              <a:buNone/>
            </a:pPr>
            <a:r>
              <a:rPr lang="en" sz="900" u="sng">
                <a:solidFill>
                  <a:schemeClr val="hlink"/>
                </a:solidFill>
                <a:latin typeface="Lato Light"/>
                <a:ea typeface="Lato Light"/>
                <a:cs typeface="Lato Light"/>
                <a:sym typeface="Lato Light"/>
                <a:hlinkClick r:id="rId6"/>
              </a:rPr>
              <a:t>https://formas.se/om-formas/vad-vi-gor/oppen-vetenskap.html#h-Formasarbetemedoppenvetenskap</a:t>
            </a:r>
            <a:endParaRPr i="0" sz="900" u="none" cap="none" strike="noStrike">
              <a:solidFill>
                <a:schemeClr val="dk1"/>
              </a:solidFill>
              <a:latin typeface="Lato Light"/>
              <a:ea typeface="Lato Light"/>
              <a:cs typeface="Lato Light"/>
              <a:sym typeface="Lato Light"/>
            </a:endParaRPr>
          </a:p>
        </p:txBody>
      </p:sp>
      <p:grpSp>
        <p:nvGrpSpPr>
          <p:cNvPr id="328" name="Google Shape;328;p38"/>
          <p:cNvGrpSpPr/>
          <p:nvPr/>
        </p:nvGrpSpPr>
        <p:grpSpPr>
          <a:xfrm>
            <a:off x="926026" y="2947578"/>
            <a:ext cx="7074894" cy="1215000"/>
            <a:chOff x="1088783" y="1769975"/>
            <a:chExt cx="9433192" cy="1620000"/>
          </a:xfrm>
        </p:grpSpPr>
        <p:sp>
          <p:nvSpPr>
            <p:cNvPr id="329" name="Google Shape;329;p38"/>
            <p:cNvSpPr/>
            <p:nvPr/>
          </p:nvSpPr>
          <p:spPr>
            <a:xfrm>
              <a:off x="1088783" y="1769975"/>
              <a:ext cx="2936100" cy="1620000"/>
            </a:xfrm>
            <a:prstGeom prst="rect">
              <a:avLst/>
            </a:prstGeom>
            <a:solidFill>
              <a:srgbClr val="5E5E5E"/>
            </a:solidFill>
            <a:ln cap="flat" cmpd="sng" w="7150">
              <a:solidFill>
                <a:srgbClr val="4C979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30" name="Google Shape;330;p38"/>
            <p:cNvSpPr/>
            <p:nvPr/>
          </p:nvSpPr>
          <p:spPr>
            <a:xfrm>
              <a:off x="4024875" y="1769975"/>
              <a:ext cx="6369000" cy="1620000"/>
            </a:xfrm>
            <a:prstGeom prst="rect">
              <a:avLst/>
            </a:prstGeom>
            <a:solidFill>
              <a:srgbClr val="D9D9D9"/>
            </a:solidFill>
            <a:ln cap="flat" cmpd="sng" w="7150">
              <a:solidFill>
                <a:srgbClr val="D9D9D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31" name="Google Shape;331;p38"/>
            <p:cNvSpPr txBox="1"/>
            <p:nvPr/>
          </p:nvSpPr>
          <p:spPr>
            <a:xfrm>
              <a:off x="4152975" y="1934966"/>
              <a:ext cx="6369000" cy="12900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lang="en" sz="1200">
                  <a:solidFill>
                    <a:schemeClr val="dk1"/>
                  </a:solidFill>
                  <a:latin typeface="Lato Light"/>
                  <a:ea typeface="Lato Light"/>
                  <a:cs typeface="Lato Light"/>
                  <a:sym typeface="Lato Light"/>
                </a:rPr>
                <a:t>Formas</a:t>
              </a:r>
              <a:endParaRPr b="0" i="0" sz="1200" u="none" cap="none" strike="noStrike">
                <a:solidFill>
                  <a:schemeClr val="dk1"/>
                </a:solidFill>
                <a:latin typeface="Lato Light"/>
                <a:ea typeface="Lato Light"/>
                <a:cs typeface="Lato Light"/>
                <a:sym typeface="Lato Light"/>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Collaborates to develop the European publishing platform </a:t>
              </a:r>
              <a:r>
                <a:rPr b="1" lang="en" sz="900">
                  <a:solidFill>
                    <a:schemeClr val="dk1"/>
                  </a:solidFill>
                  <a:latin typeface="Lato"/>
                  <a:ea typeface="Lato"/>
                  <a:cs typeface="Lato"/>
                  <a:sym typeface="Lato"/>
                </a:rPr>
                <a:t>ORE</a:t>
              </a:r>
              <a:endParaRPr b="1" i="0" sz="900" u="none" cap="none" strike="noStrike">
                <a:solidFill>
                  <a:schemeClr val="dk1"/>
                </a:solidFill>
                <a:latin typeface="Lato"/>
                <a:ea typeface="Lato"/>
                <a:cs typeface="Lato"/>
                <a:sym typeface="Lato"/>
              </a:endParaRPr>
            </a:p>
            <a:p>
              <a:pPr indent="-222250" lvl="0" marL="34290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Collaborates to develop infrastructure and capacity for </a:t>
              </a:r>
              <a:r>
                <a:rPr b="1" lang="en" sz="900">
                  <a:solidFill>
                    <a:schemeClr val="dk1"/>
                  </a:solidFill>
                  <a:latin typeface="Lato"/>
                  <a:ea typeface="Lato"/>
                  <a:cs typeface="Lato"/>
                  <a:sym typeface="Lato"/>
                </a:rPr>
                <a:t>diamond OA</a:t>
              </a:r>
              <a:endParaRPr b="1" sz="900">
                <a:solidFill>
                  <a:schemeClr val="dk1"/>
                </a:solidFill>
                <a:latin typeface="Lato"/>
                <a:ea typeface="Lato"/>
                <a:cs typeface="Lato"/>
                <a:sym typeface="Lato"/>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Signed </a:t>
              </a:r>
              <a:r>
                <a:rPr b="1" lang="en" sz="900">
                  <a:solidFill>
                    <a:schemeClr val="dk1"/>
                  </a:solidFill>
                  <a:latin typeface="Lato"/>
                  <a:ea typeface="Lato"/>
                  <a:cs typeface="Lato"/>
                  <a:sym typeface="Lato"/>
                </a:rPr>
                <a:t>DORA</a:t>
              </a:r>
              <a:r>
                <a:rPr lang="en" sz="900">
                  <a:solidFill>
                    <a:schemeClr val="dk1"/>
                  </a:solidFill>
                  <a:latin typeface="Lato Light"/>
                  <a:ea typeface="Lato Light"/>
                  <a:cs typeface="Lato Light"/>
                  <a:sym typeface="Lato Light"/>
                </a:rPr>
                <a:t> and </a:t>
              </a:r>
              <a:r>
                <a:rPr b="1" lang="en" sz="900">
                  <a:solidFill>
                    <a:schemeClr val="dk1"/>
                  </a:solidFill>
                  <a:latin typeface="Lato"/>
                  <a:ea typeface="Lato"/>
                  <a:cs typeface="Lato"/>
                  <a:sym typeface="Lato"/>
                </a:rPr>
                <a:t>CoARA</a:t>
              </a:r>
              <a:endParaRPr b="1" i="0" sz="900" u="none" cap="none" strike="noStrike">
                <a:solidFill>
                  <a:schemeClr val="dk1"/>
                </a:solidFill>
                <a:latin typeface="Lato"/>
                <a:ea typeface="Lato"/>
                <a:cs typeface="Lato"/>
                <a:sym typeface="Lato"/>
              </a:endParaRPr>
            </a:p>
            <a:p>
              <a:pPr indent="-222250" lvl="0" marL="342900" marR="0" rtl="0" algn="l">
                <a:lnSpc>
                  <a:spcPct val="115000"/>
                </a:lnSpc>
                <a:spcBef>
                  <a:spcPts val="0"/>
                </a:spcBef>
                <a:spcAft>
                  <a:spcPts val="0"/>
                </a:spcAft>
                <a:buClr>
                  <a:schemeClr val="dk1"/>
                </a:buClr>
                <a:buSzPts val="900"/>
                <a:buFont typeface="Lato Light"/>
                <a:buChar char="➔"/>
              </a:pPr>
              <a:r>
                <a:rPr lang="en" sz="900">
                  <a:solidFill>
                    <a:schemeClr val="dk1"/>
                  </a:solidFill>
                  <a:latin typeface="Lato Light"/>
                  <a:ea typeface="Lato Light"/>
                  <a:cs typeface="Lato Light"/>
                  <a:sym typeface="Lato Light"/>
                </a:rPr>
                <a:t>Launched two new grants that will make use of a new, narrative  CV-format</a:t>
              </a:r>
              <a:endParaRPr b="0" i="0" sz="900" u="none" cap="none" strike="noStrike">
                <a:solidFill>
                  <a:srgbClr val="181717"/>
                </a:solidFill>
                <a:latin typeface="Lato Light"/>
                <a:ea typeface="Lato Light"/>
                <a:cs typeface="Lato Light"/>
                <a:sym typeface="Lato Light"/>
              </a:endParaRPr>
            </a:p>
          </p:txBody>
        </p:sp>
      </p:grpSp>
      <p:pic>
        <p:nvPicPr>
          <p:cNvPr id="332" name="Google Shape;332;p38" title="Screenshot 2026-04-30 at 14.05.11.png"/>
          <p:cNvPicPr preferRelativeResize="0"/>
          <p:nvPr/>
        </p:nvPicPr>
        <p:blipFill>
          <a:blip r:embed="rId7">
            <a:alphaModFix/>
          </a:blip>
          <a:stretch>
            <a:fillRect/>
          </a:stretch>
        </p:blipFill>
        <p:spPr>
          <a:xfrm>
            <a:off x="1050068" y="3078100"/>
            <a:ext cx="1001347" cy="241065"/>
          </a:xfrm>
          <a:prstGeom prst="rect">
            <a:avLst/>
          </a:prstGeom>
          <a:noFill/>
          <a:ln>
            <a:noFill/>
          </a:ln>
        </p:spPr>
      </p:pic>
      <p:pic>
        <p:nvPicPr>
          <p:cNvPr id="333" name="Google Shape;333;p38" title="Screenshot 2026-04-30 at 14.12.04.png"/>
          <p:cNvPicPr preferRelativeResize="0"/>
          <p:nvPr/>
        </p:nvPicPr>
        <p:blipFill>
          <a:blip r:embed="rId8">
            <a:alphaModFix/>
          </a:blip>
          <a:stretch>
            <a:fillRect/>
          </a:stretch>
        </p:blipFill>
        <p:spPr>
          <a:xfrm>
            <a:off x="2051425" y="3434536"/>
            <a:ext cx="813173" cy="241075"/>
          </a:xfrm>
          <a:prstGeom prst="rect">
            <a:avLst/>
          </a:prstGeom>
          <a:noFill/>
          <a:ln>
            <a:noFill/>
          </a:ln>
        </p:spPr>
      </p:pic>
      <p:pic>
        <p:nvPicPr>
          <p:cNvPr id="334" name="Google Shape;334;p38" title="Screenshot 2026-04-30 at 14.12.26.png"/>
          <p:cNvPicPr preferRelativeResize="0"/>
          <p:nvPr/>
        </p:nvPicPr>
        <p:blipFill>
          <a:blip r:embed="rId9">
            <a:alphaModFix/>
          </a:blip>
          <a:stretch>
            <a:fillRect/>
          </a:stretch>
        </p:blipFill>
        <p:spPr>
          <a:xfrm>
            <a:off x="1050068" y="3790938"/>
            <a:ext cx="1522154" cy="2410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9"/>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341" name="Google Shape;341;p39"/>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342" name="Google Shape;342;p39"/>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343" name="Google Shape;343;p39"/>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344" name="Google Shape;344;p39"/>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345" name="Google Shape;345;p39"/>
          <p:cNvSpPr txBox="1"/>
          <p:nvPr/>
        </p:nvSpPr>
        <p:spPr>
          <a:xfrm>
            <a:off x="3237525" y="4866525"/>
            <a:ext cx="59064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p:txBody>
      </p:sp>
      <p:pic>
        <p:nvPicPr>
          <p:cNvPr id="346" name="Google Shape;346;p39" title="Copy of 250918 Swedish OS landscape-5.png"/>
          <p:cNvPicPr preferRelativeResize="0"/>
          <p:nvPr/>
        </p:nvPicPr>
        <p:blipFill rotWithShape="1">
          <a:blip r:embed="rId5">
            <a:alphaModFix/>
          </a:blip>
          <a:srcRect b="25161" l="0" r="0" t="50133"/>
          <a:stretch/>
        </p:blipFill>
        <p:spPr>
          <a:xfrm>
            <a:off x="752725" y="1213175"/>
            <a:ext cx="7638549" cy="174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0"/>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353" name="Google Shape;353;p40"/>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354" name="Google Shape;354;p40"/>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355" name="Google Shape;355;p40"/>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356" name="Google Shape;356;p40"/>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357" name="Google Shape;357;p40"/>
          <p:cNvSpPr/>
          <p:nvPr/>
        </p:nvSpPr>
        <p:spPr>
          <a:xfrm rot="10800000">
            <a:off x="3169050" y="1108716"/>
            <a:ext cx="4776900" cy="3706500"/>
          </a:xfrm>
          <a:prstGeom prst="rect">
            <a:avLst/>
          </a:prstGeom>
          <a:solidFill>
            <a:srgbClr val="D1C7D4"/>
          </a:solidFill>
          <a:ln cap="flat" cmpd="sng" w="7150">
            <a:solidFill>
              <a:srgbClr val="D1C7D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58" name="Google Shape;358;p40"/>
          <p:cNvSpPr txBox="1"/>
          <p:nvPr/>
        </p:nvSpPr>
        <p:spPr>
          <a:xfrm>
            <a:off x="3237525" y="4866525"/>
            <a:ext cx="59064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p:txBody>
      </p:sp>
      <p:grpSp>
        <p:nvGrpSpPr>
          <p:cNvPr id="359" name="Google Shape;359;p40"/>
          <p:cNvGrpSpPr/>
          <p:nvPr/>
        </p:nvGrpSpPr>
        <p:grpSpPr>
          <a:xfrm>
            <a:off x="980750" y="1108566"/>
            <a:ext cx="7033537" cy="3706650"/>
            <a:chOff x="1289400" y="3926063"/>
            <a:chExt cx="9378050" cy="4942200"/>
          </a:xfrm>
        </p:grpSpPr>
        <p:sp>
          <p:nvSpPr>
            <p:cNvPr id="360" name="Google Shape;360;p40"/>
            <p:cNvSpPr/>
            <p:nvPr/>
          </p:nvSpPr>
          <p:spPr>
            <a:xfrm rot="10800000">
              <a:off x="1289400" y="3926063"/>
              <a:ext cx="2936100" cy="4942200"/>
            </a:xfrm>
            <a:prstGeom prst="rect">
              <a:avLst/>
            </a:prstGeom>
            <a:solidFill>
              <a:srgbClr val="491F53"/>
            </a:solidFill>
            <a:ln cap="flat" cmpd="sng" w="7150">
              <a:solidFill>
                <a:srgbClr val="491F5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61" name="Google Shape;361;p40"/>
            <p:cNvSpPr txBox="1"/>
            <p:nvPr/>
          </p:nvSpPr>
          <p:spPr>
            <a:xfrm>
              <a:off x="4298450" y="4090393"/>
              <a:ext cx="6369000" cy="46854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lang="en" sz="1200">
                  <a:solidFill>
                    <a:schemeClr val="dk1"/>
                  </a:solidFill>
                  <a:latin typeface="Lato Light"/>
                  <a:ea typeface="Lato Light"/>
                  <a:cs typeface="Lato Light"/>
                  <a:sym typeface="Lato Light"/>
                </a:rPr>
                <a:t>Kungliga Tekniska Högskola</a:t>
              </a:r>
              <a:endParaRPr b="0" i="0" sz="1200" u="none" cap="none" strike="noStrike">
                <a:solidFill>
                  <a:schemeClr val="dk1"/>
                </a:solidFill>
                <a:latin typeface="Lato Light"/>
                <a:ea typeface="Lato Light"/>
                <a:cs typeface="Lato Light"/>
                <a:sym typeface="Lato Light"/>
              </a:endParaRPr>
            </a:p>
            <a:p>
              <a:pPr indent="-228600" lvl="0" marL="342900" marR="0" rtl="0" algn="l">
                <a:lnSpc>
                  <a:spcPct val="115000"/>
                </a:lnSpc>
                <a:spcBef>
                  <a:spcPts val="0"/>
                </a:spcBef>
                <a:spcAft>
                  <a:spcPts val="0"/>
                </a:spcAft>
                <a:buClr>
                  <a:schemeClr val="dk1"/>
                </a:buClr>
                <a:buSzPts val="1000"/>
                <a:buFont typeface="Lato Light"/>
                <a:buChar char="➔"/>
              </a:pPr>
              <a:r>
                <a:rPr b="1" lang="en" sz="1000">
                  <a:solidFill>
                    <a:schemeClr val="dk1"/>
                  </a:solidFill>
                  <a:latin typeface="Lato"/>
                  <a:ea typeface="Lato"/>
                  <a:cs typeface="Lato"/>
                  <a:sym typeface="Lato"/>
                </a:rPr>
                <a:t>Policy for scientific publishing </a:t>
              </a:r>
              <a:r>
                <a:rPr lang="en" sz="1000" u="sng">
                  <a:solidFill>
                    <a:schemeClr val="hlink"/>
                  </a:solidFill>
                  <a:latin typeface="Lato Light"/>
                  <a:ea typeface="Lato Light"/>
                  <a:cs typeface="Lato Light"/>
                  <a:sym typeface="Lato Light"/>
                  <a:hlinkClick r:id="rId5"/>
                </a:rPr>
                <a:t>https://www.kth.se/biblioteket/publicera-analysera/vagledning-for-publicering/kth-s-policy-for-publicering-1.854744</a:t>
              </a:r>
              <a:endParaRPr sz="1000">
                <a:solidFill>
                  <a:schemeClr val="dk1"/>
                </a:solidFill>
                <a:latin typeface="Lato Light"/>
                <a:ea typeface="Lato Light"/>
                <a:cs typeface="Lato Light"/>
                <a:sym typeface="Lato Light"/>
              </a:endParaRPr>
            </a:p>
            <a:p>
              <a:pPr indent="-228600" lvl="0" marL="342900" marR="0" rtl="0" algn="l">
                <a:lnSpc>
                  <a:spcPct val="115000"/>
                </a:lnSpc>
                <a:spcBef>
                  <a:spcPts val="0"/>
                </a:spcBef>
                <a:spcAft>
                  <a:spcPts val="0"/>
                </a:spcAft>
                <a:buClr>
                  <a:schemeClr val="dk1"/>
                </a:buClr>
                <a:buSzPts val="1000"/>
                <a:buFont typeface="Lato Light"/>
                <a:buChar char="➔"/>
              </a:pPr>
              <a:r>
                <a:rPr b="1" lang="en" sz="1000">
                  <a:solidFill>
                    <a:schemeClr val="dk1"/>
                  </a:solidFill>
                  <a:latin typeface="Lato"/>
                  <a:ea typeface="Lato"/>
                  <a:cs typeface="Lato"/>
                  <a:sym typeface="Lato"/>
                </a:rPr>
                <a:t>Strategy for working with research data </a:t>
              </a:r>
              <a:r>
                <a:rPr lang="en" sz="1000" u="sng">
                  <a:solidFill>
                    <a:schemeClr val="hlink"/>
                  </a:solidFill>
                  <a:latin typeface="Lato Light"/>
                  <a:ea typeface="Lato Light"/>
                  <a:cs typeface="Lato Light"/>
                  <a:sym typeface="Lato Light"/>
                  <a:hlinkClick r:id="rId6"/>
                </a:rPr>
                <a:t>https://intra.kth.se/polopoly_fs/1.1037530.1714460492!/Riktlinje-om-hantering-av-forskningsdata.pdf</a:t>
              </a:r>
              <a:endParaRPr sz="1000">
                <a:solidFill>
                  <a:schemeClr val="dk1"/>
                </a:solidFill>
                <a:latin typeface="Lato Light"/>
                <a:ea typeface="Lato Light"/>
                <a:cs typeface="Lato Light"/>
                <a:sym typeface="Lato Light"/>
              </a:endParaRPr>
            </a:p>
            <a:p>
              <a:pPr indent="-228600" lvl="0" marL="342900" marR="0" rtl="0" algn="l">
                <a:lnSpc>
                  <a:spcPct val="115000"/>
                </a:lnSpc>
                <a:spcBef>
                  <a:spcPts val="0"/>
                </a:spcBef>
                <a:spcAft>
                  <a:spcPts val="0"/>
                </a:spcAft>
                <a:buClr>
                  <a:schemeClr val="dk1"/>
                </a:buClr>
                <a:buSzPts val="1000"/>
                <a:buFont typeface="Lato Light"/>
                <a:buChar char="➔"/>
              </a:pPr>
              <a:r>
                <a:rPr b="1" lang="en" sz="1000">
                  <a:solidFill>
                    <a:schemeClr val="dk1"/>
                  </a:solidFill>
                  <a:latin typeface="Lato"/>
                  <a:ea typeface="Lato"/>
                  <a:cs typeface="Lato"/>
                  <a:sym typeface="Lato"/>
                </a:rPr>
                <a:t>Joined CoARA in 2023 </a:t>
              </a:r>
              <a:r>
                <a:rPr lang="en" sz="1000" u="sng">
                  <a:solidFill>
                    <a:schemeClr val="hlink"/>
                  </a:solidFill>
                  <a:latin typeface="Lato Light"/>
                  <a:ea typeface="Lato Light"/>
                  <a:cs typeface="Lato Light"/>
                  <a:sym typeface="Lato Light"/>
                  <a:hlinkClick r:id="rId7"/>
                </a:rPr>
                <a:t>https://intra.kth.se/styrning/kvalitetsarbete/forskning/coara-1.1403812</a:t>
              </a:r>
              <a:endParaRPr sz="1000">
                <a:solidFill>
                  <a:schemeClr val="dk1"/>
                </a:solidFill>
                <a:latin typeface="Lato Light"/>
                <a:ea typeface="Lato Light"/>
                <a:cs typeface="Lato Light"/>
                <a:sym typeface="Lato Light"/>
              </a:endParaRPr>
            </a:p>
            <a:p>
              <a:pPr indent="-228600" lvl="0" marL="342900" marR="0" rtl="0" algn="l">
                <a:lnSpc>
                  <a:spcPct val="115000"/>
                </a:lnSpc>
                <a:spcBef>
                  <a:spcPts val="0"/>
                </a:spcBef>
                <a:spcAft>
                  <a:spcPts val="0"/>
                </a:spcAft>
                <a:buClr>
                  <a:schemeClr val="dk1"/>
                </a:buClr>
                <a:buSzPts val="1000"/>
                <a:buFont typeface="Lato Light"/>
                <a:buChar char="➔"/>
              </a:pPr>
              <a:r>
                <a:rPr lang="en" sz="1000">
                  <a:solidFill>
                    <a:schemeClr val="dk1"/>
                  </a:solidFill>
                  <a:latin typeface="Lato Light"/>
                  <a:ea typeface="Lato Light"/>
                  <a:cs typeface="Lato Light"/>
                  <a:sym typeface="Lato Light"/>
                </a:rPr>
                <a:t>Infrastructure: </a:t>
              </a:r>
              <a:r>
                <a:rPr b="1" lang="en" sz="1000">
                  <a:solidFill>
                    <a:schemeClr val="dk1"/>
                  </a:solidFill>
                  <a:latin typeface="Lato"/>
                  <a:ea typeface="Lato"/>
                  <a:cs typeface="Lato"/>
                  <a:sym typeface="Lato"/>
                </a:rPr>
                <a:t>KTH data repository</a:t>
              </a:r>
              <a:r>
                <a:rPr lang="en" sz="1000">
                  <a:solidFill>
                    <a:schemeClr val="dk1"/>
                  </a:solidFill>
                  <a:latin typeface="Lato Light"/>
                  <a:ea typeface="Lato Light"/>
                  <a:cs typeface="Lato Light"/>
                  <a:sym typeface="Lato Light"/>
                </a:rPr>
                <a:t> </a:t>
              </a:r>
              <a:r>
                <a:rPr lang="en" sz="1000" u="sng">
                  <a:solidFill>
                    <a:schemeClr val="hlink"/>
                  </a:solidFill>
                  <a:latin typeface="Lato Light"/>
                  <a:ea typeface="Lato Light"/>
                  <a:cs typeface="Lato Light"/>
                  <a:sym typeface="Lato Light"/>
                  <a:hlinkClick r:id="rId8"/>
                </a:rPr>
                <a:t>https://datarepository.kth.se/</a:t>
              </a:r>
              <a:endParaRPr sz="1000">
                <a:solidFill>
                  <a:schemeClr val="dk1"/>
                </a:solidFill>
                <a:latin typeface="Lato Light"/>
                <a:ea typeface="Lato Light"/>
                <a:cs typeface="Lato Light"/>
                <a:sym typeface="Lato Light"/>
              </a:endParaRPr>
            </a:p>
            <a:p>
              <a:pPr indent="-228600" lvl="0" marL="342900" marR="0" rtl="0" algn="l">
                <a:lnSpc>
                  <a:spcPct val="115000"/>
                </a:lnSpc>
                <a:spcBef>
                  <a:spcPts val="0"/>
                </a:spcBef>
                <a:spcAft>
                  <a:spcPts val="0"/>
                </a:spcAft>
                <a:buClr>
                  <a:schemeClr val="dk1"/>
                </a:buClr>
                <a:buSzPts val="1000"/>
                <a:buFont typeface="Lato Light"/>
                <a:buChar char="➔"/>
              </a:pPr>
              <a:r>
                <a:rPr lang="en" sz="1000">
                  <a:solidFill>
                    <a:schemeClr val="dk1"/>
                  </a:solidFill>
                  <a:latin typeface="Lato Light"/>
                  <a:ea typeface="Lato Light"/>
                  <a:cs typeface="Lato Light"/>
                  <a:sym typeface="Lato Light"/>
                </a:rPr>
                <a:t>Guidance around several topics: </a:t>
              </a:r>
              <a:r>
                <a:rPr b="1" lang="en" sz="1000">
                  <a:solidFill>
                    <a:schemeClr val="dk1"/>
                  </a:solidFill>
                  <a:latin typeface="Lato"/>
                  <a:ea typeface="Lato"/>
                  <a:cs typeface="Lato"/>
                  <a:sym typeface="Lato"/>
                </a:rPr>
                <a:t>sensitive data </a:t>
              </a:r>
              <a:r>
                <a:rPr lang="en" sz="1000" u="sng">
                  <a:solidFill>
                    <a:schemeClr val="hlink"/>
                  </a:solidFill>
                  <a:latin typeface="Lato Light"/>
                  <a:ea typeface="Lato Light"/>
                  <a:cs typeface="Lato Light"/>
                  <a:sym typeface="Lato Light"/>
                  <a:hlinkClick r:id="rId9"/>
                </a:rPr>
                <a:t>https://www.kth.se/biblioteket/publicera-analysera/hantera-forskningsdata/planera-och-dokument/rekommendationer-vid-arbete-med-kansliga-data-1.1125398</a:t>
              </a:r>
              <a:endParaRPr sz="1000">
                <a:solidFill>
                  <a:schemeClr val="dk1"/>
                </a:solidFill>
                <a:latin typeface="Lato Light"/>
                <a:ea typeface="Lato Light"/>
                <a:cs typeface="Lato Light"/>
                <a:sym typeface="Lato Light"/>
              </a:endParaRPr>
            </a:p>
            <a:p>
              <a:pPr indent="0" lvl="0" marL="342900" marR="0" rtl="0" algn="l">
                <a:lnSpc>
                  <a:spcPct val="115000"/>
                </a:lnSpc>
                <a:spcBef>
                  <a:spcPts val="0"/>
                </a:spcBef>
                <a:spcAft>
                  <a:spcPts val="0"/>
                </a:spcAft>
                <a:buNone/>
              </a:pPr>
              <a:r>
                <a:rPr b="1" lang="en" sz="1000">
                  <a:solidFill>
                    <a:schemeClr val="dk1"/>
                  </a:solidFill>
                  <a:latin typeface="Lato"/>
                  <a:ea typeface="Lato"/>
                  <a:cs typeface="Lato"/>
                  <a:sym typeface="Lato"/>
                </a:rPr>
                <a:t>Data management plans</a:t>
              </a:r>
              <a:r>
                <a:rPr lang="en" sz="1000">
                  <a:solidFill>
                    <a:schemeClr val="dk1"/>
                  </a:solidFill>
                  <a:latin typeface="Lato Light"/>
                  <a:ea typeface="Lato Light"/>
                  <a:cs typeface="Lato Light"/>
                  <a:sym typeface="Lato Light"/>
                </a:rPr>
                <a:t> </a:t>
              </a:r>
              <a:r>
                <a:rPr lang="en" sz="1000" u="sng">
                  <a:solidFill>
                    <a:schemeClr val="hlink"/>
                  </a:solidFill>
                  <a:latin typeface="Lato Light"/>
                  <a:ea typeface="Lato Light"/>
                  <a:cs typeface="Lato Light"/>
                  <a:sym typeface="Lato Light"/>
                  <a:hlinkClick r:id="rId10"/>
                </a:rPr>
                <a:t>https://dmp.kth.se/?perform_check=false</a:t>
              </a:r>
              <a:endParaRPr sz="1000">
                <a:solidFill>
                  <a:schemeClr val="dk1"/>
                </a:solidFill>
                <a:latin typeface="Lato Light"/>
                <a:ea typeface="Lato Light"/>
                <a:cs typeface="Lato Light"/>
                <a:sym typeface="Lato Light"/>
              </a:endParaRPr>
            </a:p>
            <a:p>
              <a:pPr indent="-228600" lvl="0" marL="342900" marR="0" rtl="0" algn="l">
                <a:lnSpc>
                  <a:spcPct val="115000"/>
                </a:lnSpc>
                <a:spcBef>
                  <a:spcPts val="0"/>
                </a:spcBef>
                <a:spcAft>
                  <a:spcPts val="0"/>
                </a:spcAft>
                <a:buClr>
                  <a:schemeClr val="dk1"/>
                </a:buClr>
                <a:buSzPts val="1000"/>
                <a:buFont typeface="Lato"/>
                <a:buChar char="➔"/>
              </a:pPr>
              <a:r>
                <a:rPr b="1" lang="en" sz="1000">
                  <a:solidFill>
                    <a:schemeClr val="dk1"/>
                  </a:solidFill>
                  <a:latin typeface="Lato"/>
                  <a:ea typeface="Lato"/>
                  <a:cs typeface="Lato"/>
                  <a:sym typeface="Lato"/>
                </a:rPr>
                <a:t>Support</a:t>
              </a:r>
              <a:r>
                <a:rPr lang="en" sz="1000">
                  <a:solidFill>
                    <a:schemeClr val="dk1"/>
                  </a:solidFill>
                  <a:latin typeface="Lato Light"/>
                  <a:ea typeface="Lato Light"/>
                  <a:cs typeface="Lato Light"/>
                  <a:sym typeface="Lato Light"/>
                </a:rPr>
                <a:t> for questions around publications and research data: </a:t>
              </a:r>
              <a:r>
                <a:rPr lang="en" sz="1000">
                  <a:solidFill>
                    <a:srgbClr val="212121"/>
                  </a:solidFill>
                  <a:latin typeface="Lato Light"/>
                  <a:ea typeface="Lato Light"/>
                  <a:cs typeface="Lato Light"/>
                  <a:sym typeface="Lato Light"/>
                </a:rPr>
                <a:t>researchdata@kth.se</a:t>
              </a:r>
              <a:endParaRPr sz="1000">
                <a:solidFill>
                  <a:schemeClr val="dk1"/>
                </a:solidFill>
                <a:latin typeface="Lato Light"/>
                <a:ea typeface="Lato Light"/>
                <a:cs typeface="Lato Light"/>
                <a:sym typeface="Lato Light"/>
              </a:endParaRPr>
            </a:p>
            <a:p>
              <a:pPr indent="-228600" lvl="0" marL="342900" marR="0" rtl="0" algn="l">
                <a:lnSpc>
                  <a:spcPct val="115000"/>
                </a:lnSpc>
                <a:spcBef>
                  <a:spcPts val="0"/>
                </a:spcBef>
                <a:spcAft>
                  <a:spcPts val="0"/>
                </a:spcAft>
                <a:buClr>
                  <a:schemeClr val="dk1"/>
                </a:buClr>
                <a:buSzPts val="1000"/>
                <a:buFont typeface="Lato Light"/>
                <a:buChar char="➔"/>
              </a:pPr>
              <a:r>
                <a:rPr b="1" lang="en" sz="1000">
                  <a:solidFill>
                    <a:schemeClr val="dk1"/>
                  </a:solidFill>
                  <a:latin typeface="Lato"/>
                  <a:ea typeface="Lato"/>
                  <a:cs typeface="Lato"/>
                  <a:sym typeface="Lato"/>
                </a:rPr>
                <a:t>Course: </a:t>
              </a:r>
              <a:r>
                <a:rPr lang="en" sz="1000">
                  <a:solidFill>
                    <a:schemeClr val="dk1"/>
                  </a:solidFill>
                  <a:latin typeface="Lato Light"/>
                  <a:ea typeface="Lato Light"/>
                  <a:cs typeface="Lato Light"/>
                  <a:sym typeface="Lato Light"/>
                </a:rPr>
                <a:t>Open Science and research data management </a:t>
              </a:r>
              <a:r>
                <a:rPr lang="en" sz="1000" u="sng">
                  <a:solidFill>
                    <a:schemeClr val="hlink"/>
                  </a:solidFill>
                  <a:latin typeface="Lato Light"/>
                  <a:ea typeface="Lato Light"/>
                  <a:cs typeface="Lato Light"/>
                  <a:sym typeface="Lato Light"/>
                  <a:hlinkClick r:id="rId11"/>
                </a:rPr>
                <a:t>https://canvas.kth.se/courses/29371</a:t>
              </a:r>
              <a:endParaRPr i="0" sz="1000" u="none" cap="none" strike="noStrike">
                <a:solidFill>
                  <a:schemeClr val="dk1"/>
                </a:solidFill>
                <a:latin typeface="Lato Light"/>
                <a:ea typeface="Lato Light"/>
                <a:cs typeface="Lato Light"/>
                <a:sym typeface="Lato Light"/>
              </a:endParaRPr>
            </a:p>
          </p:txBody>
        </p:sp>
      </p:grpSp>
      <p:pic>
        <p:nvPicPr>
          <p:cNvPr id="362" name="Google Shape;362;p40" title="Screenshot 2026-04-30 at 14.24.48.png"/>
          <p:cNvPicPr preferRelativeResize="0"/>
          <p:nvPr/>
        </p:nvPicPr>
        <p:blipFill>
          <a:blip r:embed="rId12">
            <a:alphaModFix/>
          </a:blip>
          <a:stretch>
            <a:fillRect/>
          </a:stretch>
        </p:blipFill>
        <p:spPr>
          <a:xfrm>
            <a:off x="1080978" y="1944625"/>
            <a:ext cx="1914525" cy="182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369" name="Google Shape;369;p41"/>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370" name="Google Shape;370;p41"/>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371" name="Google Shape;371;p41"/>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372" name="Google Shape;372;p41"/>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373" name="Google Shape;373;p41"/>
          <p:cNvSpPr/>
          <p:nvPr/>
        </p:nvSpPr>
        <p:spPr>
          <a:xfrm rot="10800000">
            <a:off x="3169050" y="1723674"/>
            <a:ext cx="4776900" cy="1969800"/>
          </a:xfrm>
          <a:prstGeom prst="rect">
            <a:avLst/>
          </a:prstGeom>
          <a:solidFill>
            <a:srgbClr val="D1C7D4"/>
          </a:solidFill>
          <a:ln cap="flat" cmpd="sng" w="7150">
            <a:solidFill>
              <a:srgbClr val="D1C7D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74" name="Google Shape;374;p41"/>
          <p:cNvSpPr txBox="1"/>
          <p:nvPr/>
        </p:nvSpPr>
        <p:spPr>
          <a:xfrm>
            <a:off x="3237525" y="4866525"/>
            <a:ext cx="59064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p:txBody>
      </p:sp>
      <p:grpSp>
        <p:nvGrpSpPr>
          <p:cNvPr id="375" name="Google Shape;375;p41"/>
          <p:cNvGrpSpPr/>
          <p:nvPr/>
        </p:nvGrpSpPr>
        <p:grpSpPr>
          <a:xfrm>
            <a:off x="980750" y="1737325"/>
            <a:ext cx="6965137" cy="1956150"/>
            <a:chOff x="1289400" y="4764408"/>
            <a:chExt cx="9286850" cy="2608200"/>
          </a:xfrm>
        </p:grpSpPr>
        <p:sp>
          <p:nvSpPr>
            <p:cNvPr id="376" name="Google Shape;376;p41"/>
            <p:cNvSpPr/>
            <p:nvPr/>
          </p:nvSpPr>
          <p:spPr>
            <a:xfrm rot="10800000">
              <a:off x="1289400" y="4764408"/>
              <a:ext cx="2936100" cy="2608200"/>
            </a:xfrm>
            <a:prstGeom prst="rect">
              <a:avLst/>
            </a:prstGeom>
            <a:solidFill>
              <a:srgbClr val="491F53"/>
            </a:solidFill>
            <a:ln cap="flat" cmpd="sng" w="7150">
              <a:solidFill>
                <a:srgbClr val="491F5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77" name="Google Shape;377;p41"/>
            <p:cNvSpPr txBox="1"/>
            <p:nvPr/>
          </p:nvSpPr>
          <p:spPr>
            <a:xfrm>
              <a:off x="4207250" y="5002371"/>
              <a:ext cx="6369000" cy="22515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lang="en" sz="1200">
                  <a:solidFill>
                    <a:schemeClr val="dk1"/>
                  </a:solidFill>
                  <a:latin typeface="Lato Light"/>
                  <a:ea typeface="Lato Light"/>
                  <a:cs typeface="Lato Light"/>
                  <a:sym typeface="Lato Light"/>
                </a:rPr>
                <a:t>SciLifeLab </a:t>
              </a:r>
              <a:endParaRPr b="0" i="0" sz="1200" u="none" cap="none" strike="noStrike">
                <a:solidFill>
                  <a:schemeClr val="dk1"/>
                </a:solidFill>
                <a:latin typeface="Lato Light"/>
                <a:ea typeface="Lato Light"/>
                <a:cs typeface="Lato Light"/>
                <a:sym typeface="Lato Light"/>
              </a:endParaRPr>
            </a:p>
            <a:p>
              <a:pPr indent="-234950" lvl="0" marL="342900" rtl="0" algn="l">
                <a:lnSpc>
                  <a:spcPct val="115000"/>
                </a:lnSpc>
                <a:spcBef>
                  <a:spcPts val="0"/>
                </a:spcBef>
                <a:spcAft>
                  <a:spcPts val="0"/>
                </a:spcAft>
                <a:buClr>
                  <a:schemeClr val="dk1"/>
                </a:buClr>
                <a:buSzPts val="1100"/>
                <a:buFont typeface="Lato Light"/>
                <a:buChar char="➔"/>
              </a:pPr>
              <a:r>
                <a:rPr lang="en" sz="1100">
                  <a:solidFill>
                    <a:schemeClr val="dk1"/>
                  </a:solidFill>
                  <a:latin typeface="Lato Light"/>
                  <a:ea typeface="Lato Light"/>
                  <a:cs typeface="Lato Light"/>
                  <a:sym typeface="Lato Light"/>
                </a:rPr>
                <a:t>the </a:t>
              </a:r>
              <a:r>
                <a:rPr lang="en" sz="1100">
                  <a:solidFill>
                    <a:srgbClr val="007ACC"/>
                  </a:solidFill>
                  <a:uFill>
                    <a:noFill/>
                  </a:uFill>
                  <a:latin typeface="Lato Light"/>
                  <a:ea typeface="Lato Light"/>
                  <a:cs typeface="Lato Light"/>
                  <a:sym typeface="Lato Light"/>
                  <a:hlinkClick r:id="rId5">
                    <a:extLst>
                      <a:ext uri="{A12FA001-AC4F-418D-AE19-62706E023703}">
                        <ahyp:hlinkClr val="tx"/>
                      </a:ext>
                    </a:extLst>
                  </a:hlinkClick>
                </a:rPr>
                <a:t>Data Stewardship Wizard</a:t>
              </a:r>
              <a:r>
                <a:rPr lang="en" sz="1100">
                  <a:solidFill>
                    <a:schemeClr val="dk1"/>
                  </a:solidFill>
                  <a:latin typeface="Lato Light"/>
                  <a:ea typeface="Lato Light"/>
                  <a:cs typeface="Lato Light"/>
                  <a:sym typeface="Lato Light"/>
                </a:rPr>
                <a:t> for planning and managing data</a:t>
              </a:r>
              <a:endParaRPr sz="1100">
                <a:solidFill>
                  <a:schemeClr val="dk1"/>
                </a:solidFill>
                <a:latin typeface="Lato Light"/>
                <a:ea typeface="Lato Light"/>
                <a:cs typeface="Lato Light"/>
                <a:sym typeface="Lato Light"/>
              </a:endParaRPr>
            </a:p>
            <a:p>
              <a:pPr indent="-234950" lvl="0" marL="342900" rtl="0" algn="l">
                <a:lnSpc>
                  <a:spcPct val="115000"/>
                </a:lnSpc>
                <a:spcBef>
                  <a:spcPts val="0"/>
                </a:spcBef>
                <a:spcAft>
                  <a:spcPts val="0"/>
                </a:spcAft>
                <a:buClr>
                  <a:schemeClr val="dk1"/>
                </a:buClr>
                <a:buSzPts val="1100"/>
                <a:buFont typeface="Lato Light"/>
                <a:buChar char="➔"/>
              </a:pPr>
              <a:r>
                <a:rPr lang="en" sz="1100">
                  <a:solidFill>
                    <a:schemeClr val="dk1"/>
                  </a:solidFill>
                  <a:latin typeface="Lato Light"/>
                  <a:ea typeface="Lato Light"/>
                  <a:cs typeface="Lato Light"/>
                  <a:sym typeface="Lato Light"/>
                </a:rPr>
                <a:t>the </a:t>
              </a:r>
              <a:r>
                <a:rPr lang="en" sz="1100">
                  <a:solidFill>
                    <a:srgbClr val="007ACC"/>
                  </a:solidFill>
                  <a:uFill>
                    <a:noFill/>
                  </a:uFill>
                  <a:latin typeface="Lato Light"/>
                  <a:ea typeface="Lato Light"/>
                  <a:cs typeface="Lato Light"/>
                  <a:sym typeface="Lato Light"/>
                  <a:hlinkClick r:id="rId6">
                    <a:extLst>
                      <a:ext uri="{A12FA001-AC4F-418D-AE19-62706E023703}">
                        <ahyp:hlinkClr val="tx"/>
                      </a:ext>
                    </a:extLst>
                  </a:hlinkClick>
                </a:rPr>
                <a:t>SciLifeLab data repository</a:t>
              </a:r>
              <a:r>
                <a:rPr lang="en" sz="1100">
                  <a:solidFill>
                    <a:schemeClr val="dk1"/>
                  </a:solidFill>
                  <a:latin typeface="Lato Light"/>
                  <a:ea typeface="Lato Light"/>
                  <a:cs typeface="Lato Light"/>
                  <a:sym typeface="Lato Light"/>
                </a:rPr>
                <a:t> to deposit datasets</a:t>
              </a:r>
              <a:endParaRPr sz="1100">
                <a:solidFill>
                  <a:schemeClr val="dk1"/>
                </a:solidFill>
                <a:latin typeface="Lato Light"/>
                <a:ea typeface="Lato Light"/>
                <a:cs typeface="Lato Light"/>
                <a:sym typeface="Lato Light"/>
              </a:endParaRPr>
            </a:p>
            <a:p>
              <a:pPr indent="-234950" lvl="0" marL="342900" rtl="0" algn="l">
                <a:lnSpc>
                  <a:spcPct val="115000"/>
                </a:lnSpc>
                <a:spcBef>
                  <a:spcPts val="0"/>
                </a:spcBef>
                <a:spcAft>
                  <a:spcPts val="0"/>
                </a:spcAft>
                <a:buClr>
                  <a:schemeClr val="dk1"/>
                </a:buClr>
                <a:buSzPts val="1100"/>
                <a:buFont typeface="Lato Light"/>
                <a:buChar char="➔"/>
              </a:pPr>
              <a:r>
                <a:rPr lang="en" sz="1100">
                  <a:solidFill>
                    <a:schemeClr val="dk1"/>
                  </a:solidFill>
                  <a:latin typeface="Lato Light"/>
                  <a:ea typeface="Lato Light"/>
                  <a:cs typeface="Lato Light"/>
                  <a:sym typeface="Lato Light"/>
                </a:rPr>
                <a:t>the </a:t>
              </a:r>
              <a:r>
                <a:rPr lang="en" sz="1100">
                  <a:solidFill>
                    <a:srgbClr val="007ACC"/>
                  </a:solidFill>
                  <a:uFill>
                    <a:noFill/>
                  </a:uFill>
                  <a:latin typeface="Lato Light"/>
                  <a:ea typeface="Lato Light"/>
                  <a:cs typeface="Lato Light"/>
                  <a:sym typeface="Lato Light"/>
                  <a:hlinkClick r:id="rId7">
                    <a:extLst>
                      <a:ext uri="{A12FA001-AC4F-418D-AE19-62706E023703}">
                        <ahyp:hlinkClr val="tx"/>
                      </a:ext>
                    </a:extLst>
                  </a:hlinkClick>
                </a:rPr>
                <a:t>SciLifeLab Data Platform</a:t>
              </a:r>
              <a:r>
                <a:rPr lang="en" sz="1100">
                  <a:solidFill>
                    <a:schemeClr val="dk1"/>
                  </a:solidFill>
                  <a:latin typeface="Lato Light"/>
                  <a:ea typeface="Lato Light"/>
                  <a:cs typeface="Lato Light"/>
                  <a:sym typeface="Lato Light"/>
                </a:rPr>
                <a:t> for guidance and resources</a:t>
              </a:r>
              <a:endParaRPr sz="1100">
                <a:solidFill>
                  <a:schemeClr val="dk1"/>
                </a:solidFill>
                <a:latin typeface="Lato Light"/>
                <a:ea typeface="Lato Light"/>
                <a:cs typeface="Lato Light"/>
                <a:sym typeface="Lato Light"/>
              </a:endParaRPr>
            </a:p>
            <a:p>
              <a:pPr indent="-234950" lvl="0" marL="342900" rtl="0" algn="l">
                <a:lnSpc>
                  <a:spcPct val="115000"/>
                </a:lnSpc>
                <a:spcBef>
                  <a:spcPts val="0"/>
                </a:spcBef>
                <a:spcAft>
                  <a:spcPts val="0"/>
                </a:spcAft>
                <a:buClr>
                  <a:schemeClr val="dk1"/>
                </a:buClr>
                <a:buSzPts val="1100"/>
                <a:buFont typeface="Lato Light"/>
                <a:buChar char="➔"/>
              </a:pPr>
              <a:r>
                <a:rPr lang="en" sz="1100">
                  <a:solidFill>
                    <a:srgbClr val="007ACC"/>
                  </a:solidFill>
                  <a:uFill>
                    <a:noFill/>
                  </a:uFill>
                  <a:latin typeface="Lato Light"/>
                  <a:ea typeface="Lato Light"/>
                  <a:cs typeface="Lato Light"/>
                  <a:sym typeface="Lato Light"/>
                  <a:hlinkClick r:id="rId8">
                    <a:extLst>
                      <a:ext uri="{A12FA001-AC4F-418D-AE19-62706E023703}">
                        <ahyp:hlinkClr val="tx"/>
                      </a:ext>
                    </a:extLst>
                  </a:hlinkClick>
                </a:rPr>
                <a:t>SciLifeLab Training Hub</a:t>
              </a:r>
              <a:r>
                <a:rPr lang="en" sz="1100">
                  <a:solidFill>
                    <a:schemeClr val="dk1"/>
                  </a:solidFill>
                  <a:latin typeface="Lato Light"/>
                  <a:ea typeface="Lato Light"/>
                  <a:cs typeface="Lato Light"/>
                  <a:sym typeface="Lato Light"/>
                </a:rPr>
                <a:t> for courses and open educational resources</a:t>
              </a:r>
              <a:endParaRPr sz="1100">
                <a:solidFill>
                  <a:schemeClr val="dk1"/>
                </a:solidFill>
                <a:latin typeface="Lato Light"/>
                <a:ea typeface="Lato Light"/>
                <a:cs typeface="Lato Light"/>
                <a:sym typeface="Lato Light"/>
              </a:endParaRPr>
            </a:p>
            <a:p>
              <a:pPr indent="-234950" lvl="0" marL="342900" rtl="0" algn="l">
                <a:lnSpc>
                  <a:spcPct val="115000"/>
                </a:lnSpc>
                <a:spcBef>
                  <a:spcPts val="0"/>
                </a:spcBef>
                <a:spcAft>
                  <a:spcPts val="0"/>
                </a:spcAft>
                <a:buClr>
                  <a:schemeClr val="dk1"/>
                </a:buClr>
                <a:buSzPts val="1100"/>
                <a:buFont typeface="Lato Light"/>
                <a:buChar char="➔"/>
              </a:pPr>
              <a:r>
                <a:rPr lang="en" sz="1100">
                  <a:solidFill>
                    <a:schemeClr val="dk1"/>
                  </a:solidFill>
                  <a:latin typeface="Lato Light"/>
                  <a:ea typeface="Lato Light"/>
                  <a:cs typeface="Lato Light"/>
                  <a:sym typeface="Lato Light"/>
                </a:rPr>
                <a:t>Joined CoARA in 2024 </a:t>
              </a:r>
              <a:r>
                <a:rPr lang="en" sz="1100" u="sng">
                  <a:solidFill>
                    <a:schemeClr val="hlink"/>
                  </a:solidFill>
                  <a:latin typeface="Lato Light"/>
                  <a:ea typeface="Lato Light"/>
                  <a:cs typeface="Lato Light"/>
                  <a:sym typeface="Lato Light"/>
                  <a:hlinkClick r:id="rId9"/>
                </a:rPr>
                <a:t>https://www.scilifelab.se/news/scilifelab-joins-the-coalition-for-advancing-research-assessment/</a:t>
              </a:r>
              <a:endParaRPr sz="1100">
                <a:solidFill>
                  <a:schemeClr val="dk1"/>
                </a:solidFill>
                <a:latin typeface="Lato Light"/>
                <a:ea typeface="Lato Light"/>
                <a:cs typeface="Lato Light"/>
                <a:sym typeface="Lato Light"/>
              </a:endParaRPr>
            </a:p>
          </p:txBody>
        </p:sp>
      </p:grpSp>
      <p:pic>
        <p:nvPicPr>
          <p:cNvPr id="378" name="Google Shape;378;p41" title="SciLifeLab_Logotype_Green_POS.png"/>
          <p:cNvPicPr preferRelativeResize="0"/>
          <p:nvPr/>
        </p:nvPicPr>
        <p:blipFill rotWithShape="1">
          <a:blip r:embed="rId10">
            <a:alphaModFix/>
          </a:blip>
          <a:srcRect b="0" l="0" r="75283" t="0"/>
          <a:stretch/>
        </p:blipFill>
        <p:spPr>
          <a:xfrm>
            <a:off x="1158575" y="1993233"/>
            <a:ext cx="1830349" cy="1609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2"/>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385" name="Google Shape;385;p42"/>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386" name="Google Shape;386;p42"/>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387" name="Google Shape;387;p42"/>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388" name="Google Shape;388;p42"/>
          <p:cNvPicPr preferRelativeResize="0"/>
          <p:nvPr/>
        </p:nvPicPr>
        <p:blipFill rotWithShape="1">
          <a:blip r:embed="rId3">
            <a:alphaModFix amt="5000"/>
          </a:blip>
          <a:srcRect b="14347" l="14376" r="13349" t="0"/>
          <a:stretch/>
        </p:blipFill>
        <p:spPr>
          <a:xfrm>
            <a:off x="-449644" y="887363"/>
            <a:ext cx="3687168" cy="4369426"/>
          </a:xfrm>
          <a:prstGeom prst="rect">
            <a:avLst/>
          </a:prstGeom>
          <a:noFill/>
          <a:ln>
            <a:noFill/>
          </a:ln>
        </p:spPr>
      </p:pic>
      <p:sp>
        <p:nvSpPr>
          <p:cNvPr id="389" name="Google Shape;389;p42"/>
          <p:cNvSpPr txBox="1"/>
          <p:nvPr/>
        </p:nvSpPr>
        <p:spPr>
          <a:xfrm>
            <a:off x="3237525" y="4907813"/>
            <a:ext cx="5906400" cy="2772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Lato Hairline"/>
                <a:ea typeface="Lato Hairline"/>
                <a:cs typeface="Lato Hairline"/>
                <a:sym typeface="Lato Hairline"/>
              </a:rPr>
              <a:t>Image </a:t>
            </a:r>
            <a:r>
              <a:rPr b="0" i="1" lang="en" sz="900" u="none" cap="none" strike="noStrike">
                <a:solidFill>
                  <a:schemeClr val="dk1"/>
                </a:solidFill>
                <a:latin typeface="Lato Hairline"/>
                <a:ea typeface="Lato Hairline"/>
                <a:cs typeface="Lato Hairline"/>
                <a:sym typeface="Lato Hairline"/>
              </a:rPr>
              <a:t>Grass roots</a:t>
            </a:r>
            <a:r>
              <a:rPr b="0" i="0" lang="en" sz="900" u="none" cap="none" strike="noStrike">
                <a:solidFill>
                  <a:schemeClr val="dk1"/>
                </a:solidFill>
                <a:latin typeface="Lato Hairline"/>
                <a:ea typeface="Lato Hairline"/>
                <a:cs typeface="Lato Hairline"/>
                <a:sym typeface="Lato Hairline"/>
              </a:rPr>
              <a:t> by Webtechops LLP </a:t>
            </a:r>
            <a:r>
              <a:rPr b="0" i="0" lang="en" sz="9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900" u="none" cap="none" strike="noStrike">
                <a:solidFill>
                  <a:schemeClr val="dk1"/>
                </a:solidFill>
                <a:latin typeface="Lato Hairline"/>
                <a:ea typeface="Lato Hairline"/>
                <a:cs typeface="Lato Hairline"/>
                <a:sym typeface="Lato Hairline"/>
              </a:rPr>
              <a:t> CC-BY 3.0</a:t>
            </a:r>
            <a:endParaRPr b="0" i="0" sz="900" u="none" cap="none" strike="noStrike">
              <a:solidFill>
                <a:schemeClr val="dk1"/>
              </a:solidFill>
              <a:latin typeface="Lato Hairline"/>
              <a:ea typeface="Lato Hairline"/>
              <a:cs typeface="Lato Hairline"/>
              <a:sym typeface="Lato Hairline"/>
            </a:endParaRPr>
          </a:p>
        </p:txBody>
      </p:sp>
      <p:pic>
        <p:nvPicPr>
          <p:cNvPr id="390" name="Google Shape;390;p42" title="Copy of 250918 Swedish OS landscape-5.png"/>
          <p:cNvPicPr preferRelativeResize="0"/>
          <p:nvPr/>
        </p:nvPicPr>
        <p:blipFill rotWithShape="1">
          <a:blip r:embed="rId5">
            <a:alphaModFix/>
          </a:blip>
          <a:srcRect b="0" l="0" r="0" t="74513"/>
          <a:stretch/>
        </p:blipFill>
        <p:spPr>
          <a:xfrm>
            <a:off x="752725" y="2017238"/>
            <a:ext cx="7638549" cy="1797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3"/>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397" name="Google Shape;397;p43"/>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398" name="Google Shape;398;p43"/>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399" name="Google Shape;399;p43"/>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400" name="Google Shape;400;p43"/>
          <p:cNvPicPr preferRelativeResize="0"/>
          <p:nvPr/>
        </p:nvPicPr>
        <p:blipFill rotWithShape="1">
          <a:blip r:embed="rId3">
            <a:alphaModFix amt="5000"/>
          </a:blip>
          <a:srcRect b="14347" l="14376" r="13349" t="0"/>
          <a:stretch/>
        </p:blipFill>
        <p:spPr>
          <a:xfrm>
            <a:off x="-449644" y="887363"/>
            <a:ext cx="3687168" cy="4369426"/>
          </a:xfrm>
          <a:prstGeom prst="rect">
            <a:avLst/>
          </a:prstGeom>
          <a:noFill/>
          <a:ln>
            <a:noFill/>
          </a:ln>
        </p:spPr>
      </p:pic>
      <p:sp>
        <p:nvSpPr>
          <p:cNvPr id="401" name="Google Shape;401;p43"/>
          <p:cNvSpPr txBox="1"/>
          <p:nvPr/>
        </p:nvSpPr>
        <p:spPr>
          <a:xfrm>
            <a:off x="3237488" y="4568625"/>
            <a:ext cx="5906400" cy="5748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chemeClr val="dk1"/>
              </a:buClr>
              <a:buSzPts val="800"/>
              <a:buFont typeface="Arial"/>
              <a:buNone/>
            </a:pPr>
            <a:r>
              <a:rPr b="0" i="0" lang="en" sz="900" u="none" cap="none" strike="noStrike">
                <a:solidFill>
                  <a:schemeClr val="dk1"/>
                </a:solidFill>
                <a:latin typeface="Lato Hairline"/>
                <a:ea typeface="Lato Hairline"/>
                <a:cs typeface="Lato Hairline"/>
                <a:sym typeface="Lato Hairline"/>
              </a:rPr>
              <a:t>Image </a:t>
            </a:r>
            <a:r>
              <a:rPr b="0" i="1" lang="en" sz="900" u="none" cap="none" strike="noStrike">
                <a:solidFill>
                  <a:schemeClr val="dk1"/>
                </a:solidFill>
                <a:latin typeface="Lato Hairline"/>
                <a:ea typeface="Lato Hairline"/>
                <a:cs typeface="Lato Hairline"/>
                <a:sym typeface="Lato Hairline"/>
              </a:rPr>
              <a:t>Grass roots</a:t>
            </a:r>
            <a:r>
              <a:rPr b="0" i="0" lang="en" sz="900" u="none" cap="none" strike="noStrike">
                <a:solidFill>
                  <a:schemeClr val="dk1"/>
                </a:solidFill>
                <a:latin typeface="Lato Hairline"/>
                <a:ea typeface="Lato Hairline"/>
                <a:cs typeface="Lato Hairline"/>
                <a:sym typeface="Lato Hairline"/>
              </a:rPr>
              <a:t> by Webtechops LLP </a:t>
            </a:r>
            <a:r>
              <a:rPr b="0" i="0" lang="en" sz="9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900" u="none" cap="none" strike="noStrike">
                <a:solidFill>
                  <a:schemeClr val="dk1"/>
                </a:solidFill>
                <a:latin typeface="Lato Hairline"/>
                <a:ea typeface="Lato Hairline"/>
                <a:cs typeface="Lato Hairline"/>
                <a:sym typeface="Lato Hairline"/>
              </a:rPr>
              <a:t> CC-BY 3.0</a:t>
            </a:r>
            <a:endParaRPr b="0" i="0" sz="900" u="none" cap="none" strike="noStrike">
              <a:solidFill>
                <a:schemeClr val="dk1"/>
              </a:solidFill>
              <a:latin typeface="Lato Hairline"/>
              <a:ea typeface="Lato Hairline"/>
              <a:cs typeface="Lato Hairline"/>
              <a:sym typeface="Lato Hairline"/>
            </a:endParaRPr>
          </a:p>
          <a:p>
            <a:pPr indent="0" lvl="0" marL="0" marR="0" rtl="0" algn="r">
              <a:lnSpc>
                <a:spcPct val="115000"/>
              </a:lnSpc>
              <a:spcBef>
                <a:spcPts val="0"/>
              </a:spcBef>
              <a:spcAft>
                <a:spcPts val="0"/>
              </a:spcAft>
              <a:buClr>
                <a:schemeClr val="dk1"/>
              </a:buClr>
              <a:buSzPts val="800"/>
              <a:buFont typeface="Arial"/>
              <a:buNone/>
            </a:pPr>
            <a:r>
              <a:rPr b="0" i="0" lang="en" sz="900" u="none" cap="none" strike="noStrike">
                <a:solidFill>
                  <a:schemeClr val="dk1"/>
                </a:solidFill>
                <a:latin typeface="Lato Hairline"/>
                <a:ea typeface="Lato Hairline"/>
                <a:cs typeface="Lato Hairline"/>
                <a:sym typeface="Lato Hairline"/>
              </a:rPr>
              <a:t>SUHF (2025) Roadmap for Open Science (revised). </a:t>
            </a:r>
            <a:r>
              <a:rPr b="0" i="0" lang="en" sz="900" u="sng" cap="none" strike="noStrike">
                <a:solidFill>
                  <a:schemeClr val="hlink"/>
                </a:solidFill>
                <a:latin typeface="Lato Hairline"/>
                <a:ea typeface="Lato Hairline"/>
                <a:cs typeface="Lato Hairline"/>
                <a:sym typeface="Lato Hairline"/>
                <a:hlinkClick r:id="rId5"/>
              </a:rPr>
              <a:t>Dnr SU-850-005-17</a:t>
            </a:r>
            <a:endParaRPr b="0" i="0" sz="900" u="none" cap="none" strike="noStrike">
              <a:solidFill>
                <a:schemeClr val="dk1"/>
              </a:solidFill>
              <a:latin typeface="Lato Hairline"/>
              <a:ea typeface="Lato Hairline"/>
              <a:cs typeface="Lato Hairline"/>
              <a:sym typeface="Lato Hairline"/>
            </a:endParaRPr>
          </a:p>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Lato Hairline"/>
                <a:ea typeface="Lato Hairline"/>
                <a:cs typeface="Lato Hairline"/>
                <a:sym typeface="Lato Hairline"/>
              </a:rPr>
              <a:t>Kungliga Biblioteket (2024) National guidelines for Open Science. </a:t>
            </a:r>
            <a:r>
              <a:rPr b="0" i="0" lang="en" sz="900" u="sng" cap="none" strike="noStrike">
                <a:solidFill>
                  <a:schemeClr val="hlink"/>
                </a:solidFill>
                <a:latin typeface="Lato Hairline"/>
                <a:ea typeface="Lato Hairline"/>
                <a:cs typeface="Lato Hairline"/>
                <a:sym typeface="Lato Hairline"/>
                <a:hlinkClick r:id="rId6"/>
              </a:rPr>
              <a:t>Dnr KB-2024-42</a:t>
            </a:r>
            <a:endParaRPr b="0" i="0" sz="900" u="none" cap="none" strike="noStrike">
              <a:solidFill>
                <a:schemeClr val="dk1"/>
              </a:solidFill>
              <a:latin typeface="Lato Hairline"/>
              <a:ea typeface="Lato Hairline"/>
              <a:cs typeface="Lato Hairline"/>
              <a:sym typeface="Lato Hairline"/>
            </a:endParaRPr>
          </a:p>
        </p:txBody>
      </p:sp>
      <p:sp>
        <p:nvSpPr>
          <p:cNvPr id="402" name="Google Shape;402;p43"/>
          <p:cNvSpPr txBox="1"/>
          <p:nvPr/>
        </p:nvSpPr>
        <p:spPr>
          <a:xfrm>
            <a:off x="141506" y="3223913"/>
            <a:ext cx="22500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3" name="Google Shape;403;p43"/>
          <p:cNvSpPr txBox="1"/>
          <p:nvPr/>
        </p:nvSpPr>
        <p:spPr>
          <a:xfrm>
            <a:off x="628650" y="1441763"/>
            <a:ext cx="7685400" cy="27330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dk1"/>
                </a:solidFill>
                <a:latin typeface="Lato Light"/>
                <a:ea typeface="Lato Light"/>
                <a:cs typeface="Lato Light"/>
                <a:sym typeface="Lato Light"/>
              </a:rPr>
              <a:t>SUHF: The Roadmap for Open Science</a:t>
            </a:r>
            <a:endParaRPr b="0" i="0" sz="1800" u="none" cap="none" strike="noStrike">
              <a:solidFill>
                <a:srgbClr val="18171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Lato Light"/>
                <a:ea typeface="Lato Light"/>
                <a:cs typeface="Lato Light"/>
                <a:sym typeface="Lato Light"/>
              </a:rPr>
              <a:t>“</a:t>
            </a:r>
            <a:r>
              <a:rPr b="1" i="0" lang="en" sz="1100" u="none" cap="none" strike="noStrike">
                <a:solidFill>
                  <a:srgbClr val="491F53"/>
                </a:solidFill>
                <a:latin typeface="Lato"/>
                <a:ea typeface="Lato"/>
                <a:cs typeface="Lato"/>
                <a:sym typeface="Lato"/>
              </a:rPr>
              <a:t>Academic freedom, good research practice, and open access to research results </a:t>
            </a:r>
            <a:r>
              <a:rPr b="0" i="0" lang="en" sz="1100" u="none" cap="none" strike="noStrike">
                <a:solidFill>
                  <a:schemeClr val="dk1"/>
                </a:solidFill>
                <a:latin typeface="Lato Light"/>
                <a:ea typeface="Lato Light"/>
                <a:cs typeface="Lato Light"/>
                <a:sym typeface="Lato Light"/>
              </a:rPr>
              <a:t>are all necessary for research to be reproducible and reusable, which in turn promotes new knowledge”</a:t>
            </a:r>
            <a:endParaRPr b="0" i="0" sz="11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Lato Light"/>
                <a:ea typeface="Lato Light"/>
                <a:cs typeface="Lato Light"/>
                <a:sym typeface="Lato Light"/>
              </a:rPr>
              <a:t>“Open science will become a </a:t>
            </a:r>
            <a:r>
              <a:rPr b="1" i="0" lang="en" sz="1100" u="none" cap="none" strike="noStrike">
                <a:solidFill>
                  <a:srgbClr val="491F53"/>
                </a:solidFill>
                <a:latin typeface="Lato"/>
                <a:ea typeface="Lato"/>
                <a:cs typeface="Lato"/>
                <a:sym typeface="Lato"/>
              </a:rPr>
              <a:t>natural part of a researcher’s daily work</a:t>
            </a:r>
            <a:r>
              <a:rPr b="0" i="0" lang="en" sz="1100" u="none" cap="none" strike="noStrike">
                <a:solidFill>
                  <a:schemeClr val="dk1"/>
                </a:solidFill>
                <a:latin typeface="Lato Light"/>
                <a:ea typeface="Lato Light"/>
                <a:cs typeface="Lato Light"/>
                <a:sym typeface="Lato Light"/>
              </a:rPr>
              <a:t>. It is the responsibility of each researcher to understand and embrace the requirements and opportunities that the new scientific system entails.”</a:t>
            </a:r>
            <a:endParaRPr b="0" i="0" sz="11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dk1"/>
                </a:solidFill>
                <a:latin typeface="Lato Light"/>
                <a:ea typeface="Lato Light"/>
                <a:cs typeface="Lato Light"/>
                <a:sym typeface="Lato Light"/>
              </a:rPr>
              <a:t>KB : The National Guidelines for Open Science</a:t>
            </a:r>
            <a:endParaRPr b="0" i="0" sz="8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chemeClr val="dk1"/>
              </a:buClr>
              <a:buSzPts val="800"/>
              <a:buFont typeface="Arial"/>
              <a:buNone/>
            </a:pPr>
            <a:r>
              <a:rPr b="0" i="0" lang="en" sz="1100" u="none" cap="none" strike="noStrike">
                <a:solidFill>
                  <a:schemeClr val="dk1"/>
                </a:solidFill>
                <a:latin typeface="Lato Light"/>
                <a:ea typeface="Lato Light"/>
                <a:cs typeface="Lato Light"/>
                <a:sym typeface="Lato Light"/>
              </a:rPr>
              <a:t>“A transition to open science needs to occur in the </a:t>
            </a:r>
            <a:r>
              <a:rPr b="1" i="0" lang="en" sz="1100" u="none" cap="none" strike="noStrike">
                <a:solidFill>
                  <a:srgbClr val="491F53"/>
                </a:solidFill>
                <a:latin typeface="Lato"/>
                <a:ea typeface="Lato"/>
                <a:cs typeface="Lato"/>
                <a:sym typeface="Lato"/>
              </a:rPr>
              <a:t>everyday research practices</a:t>
            </a:r>
            <a:r>
              <a:rPr b="0" i="0" lang="en" sz="1100" u="none" cap="none" strike="noStrike">
                <a:solidFill>
                  <a:schemeClr val="dk1"/>
                </a:solidFill>
                <a:latin typeface="Lato Light"/>
                <a:ea typeface="Lato Light"/>
                <a:cs typeface="Lato Light"/>
                <a:sym typeface="Lato Light"/>
              </a:rPr>
              <a:t> involving research data, in scholarly publishing, and throughout the research process. Researchers have a </a:t>
            </a:r>
            <a:r>
              <a:rPr b="1" i="0" lang="en" sz="1100" u="none" cap="none" strike="noStrike">
                <a:solidFill>
                  <a:srgbClr val="491F53"/>
                </a:solidFill>
                <a:latin typeface="Lato"/>
                <a:ea typeface="Lato"/>
                <a:cs typeface="Lato"/>
                <a:sym typeface="Lato"/>
              </a:rPr>
              <a:t>responsibility</a:t>
            </a:r>
            <a:r>
              <a:rPr b="0" i="0" lang="en" sz="1100" u="none" cap="none" strike="noStrike">
                <a:solidFill>
                  <a:schemeClr val="dk1"/>
                </a:solidFill>
                <a:latin typeface="Lato Light"/>
                <a:ea typeface="Lato Light"/>
                <a:cs typeface="Lato Light"/>
                <a:sym typeface="Lato Light"/>
              </a:rPr>
              <a:t> to continuously work towards open science in their daily  practices by developing approaches themselves and by applying the approaches and routines  developed by relevant organisations and within specific fields.”</a:t>
            </a:r>
            <a:endParaRPr b="0" i="0" sz="11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Light"/>
              <a:ea typeface="Lato Light"/>
              <a:cs typeface="Lato Light"/>
              <a:sym typeface="La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4"/>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410" name="Google Shape;410;p44"/>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411" name="Google Shape;411;p44"/>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412" name="Google Shape;412;p44"/>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413" name="Google Shape;413;p44"/>
          <p:cNvPicPr preferRelativeResize="0"/>
          <p:nvPr/>
        </p:nvPicPr>
        <p:blipFill rotWithShape="1">
          <a:blip r:embed="rId3">
            <a:alphaModFix amt="5000"/>
          </a:blip>
          <a:srcRect b="14347" l="14376" r="13349" t="0"/>
          <a:stretch/>
        </p:blipFill>
        <p:spPr>
          <a:xfrm>
            <a:off x="-449644" y="887363"/>
            <a:ext cx="3687168" cy="4369426"/>
          </a:xfrm>
          <a:prstGeom prst="rect">
            <a:avLst/>
          </a:prstGeom>
          <a:noFill/>
          <a:ln>
            <a:noFill/>
          </a:ln>
        </p:spPr>
      </p:pic>
      <p:sp>
        <p:nvSpPr>
          <p:cNvPr id="414" name="Google Shape;414;p44"/>
          <p:cNvSpPr txBox="1"/>
          <p:nvPr/>
        </p:nvSpPr>
        <p:spPr>
          <a:xfrm>
            <a:off x="1931625" y="4727925"/>
            <a:ext cx="7212300" cy="4155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Lato Hairline"/>
                <a:ea typeface="Lato Hairline"/>
                <a:cs typeface="Lato Hairline"/>
                <a:sym typeface="Lato Hairline"/>
              </a:rPr>
              <a:t>Image </a:t>
            </a:r>
            <a:r>
              <a:rPr b="0" i="1" lang="en" sz="900" u="none" cap="none" strike="noStrike">
                <a:solidFill>
                  <a:schemeClr val="dk1"/>
                </a:solidFill>
                <a:latin typeface="Lato Hairline"/>
                <a:ea typeface="Lato Hairline"/>
                <a:cs typeface="Lato Hairline"/>
                <a:sym typeface="Lato Hairline"/>
              </a:rPr>
              <a:t>Grass roots</a:t>
            </a:r>
            <a:r>
              <a:rPr b="0" i="0" lang="en" sz="900" u="none" cap="none" strike="noStrike">
                <a:solidFill>
                  <a:schemeClr val="dk1"/>
                </a:solidFill>
                <a:latin typeface="Lato Hairline"/>
                <a:ea typeface="Lato Hairline"/>
                <a:cs typeface="Lato Hairline"/>
                <a:sym typeface="Lato Hairline"/>
              </a:rPr>
              <a:t> by Webtechops LLP </a:t>
            </a:r>
            <a:r>
              <a:rPr b="0" i="0" lang="en" sz="9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900" u="none" cap="none" strike="noStrike">
                <a:solidFill>
                  <a:schemeClr val="dk1"/>
                </a:solidFill>
                <a:latin typeface="Lato Hairline"/>
                <a:ea typeface="Lato Hairline"/>
                <a:cs typeface="Lato Hairline"/>
                <a:sym typeface="Lato Hairline"/>
              </a:rPr>
              <a:t> CC-BY 3.0</a:t>
            </a:r>
            <a:endParaRPr b="0" i="0" sz="900" u="none" cap="none" strike="noStrike">
              <a:solidFill>
                <a:schemeClr val="dk1"/>
              </a:solidFill>
              <a:latin typeface="Lato Hairline"/>
              <a:ea typeface="Lato Hairline"/>
              <a:cs typeface="Lato Hairline"/>
              <a:sym typeface="Lato Hairline"/>
            </a:endParaRPr>
          </a:p>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dk1"/>
                </a:solidFill>
                <a:latin typeface="Lato Hairline"/>
                <a:ea typeface="Lato Hairline"/>
                <a:cs typeface="Lato Hairline"/>
                <a:sym typeface="Lato Hairline"/>
              </a:rPr>
              <a:t>Open Science Community Sweden </a:t>
            </a:r>
            <a:r>
              <a:rPr b="0" i="0" lang="en" sz="900" u="sng" cap="none" strike="noStrike">
                <a:solidFill>
                  <a:schemeClr val="hlink"/>
                </a:solidFill>
                <a:latin typeface="Lato Hairline"/>
                <a:ea typeface="Lato Hairline"/>
                <a:cs typeface="Lato Hairline"/>
                <a:sym typeface="Lato Hairline"/>
                <a:hlinkClick r:id="rId5"/>
              </a:rPr>
              <a:t>URL</a:t>
            </a:r>
            <a:r>
              <a:rPr b="0" i="0" lang="en" sz="900" u="none" cap="none" strike="noStrike">
                <a:solidFill>
                  <a:schemeClr val="dk1"/>
                </a:solidFill>
                <a:latin typeface="Lato Hairline"/>
                <a:ea typeface="Lato Hairline"/>
                <a:cs typeface="Lato Hairline"/>
                <a:sym typeface="Lato Hairline"/>
              </a:rPr>
              <a:t>. Open Science Community Uppsala </a:t>
            </a:r>
            <a:r>
              <a:rPr b="0" i="0" lang="en" sz="900" u="sng" cap="none" strike="noStrike">
                <a:solidFill>
                  <a:schemeClr val="hlink"/>
                </a:solidFill>
                <a:latin typeface="Lato Hairline"/>
                <a:ea typeface="Lato Hairline"/>
                <a:cs typeface="Lato Hairline"/>
                <a:sym typeface="Lato Hairline"/>
                <a:hlinkClick r:id="rId6"/>
              </a:rPr>
              <a:t>URL</a:t>
            </a:r>
            <a:r>
              <a:rPr b="0" i="0" lang="en" sz="900" u="none" cap="none" strike="noStrike">
                <a:solidFill>
                  <a:schemeClr val="dk1"/>
                </a:solidFill>
                <a:latin typeface="Lato Hairline"/>
                <a:ea typeface="Lato Hairline"/>
                <a:cs typeface="Lato Hairline"/>
                <a:sym typeface="Lato Hairline"/>
              </a:rPr>
              <a:t>. Open Science Community Umeå </a:t>
            </a:r>
            <a:r>
              <a:rPr b="0" i="0" lang="en" sz="900" u="sng" cap="none" strike="noStrike">
                <a:solidFill>
                  <a:schemeClr val="hlink"/>
                </a:solidFill>
                <a:latin typeface="Lato Hairline"/>
                <a:ea typeface="Lato Hairline"/>
                <a:cs typeface="Lato Hairline"/>
                <a:sym typeface="Lato Hairline"/>
                <a:hlinkClick r:id="rId7"/>
              </a:rPr>
              <a:t>URL</a:t>
            </a:r>
            <a:r>
              <a:rPr b="0" i="0" lang="en" sz="900" u="none" cap="none" strike="noStrike">
                <a:solidFill>
                  <a:schemeClr val="dk1"/>
                </a:solidFill>
                <a:latin typeface="Lato Hairline"/>
                <a:ea typeface="Lato Hairline"/>
                <a:cs typeface="Lato Hairline"/>
                <a:sym typeface="Lato Hairline"/>
              </a:rPr>
              <a:t>. ReproducibiliTea</a:t>
            </a:r>
            <a:r>
              <a:rPr b="0" i="0" lang="en" sz="900" u="sng" cap="none" strike="noStrike">
                <a:solidFill>
                  <a:schemeClr val="hlink"/>
                </a:solidFill>
                <a:latin typeface="Lato Hairline"/>
                <a:ea typeface="Lato Hairline"/>
                <a:cs typeface="Lato Hairline"/>
                <a:sym typeface="Lato Hairline"/>
                <a:hlinkClick r:id="rId8"/>
              </a:rPr>
              <a:t>URL</a:t>
            </a:r>
            <a:endParaRPr b="0" i="0" sz="900" u="none" cap="none" strike="noStrike">
              <a:solidFill>
                <a:schemeClr val="dk1"/>
              </a:solidFill>
              <a:latin typeface="Lato Hairline"/>
              <a:ea typeface="Lato Hairline"/>
              <a:cs typeface="Lato Hairline"/>
              <a:sym typeface="Lato Hairline"/>
            </a:endParaRPr>
          </a:p>
        </p:txBody>
      </p:sp>
      <p:sp>
        <p:nvSpPr>
          <p:cNvPr id="415" name="Google Shape;415;p44"/>
          <p:cNvSpPr txBox="1"/>
          <p:nvPr/>
        </p:nvSpPr>
        <p:spPr>
          <a:xfrm>
            <a:off x="141506" y="3223913"/>
            <a:ext cx="22500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416" name="Google Shape;416;p44"/>
          <p:cNvPicPr preferRelativeResize="0"/>
          <p:nvPr/>
        </p:nvPicPr>
        <p:blipFill rotWithShape="1">
          <a:blip r:embed="rId9">
            <a:alphaModFix/>
          </a:blip>
          <a:srcRect b="0" l="0" r="0" t="0"/>
          <a:stretch/>
        </p:blipFill>
        <p:spPr>
          <a:xfrm>
            <a:off x="5730160" y="1786492"/>
            <a:ext cx="1681387" cy="721039"/>
          </a:xfrm>
          <a:prstGeom prst="rect">
            <a:avLst/>
          </a:prstGeom>
          <a:noFill/>
          <a:ln>
            <a:noFill/>
          </a:ln>
        </p:spPr>
      </p:pic>
      <p:sp>
        <p:nvSpPr>
          <p:cNvPr id="417" name="Google Shape;417;p44"/>
          <p:cNvSpPr txBox="1"/>
          <p:nvPr/>
        </p:nvSpPr>
        <p:spPr>
          <a:xfrm>
            <a:off x="447863" y="1265644"/>
            <a:ext cx="5806500" cy="538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Lato"/>
                <a:ea typeface="Lato"/>
                <a:cs typeface="Lato"/>
                <a:sym typeface="Lato"/>
              </a:rPr>
              <a:t>Open Science Communities:</a:t>
            </a:r>
            <a:r>
              <a:rPr b="0" i="0" lang="en" sz="1300" u="none" cap="none" strike="noStrike">
                <a:solidFill>
                  <a:schemeClr val="dk1"/>
                </a:solidFill>
                <a:latin typeface="Lato Light"/>
                <a:ea typeface="Lato Light"/>
                <a:cs typeface="Lato Light"/>
                <a:sym typeface="Lato Light"/>
              </a:rPr>
              <a:t> hubs where academics learn from their peers how to make their workflows more open </a:t>
            </a:r>
            <a:endParaRPr b="0" i="0" sz="1300" u="none" cap="none" strike="noStrike">
              <a:solidFill>
                <a:srgbClr val="000000"/>
              </a:solidFill>
              <a:latin typeface="Lato Light"/>
              <a:ea typeface="Lato Light"/>
              <a:cs typeface="Lato Light"/>
              <a:sym typeface="Lato Light"/>
            </a:endParaRPr>
          </a:p>
        </p:txBody>
      </p:sp>
      <p:pic>
        <p:nvPicPr>
          <p:cNvPr id="418" name="Google Shape;418;p44"/>
          <p:cNvPicPr preferRelativeResize="0"/>
          <p:nvPr/>
        </p:nvPicPr>
        <p:blipFill rotWithShape="1">
          <a:blip r:embed="rId10">
            <a:alphaModFix/>
          </a:blip>
          <a:srcRect b="0" l="0" r="0" t="0"/>
          <a:stretch/>
        </p:blipFill>
        <p:spPr>
          <a:xfrm>
            <a:off x="3543134" y="1768050"/>
            <a:ext cx="1897637" cy="757907"/>
          </a:xfrm>
          <a:prstGeom prst="rect">
            <a:avLst/>
          </a:prstGeom>
          <a:noFill/>
          <a:ln>
            <a:noFill/>
          </a:ln>
        </p:spPr>
      </p:pic>
      <p:grpSp>
        <p:nvGrpSpPr>
          <p:cNvPr id="419" name="Google Shape;419;p44"/>
          <p:cNvGrpSpPr/>
          <p:nvPr/>
        </p:nvGrpSpPr>
        <p:grpSpPr>
          <a:xfrm>
            <a:off x="1746591" y="1835149"/>
            <a:ext cx="1539128" cy="843227"/>
            <a:chOff x="8717825" y="3447975"/>
            <a:chExt cx="2572502" cy="1409371"/>
          </a:xfrm>
        </p:grpSpPr>
        <p:pic>
          <p:nvPicPr>
            <p:cNvPr id="420" name="Google Shape;420;p44"/>
            <p:cNvPicPr preferRelativeResize="0"/>
            <p:nvPr/>
          </p:nvPicPr>
          <p:blipFill rotWithShape="1">
            <a:blip r:embed="rId11">
              <a:alphaModFix/>
            </a:blip>
            <a:srcRect b="0" l="0" r="0" t="0"/>
            <a:stretch/>
          </p:blipFill>
          <p:spPr>
            <a:xfrm>
              <a:off x="8717825" y="3447975"/>
              <a:ext cx="2483304" cy="830100"/>
            </a:xfrm>
            <a:prstGeom prst="rect">
              <a:avLst/>
            </a:prstGeom>
            <a:noFill/>
            <a:ln>
              <a:noFill/>
            </a:ln>
          </p:spPr>
        </p:pic>
        <p:sp>
          <p:nvSpPr>
            <p:cNvPr id="421" name="Google Shape;421;p44"/>
            <p:cNvSpPr txBox="1"/>
            <p:nvPr/>
          </p:nvSpPr>
          <p:spPr>
            <a:xfrm>
              <a:off x="8717827" y="4214146"/>
              <a:ext cx="2572500" cy="6432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CC4125"/>
                  </a:solidFill>
                  <a:latin typeface="Calibri"/>
                  <a:ea typeface="Calibri"/>
                  <a:cs typeface="Calibri"/>
                  <a:sym typeface="Calibri"/>
                </a:rPr>
                <a:t>Open Science Community Uppsala</a:t>
              </a:r>
              <a:endParaRPr b="1" i="0" sz="800" u="none" cap="none" strike="noStrike">
                <a:solidFill>
                  <a:srgbClr val="CC4125"/>
                </a:solidFill>
                <a:latin typeface="Calibri"/>
                <a:ea typeface="Calibri"/>
                <a:cs typeface="Calibri"/>
                <a:sym typeface="Calibri"/>
              </a:endParaRPr>
            </a:p>
          </p:txBody>
        </p:sp>
      </p:grpSp>
      <p:pic>
        <p:nvPicPr>
          <p:cNvPr id="422" name="Google Shape;422;p44"/>
          <p:cNvPicPr preferRelativeResize="0"/>
          <p:nvPr/>
        </p:nvPicPr>
        <p:blipFill rotWithShape="1">
          <a:blip r:embed="rId12">
            <a:alphaModFix/>
          </a:blip>
          <a:srcRect b="0" l="0" r="0" t="0"/>
          <a:stretch/>
        </p:blipFill>
        <p:spPr>
          <a:xfrm>
            <a:off x="6254438" y="2815350"/>
            <a:ext cx="895043" cy="678206"/>
          </a:xfrm>
          <a:prstGeom prst="rect">
            <a:avLst/>
          </a:prstGeom>
          <a:noFill/>
          <a:ln>
            <a:noFill/>
          </a:ln>
        </p:spPr>
      </p:pic>
      <p:sp>
        <p:nvSpPr>
          <p:cNvPr id="423" name="Google Shape;423;p44"/>
          <p:cNvSpPr txBox="1"/>
          <p:nvPr/>
        </p:nvSpPr>
        <p:spPr>
          <a:xfrm>
            <a:off x="447863" y="2800472"/>
            <a:ext cx="5665200" cy="9390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Lato"/>
                <a:ea typeface="Lato"/>
                <a:cs typeface="Lato"/>
                <a:sym typeface="Lato"/>
              </a:rPr>
              <a:t>ReproducibiliTea:</a:t>
            </a:r>
            <a:r>
              <a:rPr b="0" i="0" lang="en" sz="1300" u="none" cap="none" strike="noStrike">
                <a:solidFill>
                  <a:schemeClr val="dk1"/>
                </a:solidFill>
                <a:latin typeface="Lato Light"/>
                <a:ea typeface="Lato Light"/>
                <a:cs typeface="Lato Light"/>
                <a:sym typeface="Lato Light"/>
              </a:rPr>
              <a:t> </a:t>
            </a:r>
            <a:r>
              <a:rPr b="0" i="0" lang="en" sz="1300" u="none" cap="none" strike="noStrike">
                <a:solidFill>
                  <a:srgbClr val="111111"/>
                </a:solidFill>
                <a:latin typeface="Lato Light"/>
                <a:ea typeface="Lato Light"/>
                <a:cs typeface="Lato Light"/>
                <a:sym typeface="Lato Light"/>
              </a:rPr>
              <a:t>grassroots journal club initiative that helps researchers create local Open Science journal clubs at their universities to discuss diverse issues, papers and ideas about improving science, reproducibility and the Open Science movement</a:t>
            </a:r>
            <a:endParaRPr b="0" i="0" sz="1300" u="none" cap="none" strike="noStrike">
              <a:solidFill>
                <a:srgbClr val="000000"/>
              </a:solidFill>
              <a:latin typeface="Lato Light"/>
              <a:ea typeface="Lato Light"/>
              <a:cs typeface="Lato Light"/>
              <a:sym typeface="Lato Light"/>
            </a:endParaRPr>
          </a:p>
        </p:txBody>
      </p:sp>
      <p:pic>
        <p:nvPicPr>
          <p:cNvPr id="424" name="Google Shape;424;p44"/>
          <p:cNvPicPr preferRelativeResize="0"/>
          <p:nvPr/>
        </p:nvPicPr>
        <p:blipFill rotWithShape="1">
          <a:blip r:embed="rId13">
            <a:alphaModFix/>
          </a:blip>
          <a:srcRect b="0" l="0" r="0" t="0"/>
          <a:stretch/>
        </p:blipFill>
        <p:spPr>
          <a:xfrm>
            <a:off x="6254438" y="3970572"/>
            <a:ext cx="1124783" cy="622575"/>
          </a:xfrm>
          <a:prstGeom prst="rect">
            <a:avLst/>
          </a:prstGeom>
          <a:noFill/>
          <a:ln>
            <a:noFill/>
          </a:ln>
        </p:spPr>
      </p:pic>
      <p:sp>
        <p:nvSpPr>
          <p:cNvPr id="425" name="Google Shape;425;p44"/>
          <p:cNvSpPr txBox="1"/>
          <p:nvPr/>
        </p:nvSpPr>
        <p:spPr>
          <a:xfrm>
            <a:off x="447863" y="4062141"/>
            <a:ext cx="5665200" cy="538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Lato"/>
                <a:ea typeface="Lato"/>
                <a:cs typeface="Lato"/>
                <a:sym typeface="Lato"/>
              </a:rPr>
              <a:t>The Swedish Reproducibility Network:</a:t>
            </a:r>
            <a:r>
              <a:rPr b="0" i="0" lang="en" sz="1300" u="none" cap="none" strike="noStrike">
                <a:solidFill>
                  <a:schemeClr val="dk1"/>
                </a:solidFill>
                <a:latin typeface="Lato Light"/>
                <a:ea typeface="Lato Light"/>
                <a:cs typeface="Lato Light"/>
                <a:sym typeface="Lato Light"/>
              </a:rPr>
              <a:t> </a:t>
            </a:r>
            <a:r>
              <a:rPr b="0" i="0" lang="en" sz="1300" u="none" cap="none" strike="noStrike">
                <a:solidFill>
                  <a:srgbClr val="2A2A2A"/>
                </a:solidFill>
                <a:latin typeface="Lato Light"/>
                <a:ea typeface="Lato Light"/>
                <a:cs typeface="Lato Light"/>
                <a:sym typeface="Lato Light"/>
              </a:rPr>
              <a:t>a peer-led network of researchers with the goal to make research results more reliable.</a:t>
            </a:r>
            <a:endParaRPr b="0" i="0" sz="130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628650" y="273844"/>
            <a:ext cx="84252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Europe </a:t>
            </a:r>
            <a:endParaRPr>
              <a:latin typeface="Lora"/>
              <a:ea typeface="Lora"/>
              <a:cs typeface="Lora"/>
              <a:sym typeface="Lora"/>
            </a:endParaRPr>
          </a:p>
        </p:txBody>
      </p:sp>
      <p:sp>
        <p:nvSpPr>
          <p:cNvPr id="152" name="Google Shape;152;p27"/>
          <p:cNvSpPr/>
          <p:nvPr/>
        </p:nvSpPr>
        <p:spPr>
          <a:xfrm>
            <a:off x="64640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153" name="Google Shape;153;p27"/>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pic>
        <p:nvPicPr>
          <p:cNvPr id="154" name="Google Shape;154;p27"/>
          <p:cNvPicPr preferRelativeResize="0"/>
          <p:nvPr/>
        </p:nvPicPr>
        <p:blipFill rotWithShape="1">
          <a:blip r:embed="rId3">
            <a:alphaModFix amt="5000"/>
          </a:blip>
          <a:srcRect b="16121" l="16500" r="15459" t="0"/>
          <a:stretch/>
        </p:blipFill>
        <p:spPr>
          <a:xfrm>
            <a:off x="-219712" y="1040625"/>
            <a:ext cx="3278007" cy="4041076"/>
          </a:xfrm>
          <a:prstGeom prst="rect">
            <a:avLst/>
          </a:prstGeom>
          <a:noFill/>
          <a:ln>
            <a:noFill/>
          </a:ln>
        </p:spPr>
      </p:pic>
      <p:sp>
        <p:nvSpPr>
          <p:cNvPr id="155" name="Google Shape;155;p27"/>
          <p:cNvSpPr txBox="1"/>
          <p:nvPr/>
        </p:nvSpPr>
        <p:spPr>
          <a:xfrm>
            <a:off x="3237525" y="4850663"/>
            <a:ext cx="5906400" cy="2772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Lato Hairline"/>
                <a:ea typeface="Lato Hairline"/>
                <a:cs typeface="Lato Hairline"/>
                <a:sym typeface="Lato Hairline"/>
              </a:rPr>
              <a:t>Image </a:t>
            </a:r>
            <a:r>
              <a:rPr b="0" i="1" lang="en" sz="900" u="none" cap="none" strike="noStrike">
                <a:solidFill>
                  <a:schemeClr val="dk1"/>
                </a:solidFill>
                <a:latin typeface="Lato Hairline"/>
                <a:ea typeface="Lato Hairline"/>
                <a:cs typeface="Lato Hairline"/>
                <a:sym typeface="Lato Hairline"/>
              </a:rPr>
              <a:t>europe</a:t>
            </a:r>
            <a:r>
              <a:rPr b="0" i="0" lang="en" sz="900" u="none" cap="none" strike="noStrike">
                <a:solidFill>
                  <a:schemeClr val="dk1"/>
                </a:solidFill>
                <a:latin typeface="Lato Hairline"/>
                <a:ea typeface="Lato Hairline"/>
                <a:cs typeface="Lato Hairline"/>
                <a:sym typeface="Lato Hairline"/>
              </a:rPr>
              <a:t> by Olguioo Noun Project CC-BY 3.0</a:t>
            </a:r>
            <a:endParaRPr b="0" i="0" sz="900" u="none" cap="none" strike="noStrike">
              <a:solidFill>
                <a:schemeClr val="dk1"/>
              </a:solidFill>
              <a:latin typeface="Lato Hairline"/>
              <a:ea typeface="Lato Hairline"/>
              <a:cs typeface="Lato Hairline"/>
              <a:sym typeface="Lato Hairlin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5"/>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Open Science: from policy to practice</a:t>
            </a:r>
            <a:endParaRPr>
              <a:latin typeface="Lora"/>
              <a:ea typeface="Lora"/>
              <a:cs typeface="Lora"/>
              <a:sym typeface="Lora"/>
            </a:endParaRPr>
          </a:p>
        </p:txBody>
      </p:sp>
      <p:sp>
        <p:nvSpPr>
          <p:cNvPr id="432" name="Google Shape;432;p45"/>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433" name="Google Shape;433;p45"/>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6"/>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Open Science: from policy to practice</a:t>
            </a:r>
            <a:endParaRPr>
              <a:latin typeface="Lora"/>
              <a:ea typeface="Lora"/>
              <a:cs typeface="Lora"/>
              <a:sym typeface="Lora"/>
            </a:endParaRPr>
          </a:p>
        </p:txBody>
      </p:sp>
      <p:sp>
        <p:nvSpPr>
          <p:cNvPr id="440" name="Google Shape;440;p46"/>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441" name="Google Shape;441;p46"/>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442" name="Google Shape;442;p46"/>
          <p:cNvSpPr txBox="1"/>
          <p:nvPr/>
        </p:nvSpPr>
        <p:spPr>
          <a:xfrm>
            <a:off x="3237525" y="4866525"/>
            <a:ext cx="5906400" cy="2772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Lato Hairline"/>
                <a:ea typeface="Lato Hairline"/>
                <a:cs typeface="Lato Hairline"/>
                <a:sym typeface="Lato Hairline"/>
              </a:rPr>
              <a:t>Adjusted from: Brian Nosek - The Center for Open Science (2019) </a:t>
            </a:r>
            <a:r>
              <a:rPr b="0" i="0" lang="en" sz="900" u="sng" cap="none" strike="noStrike">
                <a:solidFill>
                  <a:schemeClr val="hlink"/>
                </a:solidFill>
                <a:latin typeface="Lato Hairline"/>
                <a:ea typeface="Lato Hairline"/>
                <a:cs typeface="Lato Hairline"/>
                <a:sym typeface="Lato Hairline"/>
                <a:hlinkClick r:id="rId3"/>
              </a:rPr>
              <a:t>Strategy for culture change. </a:t>
            </a:r>
            <a:endParaRPr b="0" i="0" sz="900" u="none" cap="none" strike="noStrike">
              <a:solidFill>
                <a:schemeClr val="dk1"/>
              </a:solidFill>
              <a:latin typeface="Lato Hairline"/>
              <a:ea typeface="Lato Hairline"/>
              <a:cs typeface="Lato Hairline"/>
              <a:sym typeface="Lato Hairline"/>
            </a:endParaRPr>
          </a:p>
        </p:txBody>
      </p:sp>
      <p:grpSp>
        <p:nvGrpSpPr>
          <p:cNvPr id="443" name="Google Shape;443;p46"/>
          <p:cNvGrpSpPr/>
          <p:nvPr/>
        </p:nvGrpSpPr>
        <p:grpSpPr>
          <a:xfrm>
            <a:off x="2035238" y="1590741"/>
            <a:ext cx="5844300" cy="2711484"/>
            <a:chOff x="2827950" y="1454238"/>
            <a:chExt cx="7792400" cy="3615312"/>
          </a:xfrm>
        </p:grpSpPr>
        <p:sp>
          <p:nvSpPr>
            <p:cNvPr id="444" name="Google Shape;444;p46"/>
            <p:cNvSpPr/>
            <p:nvPr/>
          </p:nvSpPr>
          <p:spPr>
            <a:xfrm>
              <a:off x="4730750" y="1454238"/>
              <a:ext cx="1583400" cy="1140600"/>
            </a:xfrm>
            <a:prstGeom prst="triangle">
              <a:avLst>
                <a:gd fmla="val 50000" name="adj"/>
              </a:avLst>
            </a:prstGeom>
            <a:solidFill>
              <a:srgbClr val="045C64"/>
            </a:solidFill>
            <a:ln cap="flat" cmpd="sng" w="71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highlight>
                  <a:srgbClr val="888888"/>
                </a:highlight>
                <a:latin typeface="Calibri"/>
                <a:ea typeface="Calibri"/>
                <a:cs typeface="Calibri"/>
                <a:sym typeface="Calibri"/>
              </a:endParaRPr>
            </a:p>
          </p:txBody>
        </p:sp>
        <p:sp>
          <p:nvSpPr>
            <p:cNvPr id="445" name="Google Shape;445;p46"/>
            <p:cNvSpPr txBox="1"/>
            <p:nvPr/>
          </p:nvSpPr>
          <p:spPr>
            <a:xfrm>
              <a:off x="2894750" y="1955075"/>
              <a:ext cx="5255400" cy="574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Lato Light"/>
                  <a:ea typeface="Lato Light"/>
                  <a:cs typeface="Lato Light"/>
                  <a:sym typeface="Lato Light"/>
                </a:rPr>
                <a:t>Policy</a:t>
              </a:r>
              <a:endParaRPr b="0" i="0" sz="1900" u="none" cap="none" strike="noStrike">
                <a:solidFill>
                  <a:schemeClr val="lt1"/>
                </a:solidFill>
                <a:latin typeface="Lato Light"/>
                <a:ea typeface="Lato Light"/>
                <a:cs typeface="Lato Light"/>
                <a:sym typeface="Lato Light"/>
              </a:endParaRPr>
            </a:p>
          </p:txBody>
        </p:sp>
        <p:cxnSp>
          <p:nvCxnSpPr>
            <p:cNvPr id="446" name="Google Shape;446;p46"/>
            <p:cNvCxnSpPr/>
            <p:nvPr/>
          </p:nvCxnSpPr>
          <p:spPr>
            <a:xfrm>
              <a:off x="4741925" y="2620700"/>
              <a:ext cx="1583400" cy="0"/>
            </a:xfrm>
            <a:prstGeom prst="straightConnector1">
              <a:avLst/>
            </a:prstGeom>
            <a:noFill/>
            <a:ln cap="flat" cmpd="sng" w="7150">
              <a:solidFill>
                <a:schemeClr val="dk1"/>
              </a:solidFill>
              <a:prstDash val="solid"/>
              <a:round/>
              <a:headEnd len="sm" w="sm" type="none"/>
              <a:tailEnd len="sm" w="sm" type="none"/>
            </a:ln>
          </p:spPr>
        </p:cxnSp>
        <p:cxnSp>
          <p:nvCxnSpPr>
            <p:cNvPr id="447" name="Google Shape;447;p46"/>
            <p:cNvCxnSpPr/>
            <p:nvPr/>
          </p:nvCxnSpPr>
          <p:spPr>
            <a:xfrm>
              <a:off x="4288600" y="3228975"/>
              <a:ext cx="2467500" cy="0"/>
            </a:xfrm>
            <a:prstGeom prst="straightConnector1">
              <a:avLst/>
            </a:prstGeom>
            <a:noFill/>
            <a:ln cap="flat" cmpd="sng" w="7150">
              <a:solidFill>
                <a:schemeClr val="dk1"/>
              </a:solidFill>
              <a:prstDash val="solid"/>
              <a:round/>
              <a:headEnd len="sm" w="sm" type="none"/>
              <a:tailEnd len="sm" w="sm" type="none"/>
            </a:ln>
          </p:spPr>
        </p:cxnSp>
        <p:cxnSp>
          <p:nvCxnSpPr>
            <p:cNvPr id="448" name="Google Shape;448;p46"/>
            <p:cNvCxnSpPr/>
            <p:nvPr/>
          </p:nvCxnSpPr>
          <p:spPr>
            <a:xfrm>
              <a:off x="3846425" y="3896625"/>
              <a:ext cx="3374400" cy="0"/>
            </a:xfrm>
            <a:prstGeom prst="straightConnector1">
              <a:avLst/>
            </a:prstGeom>
            <a:noFill/>
            <a:ln cap="flat" cmpd="sng" w="7150">
              <a:solidFill>
                <a:schemeClr val="dk1"/>
              </a:solidFill>
              <a:prstDash val="solid"/>
              <a:round/>
              <a:headEnd len="sm" w="sm" type="none"/>
              <a:tailEnd len="sm" w="sm" type="none"/>
            </a:ln>
          </p:spPr>
        </p:cxnSp>
        <p:sp>
          <p:nvSpPr>
            <p:cNvPr id="449" name="Google Shape;449;p46"/>
            <p:cNvSpPr/>
            <p:nvPr/>
          </p:nvSpPr>
          <p:spPr>
            <a:xfrm>
              <a:off x="4288700" y="2597213"/>
              <a:ext cx="2467500" cy="629400"/>
            </a:xfrm>
            <a:prstGeom prst="trapezoid">
              <a:avLst>
                <a:gd fmla="val 70420" name="adj"/>
              </a:avLst>
            </a:prstGeom>
            <a:solidFill>
              <a:srgbClr val="A7C947"/>
            </a:solidFill>
            <a:ln cap="flat" cmpd="sng" w="71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450" name="Google Shape;450;p46"/>
            <p:cNvSpPr txBox="1"/>
            <p:nvPr/>
          </p:nvSpPr>
          <p:spPr>
            <a:xfrm>
              <a:off x="2894575" y="2640138"/>
              <a:ext cx="5255400" cy="574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Lato Light"/>
                  <a:ea typeface="Lato Light"/>
                  <a:cs typeface="Lato Light"/>
                  <a:sym typeface="Lato Light"/>
                </a:rPr>
                <a:t>Incentive</a:t>
              </a:r>
              <a:endParaRPr b="0" i="0" sz="1900" u="none" cap="none" strike="noStrike">
                <a:solidFill>
                  <a:schemeClr val="lt1"/>
                </a:solidFill>
                <a:latin typeface="Lato Light"/>
                <a:ea typeface="Lato Light"/>
                <a:cs typeface="Lato Light"/>
                <a:sym typeface="Lato Light"/>
              </a:endParaRPr>
            </a:p>
          </p:txBody>
        </p:sp>
        <p:sp>
          <p:nvSpPr>
            <p:cNvPr id="451" name="Google Shape;451;p46"/>
            <p:cNvSpPr/>
            <p:nvPr/>
          </p:nvSpPr>
          <p:spPr>
            <a:xfrm>
              <a:off x="3847375" y="3220100"/>
              <a:ext cx="3349800" cy="629400"/>
            </a:xfrm>
            <a:prstGeom prst="trapezoid">
              <a:avLst>
                <a:gd fmla="val 70420" name="adj"/>
              </a:avLst>
            </a:prstGeom>
            <a:solidFill>
              <a:srgbClr val="491F53"/>
            </a:solidFill>
            <a:ln cap="flat" cmpd="sng" w="71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452" name="Google Shape;452;p46"/>
            <p:cNvSpPr txBox="1"/>
            <p:nvPr/>
          </p:nvSpPr>
          <p:spPr>
            <a:xfrm>
              <a:off x="2894650" y="3268388"/>
              <a:ext cx="5255400" cy="574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Lato Light"/>
                  <a:ea typeface="Lato Light"/>
                  <a:cs typeface="Lato Light"/>
                  <a:sym typeface="Lato Light"/>
                </a:rPr>
                <a:t>Community</a:t>
              </a:r>
              <a:endParaRPr b="0" i="0" sz="1900" u="none" cap="none" strike="noStrike">
                <a:solidFill>
                  <a:schemeClr val="lt1"/>
                </a:solidFill>
                <a:latin typeface="Lato Light"/>
                <a:ea typeface="Lato Light"/>
                <a:cs typeface="Lato Light"/>
                <a:sym typeface="Lato Light"/>
              </a:endParaRPr>
            </a:p>
          </p:txBody>
        </p:sp>
        <p:sp>
          <p:nvSpPr>
            <p:cNvPr id="453" name="Google Shape;453;p46"/>
            <p:cNvSpPr/>
            <p:nvPr/>
          </p:nvSpPr>
          <p:spPr>
            <a:xfrm>
              <a:off x="3406100" y="3837250"/>
              <a:ext cx="4232700" cy="629400"/>
            </a:xfrm>
            <a:prstGeom prst="trapezoid">
              <a:avLst>
                <a:gd fmla="val 70984" name="adj"/>
              </a:avLst>
            </a:prstGeom>
            <a:solidFill>
              <a:srgbClr val="4C979F"/>
            </a:solidFill>
            <a:ln cap="flat" cmpd="sng" w="71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454" name="Google Shape;454;p46"/>
            <p:cNvSpPr txBox="1"/>
            <p:nvPr/>
          </p:nvSpPr>
          <p:spPr>
            <a:xfrm>
              <a:off x="2894575" y="3860050"/>
              <a:ext cx="5255400" cy="574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Lato Light"/>
                  <a:ea typeface="Lato Light"/>
                  <a:cs typeface="Lato Light"/>
                  <a:sym typeface="Lato Light"/>
                </a:rPr>
                <a:t>User Interface/Experience</a:t>
              </a:r>
              <a:endParaRPr b="0" i="0" sz="1900" u="none" cap="none" strike="noStrike">
                <a:solidFill>
                  <a:schemeClr val="lt1"/>
                </a:solidFill>
                <a:latin typeface="Lato Light"/>
                <a:ea typeface="Lato Light"/>
                <a:cs typeface="Lato Light"/>
                <a:sym typeface="Lato Light"/>
              </a:endParaRPr>
            </a:p>
          </p:txBody>
        </p:sp>
        <p:sp>
          <p:nvSpPr>
            <p:cNvPr id="455" name="Google Shape;455;p46"/>
            <p:cNvSpPr/>
            <p:nvPr/>
          </p:nvSpPr>
          <p:spPr>
            <a:xfrm>
              <a:off x="2985025" y="4439988"/>
              <a:ext cx="5074500" cy="629400"/>
            </a:xfrm>
            <a:prstGeom prst="trapezoid">
              <a:avLst>
                <a:gd fmla="val 70512" name="adj"/>
              </a:avLst>
            </a:prstGeom>
            <a:solidFill>
              <a:srgbClr val="888888"/>
            </a:solidFill>
            <a:ln cap="flat" cmpd="sng" w="7150">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456" name="Google Shape;456;p46"/>
            <p:cNvSpPr txBox="1"/>
            <p:nvPr/>
          </p:nvSpPr>
          <p:spPr>
            <a:xfrm>
              <a:off x="2827950" y="4451688"/>
              <a:ext cx="5255400" cy="574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Lato Light"/>
                  <a:ea typeface="Lato Light"/>
                  <a:cs typeface="Lato Light"/>
                  <a:sym typeface="Lato Light"/>
                </a:rPr>
                <a:t>Infrastructure</a:t>
              </a:r>
              <a:endParaRPr b="0" i="0" sz="1900" u="none" cap="none" strike="noStrike">
                <a:solidFill>
                  <a:schemeClr val="lt1"/>
                </a:solidFill>
                <a:latin typeface="Lato Light"/>
                <a:ea typeface="Lato Light"/>
                <a:cs typeface="Lato Light"/>
                <a:sym typeface="Lato Light"/>
              </a:endParaRPr>
            </a:p>
          </p:txBody>
        </p:sp>
        <p:sp>
          <p:nvSpPr>
            <p:cNvPr id="457" name="Google Shape;457;p46"/>
            <p:cNvSpPr/>
            <p:nvPr/>
          </p:nvSpPr>
          <p:spPr>
            <a:xfrm>
              <a:off x="2985025" y="1454250"/>
              <a:ext cx="5074500" cy="3615300"/>
            </a:xfrm>
            <a:prstGeom prst="triangle">
              <a:avLst>
                <a:gd fmla="val 49856" name="adj"/>
              </a:avLst>
            </a:prstGeom>
            <a:noFill/>
            <a:ln cap="flat" cmpd="sng" w="214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458" name="Google Shape;458;p46"/>
            <p:cNvSpPr txBox="1"/>
            <p:nvPr/>
          </p:nvSpPr>
          <p:spPr>
            <a:xfrm>
              <a:off x="8150150" y="4482550"/>
              <a:ext cx="2175000" cy="492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888888"/>
                  </a:solidFill>
                  <a:latin typeface="Lato Light"/>
                  <a:ea typeface="Lato Light"/>
                  <a:cs typeface="Lato Light"/>
                  <a:sym typeface="Lato Light"/>
                </a:rPr>
                <a:t>Make it possible</a:t>
              </a:r>
              <a:endParaRPr b="0" i="0" sz="1500" u="none" cap="none" strike="noStrike">
                <a:solidFill>
                  <a:srgbClr val="888888"/>
                </a:solidFill>
                <a:latin typeface="Lato Light"/>
                <a:ea typeface="Lato Light"/>
                <a:cs typeface="Lato Light"/>
                <a:sym typeface="Lato Light"/>
              </a:endParaRPr>
            </a:p>
          </p:txBody>
        </p:sp>
        <p:sp>
          <p:nvSpPr>
            <p:cNvPr id="459" name="Google Shape;459;p46"/>
            <p:cNvSpPr txBox="1"/>
            <p:nvPr/>
          </p:nvSpPr>
          <p:spPr>
            <a:xfrm>
              <a:off x="8150150" y="3855663"/>
              <a:ext cx="1765500" cy="492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C979F"/>
                  </a:solidFill>
                  <a:latin typeface="Lato Light"/>
                  <a:ea typeface="Lato Light"/>
                  <a:cs typeface="Lato Light"/>
                  <a:sym typeface="Lato Light"/>
                </a:rPr>
                <a:t>Make it easy</a:t>
              </a:r>
              <a:endParaRPr b="0" i="0" sz="1500" u="none" cap="none" strike="noStrike">
                <a:solidFill>
                  <a:srgbClr val="4C979F"/>
                </a:solidFill>
                <a:latin typeface="Lato Light"/>
                <a:ea typeface="Lato Light"/>
                <a:cs typeface="Lato Light"/>
                <a:sym typeface="Lato Light"/>
              </a:endParaRPr>
            </a:p>
          </p:txBody>
        </p:sp>
        <p:sp>
          <p:nvSpPr>
            <p:cNvPr id="460" name="Google Shape;460;p46"/>
            <p:cNvSpPr txBox="1"/>
            <p:nvPr/>
          </p:nvSpPr>
          <p:spPr>
            <a:xfrm>
              <a:off x="8116850" y="3228788"/>
              <a:ext cx="2241600" cy="492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91F53"/>
                  </a:solidFill>
                  <a:latin typeface="Lato Light"/>
                  <a:ea typeface="Lato Light"/>
                  <a:cs typeface="Lato Light"/>
                  <a:sym typeface="Lato Light"/>
                </a:rPr>
                <a:t>Make it normative</a:t>
              </a:r>
              <a:endParaRPr b="0" i="0" sz="1500" u="none" cap="none" strike="noStrike">
                <a:solidFill>
                  <a:srgbClr val="491F53"/>
                </a:solidFill>
                <a:latin typeface="Lato Light"/>
                <a:ea typeface="Lato Light"/>
                <a:cs typeface="Lato Light"/>
                <a:sym typeface="Lato Light"/>
              </a:endParaRPr>
            </a:p>
          </p:txBody>
        </p:sp>
        <p:sp>
          <p:nvSpPr>
            <p:cNvPr id="461" name="Google Shape;461;p46"/>
            <p:cNvSpPr txBox="1"/>
            <p:nvPr/>
          </p:nvSpPr>
          <p:spPr>
            <a:xfrm>
              <a:off x="8150150" y="2584650"/>
              <a:ext cx="2470200" cy="492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A7C947"/>
                  </a:solidFill>
                  <a:latin typeface="Lato Light"/>
                  <a:ea typeface="Lato Light"/>
                  <a:cs typeface="Lato Light"/>
                  <a:sym typeface="Lato Light"/>
                </a:rPr>
                <a:t>Make it rewarding</a:t>
              </a:r>
              <a:endParaRPr b="0" i="0" sz="1500" u="none" cap="none" strike="noStrike">
                <a:solidFill>
                  <a:srgbClr val="A7C947"/>
                </a:solidFill>
                <a:latin typeface="Lato Light"/>
                <a:ea typeface="Lato Light"/>
                <a:cs typeface="Lato Light"/>
                <a:sym typeface="Lato Light"/>
              </a:endParaRPr>
            </a:p>
          </p:txBody>
        </p:sp>
        <p:sp>
          <p:nvSpPr>
            <p:cNvPr id="462" name="Google Shape;462;p46"/>
            <p:cNvSpPr txBox="1"/>
            <p:nvPr/>
          </p:nvSpPr>
          <p:spPr>
            <a:xfrm>
              <a:off x="8150150" y="1905975"/>
              <a:ext cx="2470200" cy="492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45C64"/>
                  </a:solidFill>
                  <a:latin typeface="Lato Light"/>
                  <a:ea typeface="Lato Light"/>
                  <a:cs typeface="Lato Light"/>
                  <a:sym typeface="Lato Light"/>
                </a:rPr>
                <a:t>Make it required</a:t>
              </a:r>
              <a:endParaRPr b="0" i="0" sz="1500" u="none" cap="none" strike="noStrike">
                <a:solidFill>
                  <a:srgbClr val="045C64"/>
                </a:solidFill>
                <a:latin typeface="Lato Light"/>
                <a:ea typeface="Lato Light"/>
                <a:cs typeface="Lato Light"/>
                <a:sym typeface="Lato Ligh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7"/>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Open Science: from policy to practice</a:t>
            </a:r>
            <a:endParaRPr>
              <a:latin typeface="Lora"/>
              <a:ea typeface="Lora"/>
              <a:cs typeface="Lora"/>
              <a:sym typeface="Lora"/>
            </a:endParaRPr>
          </a:p>
        </p:txBody>
      </p:sp>
      <p:sp>
        <p:nvSpPr>
          <p:cNvPr id="469" name="Google Shape;469;p47"/>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470" name="Google Shape;470;p47"/>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471" name="Google Shape;471;p47"/>
          <p:cNvSpPr txBox="1"/>
          <p:nvPr/>
        </p:nvSpPr>
        <p:spPr>
          <a:xfrm>
            <a:off x="213263" y="1212581"/>
            <a:ext cx="8610900" cy="3112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800"/>
              <a:buFont typeface="Arial"/>
              <a:buNone/>
            </a:pPr>
            <a:r>
              <a:rPr b="0" i="0" lang="en" sz="2800" u="none" cap="none" strike="noStrike">
                <a:solidFill>
                  <a:schemeClr val="dk1"/>
                </a:solidFill>
                <a:latin typeface="Lato Light"/>
                <a:ea typeface="Lato Light"/>
                <a:cs typeface="Lato Light"/>
                <a:sym typeface="Lato Light"/>
              </a:rPr>
              <a:t>For your own institution, reflect on the following:</a:t>
            </a:r>
            <a:endParaRPr b="0" i="0" sz="28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2800"/>
              <a:buFont typeface="Arial"/>
              <a:buNone/>
            </a:pPr>
            <a:r>
              <a:rPr b="0" i="0" lang="en" sz="2800" u="none" cap="none" strike="noStrike">
                <a:solidFill>
                  <a:schemeClr val="dk1"/>
                </a:solidFill>
                <a:latin typeface="Lato Light"/>
                <a:ea typeface="Lato Light"/>
                <a:cs typeface="Lato Light"/>
                <a:sym typeface="Lato Light"/>
              </a:rPr>
              <a:t> </a:t>
            </a:r>
            <a:endParaRPr b="0" i="0" sz="2800" u="none" cap="none" strike="noStrike">
              <a:solidFill>
                <a:schemeClr val="dk1"/>
              </a:solidFill>
              <a:latin typeface="Lato Light"/>
              <a:ea typeface="Lato Light"/>
              <a:cs typeface="Lato Light"/>
              <a:sym typeface="Lato Light"/>
            </a:endParaRPr>
          </a:p>
          <a:p>
            <a:pPr indent="-311150" lvl="0" marL="342900" marR="0" rtl="0" algn="l">
              <a:lnSpc>
                <a:spcPct val="115000"/>
              </a:lnSpc>
              <a:spcBef>
                <a:spcPts val="0"/>
              </a:spcBef>
              <a:spcAft>
                <a:spcPts val="0"/>
              </a:spcAft>
              <a:buClr>
                <a:srgbClr val="0B4950"/>
              </a:buClr>
              <a:buSzPts val="2300"/>
              <a:buFont typeface="Lato Light"/>
              <a:buChar char="-"/>
            </a:pPr>
            <a:r>
              <a:rPr b="0" i="0" lang="en" sz="2300" u="none" cap="none" strike="noStrike">
                <a:solidFill>
                  <a:srgbClr val="0B4950"/>
                </a:solidFill>
                <a:latin typeface="Lato Light"/>
                <a:ea typeface="Lato Light"/>
                <a:cs typeface="Lato Light"/>
                <a:sym typeface="Lato Light"/>
              </a:rPr>
              <a:t>Are there policies in place (OA/data sharing/other)?</a:t>
            </a:r>
            <a:endParaRPr b="0" i="0" sz="2300" u="none" cap="none" strike="noStrike">
              <a:solidFill>
                <a:srgbClr val="0B4950"/>
              </a:solidFill>
              <a:latin typeface="Lato Light"/>
              <a:ea typeface="Lato Light"/>
              <a:cs typeface="Lato Light"/>
              <a:sym typeface="Lato Light"/>
            </a:endParaRPr>
          </a:p>
          <a:p>
            <a:pPr indent="-311150" lvl="0" marL="342900" marR="0" rtl="0" algn="l">
              <a:lnSpc>
                <a:spcPct val="115000"/>
              </a:lnSpc>
              <a:spcBef>
                <a:spcPts val="0"/>
              </a:spcBef>
              <a:spcAft>
                <a:spcPts val="0"/>
              </a:spcAft>
              <a:buClr>
                <a:srgbClr val="A7C946"/>
              </a:buClr>
              <a:buSzPts val="2300"/>
              <a:buFont typeface="Lato Light"/>
              <a:buChar char="-"/>
            </a:pPr>
            <a:r>
              <a:rPr b="0" i="0" lang="en" sz="2300" u="none" cap="none" strike="noStrike">
                <a:solidFill>
                  <a:srgbClr val="A7C946"/>
                </a:solidFill>
                <a:latin typeface="Lato Light"/>
                <a:ea typeface="Lato Light"/>
                <a:cs typeface="Lato Light"/>
                <a:sym typeface="Lato Light"/>
              </a:rPr>
              <a:t>Is there incentive/reward?</a:t>
            </a:r>
            <a:endParaRPr b="0" i="0" sz="2300" u="none" cap="none" strike="noStrike">
              <a:solidFill>
                <a:srgbClr val="A7C946"/>
              </a:solidFill>
              <a:latin typeface="Lato Light"/>
              <a:ea typeface="Lato Light"/>
              <a:cs typeface="Lato Light"/>
              <a:sym typeface="Lato Light"/>
            </a:endParaRPr>
          </a:p>
          <a:p>
            <a:pPr indent="-311150" lvl="0" marL="342900" marR="0" rtl="0" algn="l">
              <a:lnSpc>
                <a:spcPct val="115000"/>
              </a:lnSpc>
              <a:spcBef>
                <a:spcPts val="0"/>
              </a:spcBef>
              <a:spcAft>
                <a:spcPts val="0"/>
              </a:spcAft>
              <a:buClr>
                <a:srgbClr val="491F53"/>
              </a:buClr>
              <a:buSzPts val="2300"/>
              <a:buFont typeface="Lato Light"/>
              <a:buChar char="-"/>
            </a:pPr>
            <a:r>
              <a:rPr b="0" i="0" lang="en" sz="2300" u="none" cap="none" strike="noStrike">
                <a:solidFill>
                  <a:srgbClr val="491F53"/>
                </a:solidFill>
                <a:latin typeface="Lato Light"/>
                <a:ea typeface="Lato Light"/>
                <a:cs typeface="Lato Light"/>
                <a:sym typeface="Lato Light"/>
              </a:rPr>
              <a:t>Is there an OS community?</a:t>
            </a:r>
            <a:endParaRPr b="0" i="0" sz="2300" u="none" cap="none" strike="noStrike">
              <a:solidFill>
                <a:srgbClr val="491F53"/>
              </a:solidFill>
              <a:latin typeface="Lato Light"/>
              <a:ea typeface="Lato Light"/>
              <a:cs typeface="Lato Light"/>
              <a:sym typeface="Lato Light"/>
            </a:endParaRPr>
          </a:p>
          <a:p>
            <a:pPr indent="-311150" lvl="0" marL="342900" marR="0" rtl="0" algn="l">
              <a:lnSpc>
                <a:spcPct val="115000"/>
              </a:lnSpc>
              <a:spcBef>
                <a:spcPts val="0"/>
              </a:spcBef>
              <a:spcAft>
                <a:spcPts val="0"/>
              </a:spcAft>
              <a:buClr>
                <a:srgbClr val="888888"/>
              </a:buClr>
              <a:buSzPts val="2300"/>
              <a:buFont typeface="Lato Light"/>
              <a:buChar char="-"/>
            </a:pPr>
            <a:r>
              <a:rPr b="0" i="0" lang="en" sz="2300" u="none" cap="none" strike="noStrike">
                <a:solidFill>
                  <a:srgbClr val="888888"/>
                </a:solidFill>
                <a:latin typeface="Lato Light"/>
                <a:ea typeface="Lato Light"/>
                <a:cs typeface="Lato Light"/>
                <a:sym typeface="Lato Light"/>
              </a:rPr>
              <a:t>Is there infrastructure in place?</a:t>
            </a:r>
            <a:endParaRPr b="0" i="0" sz="2300" u="none" cap="none" strike="noStrike">
              <a:solidFill>
                <a:srgbClr val="888888"/>
              </a:solidFill>
              <a:latin typeface="Lato Light"/>
              <a:ea typeface="Lato Light"/>
              <a:cs typeface="Lato Light"/>
              <a:sym typeface="Lato Light"/>
            </a:endParaRPr>
          </a:p>
          <a:p>
            <a:pPr indent="-311150" lvl="0" marL="342900" marR="0" rtl="0" algn="l">
              <a:lnSpc>
                <a:spcPct val="115000"/>
              </a:lnSpc>
              <a:spcBef>
                <a:spcPts val="0"/>
              </a:spcBef>
              <a:spcAft>
                <a:spcPts val="0"/>
              </a:spcAft>
              <a:buClr>
                <a:srgbClr val="4C979F"/>
              </a:buClr>
              <a:buSzPts val="2300"/>
              <a:buFont typeface="Lato Light"/>
              <a:buChar char="-"/>
            </a:pPr>
            <a:r>
              <a:rPr b="0" i="0" lang="en" sz="2300" u="none" cap="none" strike="noStrike">
                <a:solidFill>
                  <a:srgbClr val="4C979F"/>
                </a:solidFill>
                <a:latin typeface="Lato Light"/>
                <a:ea typeface="Lato Light"/>
                <a:cs typeface="Lato Light"/>
                <a:sym typeface="Lato Light"/>
              </a:rPr>
              <a:t>Is OS infrastructure easy to use?</a:t>
            </a:r>
            <a:endParaRPr b="0" i="0" sz="2300" u="none" cap="none" strike="noStrike">
              <a:solidFill>
                <a:srgbClr val="4C979F"/>
              </a:solidFill>
              <a:latin typeface="Lato Light"/>
              <a:ea typeface="Lato Light"/>
              <a:cs typeface="Lato Light"/>
              <a:sym typeface="Lato Light"/>
            </a:endParaRPr>
          </a:p>
        </p:txBody>
      </p:sp>
      <p:pic>
        <p:nvPicPr>
          <p:cNvPr id="472" name="Google Shape;472;p47"/>
          <p:cNvPicPr preferRelativeResize="0"/>
          <p:nvPr/>
        </p:nvPicPr>
        <p:blipFill rotWithShape="1">
          <a:blip r:embed="rId3">
            <a:alphaModFix/>
          </a:blip>
          <a:srcRect b="0" l="0" r="0" t="0"/>
          <a:stretch/>
        </p:blipFill>
        <p:spPr>
          <a:xfrm>
            <a:off x="7575950" y="2075406"/>
            <a:ext cx="992700" cy="992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8"/>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479" name="Google Shape;479;p48"/>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480" name="Google Shape;480;p48"/>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How to implement Open Science </a:t>
            </a:r>
            <a:endParaRPr>
              <a:latin typeface="Lora"/>
              <a:ea typeface="Lora"/>
              <a:cs typeface="Lora"/>
              <a:sym typeface="Lo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9"/>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How to implement Open Science </a:t>
            </a:r>
            <a:endParaRPr>
              <a:latin typeface="Lora"/>
              <a:ea typeface="Lora"/>
              <a:cs typeface="Lora"/>
              <a:sym typeface="Lora"/>
            </a:endParaRPr>
          </a:p>
        </p:txBody>
      </p:sp>
      <p:sp>
        <p:nvSpPr>
          <p:cNvPr id="487" name="Google Shape;487;p49"/>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488" name="Google Shape;488;p49"/>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489" name="Google Shape;489;p49"/>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sp>
        <p:nvSpPr>
          <p:cNvPr id="490" name="Google Shape;490;p49"/>
          <p:cNvSpPr txBox="1"/>
          <p:nvPr/>
        </p:nvSpPr>
        <p:spPr>
          <a:xfrm>
            <a:off x="141506" y="3223913"/>
            <a:ext cx="22500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1" name="Google Shape;491;p49"/>
          <p:cNvSpPr txBox="1"/>
          <p:nvPr/>
        </p:nvSpPr>
        <p:spPr>
          <a:xfrm>
            <a:off x="-19" y="1302563"/>
            <a:ext cx="9144000" cy="492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Lato Light"/>
                <a:ea typeface="Lato Light"/>
                <a:cs typeface="Lato Light"/>
                <a:sym typeface="Lato Light"/>
              </a:rPr>
              <a:t>The Open Science workflow</a:t>
            </a:r>
            <a:endParaRPr b="0" i="0" sz="2300" u="none" cap="none" strike="noStrike">
              <a:solidFill>
                <a:schemeClr val="dk1"/>
              </a:solidFill>
              <a:latin typeface="Lato Light"/>
              <a:ea typeface="Lato Light"/>
              <a:cs typeface="Lato Light"/>
              <a:sym typeface="Lato Light"/>
            </a:endParaRPr>
          </a:p>
        </p:txBody>
      </p:sp>
      <p:cxnSp>
        <p:nvCxnSpPr>
          <p:cNvPr id="492" name="Google Shape;492;p49"/>
          <p:cNvCxnSpPr/>
          <p:nvPr/>
        </p:nvCxnSpPr>
        <p:spPr>
          <a:xfrm>
            <a:off x="370106" y="3772556"/>
            <a:ext cx="933600" cy="0"/>
          </a:xfrm>
          <a:prstGeom prst="straightConnector1">
            <a:avLst/>
          </a:prstGeom>
          <a:noFill/>
          <a:ln cap="flat" cmpd="sng" w="7150">
            <a:solidFill>
              <a:srgbClr val="A6A6A6"/>
            </a:solidFill>
            <a:prstDash val="solid"/>
            <a:round/>
            <a:headEnd len="sm" w="sm" type="none"/>
            <a:tailEnd len="sm" w="sm" type="none"/>
          </a:ln>
        </p:spPr>
      </p:cxnSp>
      <p:sp>
        <p:nvSpPr>
          <p:cNvPr id="493" name="Google Shape;493;p49"/>
          <p:cNvSpPr/>
          <p:nvPr/>
        </p:nvSpPr>
        <p:spPr>
          <a:xfrm>
            <a:off x="1353600"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4" name="Google Shape;494;p49"/>
          <p:cNvSpPr/>
          <p:nvPr/>
        </p:nvSpPr>
        <p:spPr>
          <a:xfrm>
            <a:off x="2765035"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5" name="Google Shape;495;p49"/>
          <p:cNvSpPr/>
          <p:nvPr/>
        </p:nvSpPr>
        <p:spPr>
          <a:xfrm>
            <a:off x="4175931"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6" name="Google Shape;496;p49"/>
          <p:cNvSpPr/>
          <p:nvPr/>
        </p:nvSpPr>
        <p:spPr>
          <a:xfrm>
            <a:off x="7005442"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7" name="Google Shape;497;p49"/>
          <p:cNvSpPr/>
          <p:nvPr/>
        </p:nvSpPr>
        <p:spPr>
          <a:xfrm>
            <a:off x="5589593"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Playbook with solid fill" id="498" name="Google Shape;498;p49"/>
          <p:cNvPicPr preferRelativeResize="0"/>
          <p:nvPr/>
        </p:nvPicPr>
        <p:blipFill rotWithShape="1">
          <a:blip r:embed="rId3">
            <a:alphaModFix/>
          </a:blip>
          <a:srcRect b="0" l="0" r="0" t="0"/>
          <a:stretch/>
        </p:blipFill>
        <p:spPr>
          <a:xfrm>
            <a:off x="642091" y="2363571"/>
            <a:ext cx="493712" cy="493712"/>
          </a:xfrm>
          <a:prstGeom prst="rect">
            <a:avLst/>
          </a:prstGeom>
          <a:noFill/>
          <a:ln>
            <a:noFill/>
          </a:ln>
        </p:spPr>
      </p:pic>
      <p:pic>
        <p:nvPicPr>
          <p:cNvPr descr="Arrow circle with solid fill" id="499" name="Google Shape;499;p49"/>
          <p:cNvPicPr preferRelativeResize="0"/>
          <p:nvPr/>
        </p:nvPicPr>
        <p:blipFill rotWithShape="1">
          <a:blip r:embed="rId4">
            <a:alphaModFix/>
          </a:blip>
          <a:srcRect b="0" l="0" r="0" t="0"/>
          <a:stretch/>
        </p:blipFill>
        <p:spPr>
          <a:xfrm>
            <a:off x="4857929" y="2340908"/>
            <a:ext cx="562616" cy="562616"/>
          </a:xfrm>
          <a:prstGeom prst="rect">
            <a:avLst/>
          </a:prstGeom>
          <a:noFill/>
          <a:ln>
            <a:noFill/>
          </a:ln>
        </p:spPr>
      </p:pic>
      <p:pic>
        <p:nvPicPr>
          <p:cNvPr descr="Marketing with solid fill" id="500" name="Google Shape;500;p49"/>
          <p:cNvPicPr preferRelativeResize="0"/>
          <p:nvPr/>
        </p:nvPicPr>
        <p:blipFill rotWithShape="1">
          <a:blip r:embed="rId5">
            <a:alphaModFix/>
          </a:blip>
          <a:srcRect b="0" l="0" r="0" t="0"/>
          <a:stretch/>
        </p:blipFill>
        <p:spPr>
          <a:xfrm>
            <a:off x="7807066" y="2388456"/>
            <a:ext cx="448371" cy="448371"/>
          </a:xfrm>
          <a:prstGeom prst="rect">
            <a:avLst/>
          </a:prstGeom>
          <a:noFill/>
          <a:ln>
            <a:noFill/>
          </a:ln>
        </p:spPr>
      </p:pic>
      <p:pic>
        <p:nvPicPr>
          <p:cNvPr descr="Connections with solid fill" id="501" name="Google Shape;501;p49"/>
          <p:cNvPicPr preferRelativeResize="0"/>
          <p:nvPr/>
        </p:nvPicPr>
        <p:blipFill rotWithShape="1">
          <a:blip r:embed="rId6">
            <a:alphaModFix/>
          </a:blip>
          <a:srcRect b="0" l="0" r="0" t="0"/>
          <a:stretch/>
        </p:blipFill>
        <p:spPr>
          <a:xfrm>
            <a:off x="3475739" y="2388456"/>
            <a:ext cx="504826" cy="504826"/>
          </a:xfrm>
          <a:prstGeom prst="rect">
            <a:avLst/>
          </a:prstGeom>
          <a:noFill/>
          <a:ln>
            <a:noFill/>
          </a:ln>
        </p:spPr>
      </p:pic>
      <p:pic>
        <p:nvPicPr>
          <p:cNvPr descr="Upward trend with solid fill" id="502" name="Google Shape;502;p49"/>
          <p:cNvPicPr preferRelativeResize="0"/>
          <p:nvPr/>
        </p:nvPicPr>
        <p:blipFill rotWithShape="1">
          <a:blip r:embed="rId7">
            <a:alphaModFix/>
          </a:blip>
          <a:srcRect b="0" l="0" r="0" t="0"/>
          <a:stretch/>
        </p:blipFill>
        <p:spPr>
          <a:xfrm>
            <a:off x="6317360" y="2402793"/>
            <a:ext cx="438845" cy="438846"/>
          </a:xfrm>
          <a:prstGeom prst="rect">
            <a:avLst/>
          </a:prstGeom>
          <a:noFill/>
          <a:ln>
            <a:noFill/>
          </a:ln>
        </p:spPr>
      </p:pic>
      <p:pic>
        <p:nvPicPr>
          <p:cNvPr descr="Research with solid fill" id="503" name="Google Shape;503;p49"/>
          <p:cNvPicPr preferRelativeResize="0"/>
          <p:nvPr/>
        </p:nvPicPr>
        <p:blipFill rotWithShape="1">
          <a:blip r:embed="rId8">
            <a:alphaModFix/>
          </a:blip>
          <a:srcRect b="0" l="0" r="0" t="0"/>
          <a:stretch/>
        </p:blipFill>
        <p:spPr>
          <a:xfrm>
            <a:off x="2099920" y="2388456"/>
            <a:ext cx="444831" cy="444831"/>
          </a:xfrm>
          <a:prstGeom prst="rect">
            <a:avLst/>
          </a:prstGeom>
          <a:noFill/>
          <a:ln>
            <a:noFill/>
          </a:ln>
        </p:spPr>
      </p:pic>
      <p:sp>
        <p:nvSpPr>
          <p:cNvPr id="504" name="Google Shape;504;p49"/>
          <p:cNvSpPr/>
          <p:nvPr/>
        </p:nvSpPr>
        <p:spPr>
          <a:xfrm rot="2700000">
            <a:off x="401508" y="2111424"/>
            <a:ext cx="993626" cy="993626"/>
          </a:xfrm>
          <a:prstGeom prst="blockArc">
            <a:avLst>
              <a:gd fmla="val 10793747" name="adj1"/>
              <a:gd fmla="val 5525146" name="adj2"/>
              <a:gd fmla="val 11784" name="adj3"/>
            </a:avLst>
          </a:prstGeom>
          <a:solidFill>
            <a:srgbClr val="A6A6A6"/>
          </a:solidFill>
          <a:ln cap="flat" cmpd="sng" w="9525">
            <a:solidFill>
              <a:srgbClr val="A6A6A6"/>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5" name="Google Shape;505;p49"/>
          <p:cNvSpPr/>
          <p:nvPr/>
        </p:nvSpPr>
        <p:spPr>
          <a:xfrm rot="2733760">
            <a:off x="1812954" y="2111429"/>
            <a:ext cx="993674" cy="993674"/>
          </a:xfrm>
          <a:prstGeom prst="blockArc">
            <a:avLst>
              <a:gd fmla="val 10793747" name="adj1"/>
              <a:gd fmla="val 5525146" name="adj2"/>
              <a:gd fmla="val 11784" name="adj3"/>
            </a:avLst>
          </a:prstGeom>
          <a:solidFill>
            <a:srgbClr val="045C64"/>
          </a:solidFill>
          <a:ln cap="flat" cmpd="sng" w="9525">
            <a:solidFill>
              <a:srgbClr val="045C64"/>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6" name="Google Shape;506;p49"/>
          <p:cNvSpPr/>
          <p:nvPr/>
        </p:nvSpPr>
        <p:spPr>
          <a:xfrm rot="2733760">
            <a:off x="3223850" y="2111429"/>
            <a:ext cx="993674" cy="993674"/>
          </a:xfrm>
          <a:prstGeom prst="blockArc">
            <a:avLst>
              <a:gd fmla="val 10793747" name="adj1"/>
              <a:gd fmla="val 5525146" name="adj2"/>
              <a:gd fmla="val 11784" name="adj3"/>
            </a:avLst>
          </a:prstGeom>
          <a:solidFill>
            <a:srgbClr val="491F53"/>
          </a:solidFill>
          <a:ln cap="flat" cmpd="sng" w="9525">
            <a:solidFill>
              <a:srgbClr val="491F53"/>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7" name="Google Shape;507;p49"/>
          <p:cNvSpPr/>
          <p:nvPr/>
        </p:nvSpPr>
        <p:spPr>
          <a:xfrm rot="2733760">
            <a:off x="6053361" y="2111429"/>
            <a:ext cx="993674" cy="993674"/>
          </a:xfrm>
          <a:prstGeom prst="blockArc">
            <a:avLst>
              <a:gd fmla="val 10793747" name="adj1"/>
              <a:gd fmla="val 5525146" name="adj2"/>
              <a:gd fmla="val 11784" name="adj3"/>
            </a:avLst>
          </a:prstGeom>
          <a:solidFill>
            <a:srgbClr val="4C979F"/>
          </a:solidFill>
          <a:ln cap="flat" cmpd="sng" w="9525">
            <a:solidFill>
              <a:srgbClr val="4C979F"/>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8" name="Google Shape;508;p49"/>
          <p:cNvSpPr/>
          <p:nvPr/>
        </p:nvSpPr>
        <p:spPr>
          <a:xfrm rot="2733760">
            <a:off x="4637512" y="2111430"/>
            <a:ext cx="993674" cy="993674"/>
          </a:xfrm>
          <a:prstGeom prst="blockArc">
            <a:avLst>
              <a:gd fmla="val 10793747" name="adj1"/>
              <a:gd fmla="val 5525146" name="adj2"/>
              <a:gd fmla="val 11784" name="adj3"/>
            </a:avLst>
          </a:prstGeom>
          <a:solidFill>
            <a:srgbClr val="A7C947"/>
          </a:solidFill>
          <a:ln cap="flat" cmpd="sng" w="9525">
            <a:solidFill>
              <a:srgbClr val="A7C947"/>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9" name="Google Shape;509;p49"/>
          <p:cNvSpPr/>
          <p:nvPr/>
        </p:nvSpPr>
        <p:spPr>
          <a:xfrm rot="2733760">
            <a:off x="7458552" y="2111430"/>
            <a:ext cx="993674" cy="993674"/>
          </a:xfrm>
          <a:prstGeom prst="blockArc">
            <a:avLst>
              <a:gd fmla="val 10793747" name="adj1"/>
              <a:gd fmla="val 5525146" name="adj2"/>
              <a:gd fmla="val 11784" name="adj3"/>
            </a:avLst>
          </a:prstGeom>
          <a:solidFill>
            <a:srgbClr val="3F3F3F"/>
          </a:solidFill>
          <a:ln cap="flat" cmpd="sng" w="9525">
            <a:solidFill>
              <a:srgbClr val="3F3F3F"/>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0" name="Google Shape;510;p49"/>
          <p:cNvSpPr txBox="1"/>
          <p:nvPr/>
        </p:nvSpPr>
        <p:spPr>
          <a:xfrm>
            <a:off x="326344" y="3310856"/>
            <a:ext cx="10275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888888"/>
                </a:solidFill>
                <a:latin typeface="Lato"/>
                <a:ea typeface="Lato"/>
                <a:cs typeface="Lato"/>
                <a:sym typeface="Lato"/>
              </a:rPr>
              <a:t>Plan &amp;</a:t>
            </a:r>
            <a:endParaRPr b="1" i="0" sz="1300" u="none" cap="none" strike="noStrike">
              <a:solidFill>
                <a:srgbClr val="888888"/>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888888"/>
                </a:solidFill>
                <a:latin typeface="Lato"/>
                <a:ea typeface="Lato"/>
                <a:cs typeface="Lato"/>
                <a:sym typeface="Lato"/>
              </a:rPr>
              <a:t>Design</a:t>
            </a:r>
            <a:endParaRPr b="1" i="0" sz="1300" u="none" cap="none" strike="noStrike">
              <a:solidFill>
                <a:srgbClr val="888888"/>
              </a:solidFill>
              <a:latin typeface="Lato"/>
              <a:ea typeface="Lato"/>
              <a:cs typeface="Lato"/>
              <a:sym typeface="Lato"/>
            </a:endParaRPr>
          </a:p>
        </p:txBody>
      </p:sp>
      <p:sp>
        <p:nvSpPr>
          <p:cNvPr id="511" name="Google Shape;511;p49"/>
          <p:cNvSpPr txBox="1"/>
          <p:nvPr/>
        </p:nvSpPr>
        <p:spPr>
          <a:xfrm>
            <a:off x="1792688" y="3310856"/>
            <a:ext cx="10026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45C64"/>
                </a:solidFill>
                <a:latin typeface="Lato"/>
                <a:ea typeface="Lato"/>
                <a:cs typeface="Lato"/>
                <a:sym typeface="Lato"/>
              </a:rPr>
              <a:t>Collect &amp;</a:t>
            </a:r>
            <a:endParaRPr b="1" i="0" sz="1300" u="none" cap="none" strike="noStrike">
              <a:solidFill>
                <a:srgbClr val="045C64"/>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45C64"/>
                </a:solidFill>
                <a:latin typeface="Lato"/>
                <a:ea typeface="Lato"/>
                <a:cs typeface="Lato"/>
                <a:sym typeface="Lato"/>
              </a:rPr>
              <a:t>Analyse</a:t>
            </a:r>
            <a:endParaRPr b="1" i="0" sz="1300" u="none" cap="none" strike="noStrike">
              <a:solidFill>
                <a:srgbClr val="045C64"/>
              </a:solidFill>
              <a:latin typeface="Lato"/>
              <a:ea typeface="Lato"/>
              <a:cs typeface="Lato"/>
              <a:sym typeface="Lato"/>
            </a:endParaRPr>
          </a:p>
        </p:txBody>
      </p:sp>
      <p:sp>
        <p:nvSpPr>
          <p:cNvPr id="512" name="Google Shape;512;p49"/>
          <p:cNvSpPr txBox="1"/>
          <p:nvPr/>
        </p:nvSpPr>
        <p:spPr>
          <a:xfrm>
            <a:off x="3176101" y="3310856"/>
            <a:ext cx="10275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91F53"/>
                </a:solidFill>
                <a:latin typeface="Lato"/>
                <a:ea typeface="Lato"/>
                <a:cs typeface="Lato"/>
                <a:sym typeface="Lato"/>
              </a:rPr>
              <a:t>Publish &amp;</a:t>
            </a:r>
            <a:endParaRPr b="1" i="0" sz="1300" u="none" cap="none" strike="noStrike">
              <a:solidFill>
                <a:srgbClr val="491F5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91F53"/>
                </a:solidFill>
                <a:latin typeface="Lato"/>
                <a:ea typeface="Lato"/>
                <a:cs typeface="Lato"/>
                <a:sym typeface="Lato"/>
              </a:rPr>
              <a:t>Spread</a:t>
            </a:r>
            <a:endParaRPr b="1" i="0" sz="1300" u="none" cap="none" strike="noStrike">
              <a:solidFill>
                <a:srgbClr val="491F53"/>
              </a:solidFill>
              <a:latin typeface="Lato"/>
              <a:ea typeface="Lato"/>
              <a:cs typeface="Lato"/>
              <a:sym typeface="Lato"/>
            </a:endParaRPr>
          </a:p>
        </p:txBody>
      </p:sp>
      <p:sp>
        <p:nvSpPr>
          <p:cNvPr id="513" name="Google Shape;513;p49"/>
          <p:cNvSpPr txBox="1"/>
          <p:nvPr/>
        </p:nvSpPr>
        <p:spPr>
          <a:xfrm>
            <a:off x="4626863" y="3310856"/>
            <a:ext cx="10026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A7C947"/>
                </a:solidFill>
                <a:latin typeface="Lato"/>
                <a:ea typeface="Lato"/>
                <a:cs typeface="Lato"/>
                <a:sym typeface="Lato"/>
              </a:rPr>
              <a:t>Access &amp;</a:t>
            </a:r>
            <a:endParaRPr b="1" i="0" sz="1300" u="none" cap="none" strike="noStrike">
              <a:solidFill>
                <a:srgbClr val="A7C947"/>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A7C947"/>
                </a:solidFill>
                <a:latin typeface="Lato"/>
                <a:ea typeface="Lato"/>
                <a:cs typeface="Lato"/>
                <a:sym typeface="Lato"/>
              </a:rPr>
              <a:t>Reuse</a:t>
            </a:r>
            <a:endParaRPr b="1" i="0" sz="1300" u="none" cap="none" strike="noStrike">
              <a:solidFill>
                <a:srgbClr val="A7C947"/>
              </a:solidFill>
              <a:latin typeface="Lato"/>
              <a:ea typeface="Lato"/>
              <a:cs typeface="Lato"/>
              <a:sym typeface="Lato"/>
            </a:endParaRPr>
          </a:p>
        </p:txBody>
      </p:sp>
      <p:sp>
        <p:nvSpPr>
          <p:cNvPr id="514" name="Google Shape;514;p49"/>
          <p:cNvSpPr txBox="1"/>
          <p:nvPr/>
        </p:nvSpPr>
        <p:spPr>
          <a:xfrm>
            <a:off x="6027187" y="3310856"/>
            <a:ext cx="10275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C979F"/>
                </a:solidFill>
                <a:latin typeface="Lato"/>
                <a:ea typeface="Lato"/>
                <a:cs typeface="Lato"/>
                <a:sym typeface="Lato"/>
              </a:rPr>
              <a:t>Evaluate &amp;</a:t>
            </a:r>
            <a:endParaRPr b="1" i="0" sz="1300" u="none" cap="none" strike="noStrike">
              <a:solidFill>
                <a:srgbClr val="4C979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C979F"/>
                </a:solidFill>
                <a:latin typeface="Lato"/>
                <a:ea typeface="Lato"/>
                <a:cs typeface="Lato"/>
                <a:sym typeface="Lato"/>
              </a:rPr>
              <a:t>Build</a:t>
            </a:r>
            <a:endParaRPr b="1" i="0" sz="1300" u="none" cap="none" strike="noStrike">
              <a:solidFill>
                <a:srgbClr val="4C979F"/>
              </a:solidFill>
              <a:latin typeface="Lato"/>
              <a:ea typeface="Lato"/>
              <a:cs typeface="Lato"/>
              <a:sym typeface="Lato"/>
            </a:endParaRPr>
          </a:p>
        </p:txBody>
      </p:sp>
      <p:sp>
        <p:nvSpPr>
          <p:cNvPr id="515" name="Google Shape;515;p49"/>
          <p:cNvSpPr txBox="1"/>
          <p:nvPr/>
        </p:nvSpPr>
        <p:spPr>
          <a:xfrm>
            <a:off x="7409325" y="3308363"/>
            <a:ext cx="11802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3F3F3F"/>
                </a:solidFill>
                <a:latin typeface="Lato"/>
                <a:ea typeface="Lato"/>
                <a:cs typeface="Lato"/>
                <a:sym typeface="Lato"/>
              </a:rPr>
              <a:t>Communicate &amp; Involve</a:t>
            </a:r>
            <a:endParaRPr b="1" i="0" sz="1300" u="none" cap="none" strike="noStrike">
              <a:solidFill>
                <a:srgbClr val="3F3F3F"/>
              </a:solidFill>
              <a:latin typeface="Lato"/>
              <a:ea typeface="Lato"/>
              <a:cs typeface="Lato"/>
              <a:sym typeface="Lato"/>
            </a:endParaRPr>
          </a:p>
        </p:txBody>
      </p:sp>
      <p:cxnSp>
        <p:nvCxnSpPr>
          <p:cNvPr id="516" name="Google Shape;516;p49"/>
          <p:cNvCxnSpPr/>
          <p:nvPr/>
        </p:nvCxnSpPr>
        <p:spPr>
          <a:xfrm>
            <a:off x="1827431" y="3772556"/>
            <a:ext cx="933600" cy="0"/>
          </a:xfrm>
          <a:prstGeom prst="straightConnector1">
            <a:avLst/>
          </a:prstGeom>
          <a:noFill/>
          <a:ln cap="flat" cmpd="sng" w="7150">
            <a:solidFill>
              <a:srgbClr val="045C64"/>
            </a:solidFill>
            <a:prstDash val="solid"/>
            <a:round/>
            <a:headEnd len="sm" w="sm" type="none"/>
            <a:tailEnd len="sm" w="sm" type="none"/>
          </a:ln>
        </p:spPr>
      </p:cxnSp>
      <p:sp>
        <p:nvSpPr>
          <p:cNvPr id="517" name="Google Shape;517;p49"/>
          <p:cNvSpPr txBox="1"/>
          <p:nvPr/>
        </p:nvSpPr>
        <p:spPr>
          <a:xfrm>
            <a:off x="1851244" y="3772556"/>
            <a:ext cx="1113600" cy="12837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045C64"/>
                </a:solidFill>
                <a:latin typeface="Lato Light"/>
                <a:ea typeface="Lato Light"/>
                <a:cs typeface="Lato Light"/>
                <a:sym typeface="Lato Light"/>
              </a:rPr>
              <a:t>Reuse data from data repositories</a:t>
            </a:r>
            <a:endParaRPr b="0" i="0" sz="800"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045C64"/>
                </a:solidFill>
                <a:latin typeface="Lato Light"/>
                <a:ea typeface="Lato Light"/>
                <a:cs typeface="Lato Light"/>
                <a:sym typeface="Lato Light"/>
              </a:rPr>
              <a:t>Use open-source software for method documentation &amp; data analysis</a:t>
            </a:r>
            <a:endParaRPr b="0" i="0" sz="800"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45C64"/>
              </a:solidFill>
              <a:latin typeface="Arial"/>
              <a:ea typeface="Arial"/>
              <a:cs typeface="Arial"/>
              <a:sym typeface="Arial"/>
            </a:endParaRPr>
          </a:p>
        </p:txBody>
      </p:sp>
      <p:pic>
        <p:nvPicPr>
          <p:cNvPr id="518" name="Google Shape;518;p49"/>
          <p:cNvPicPr preferRelativeResize="0"/>
          <p:nvPr/>
        </p:nvPicPr>
        <p:blipFill rotWithShape="1">
          <a:blip r:embed="rId9">
            <a:alphaModFix/>
          </a:blip>
          <a:srcRect b="0" l="0" r="0" t="0"/>
          <a:stretch/>
        </p:blipFill>
        <p:spPr>
          <a:xfrm>
            <a:off x="1783500" y="3862530"/>
            <a:ext cx="101081" cy="101081"/>
          </a:xfrm>
          <a:prstGeom prst="rect">
            <a:avLst/>
          </a:prstGeom>
          <a:noFill/>
          <a:ln>
            <a:noFill/>
          </a:ln>
        </p:spPr>
      </p:pic>
      <p:pic>
        <p:nvPicPr>
          <p:cNvPr id="519" name="Google Shape;519;p49"/>
          <p:cNvPicPr preferRelativeResize="0"/>
          <p:nvPr/>
        </p:nvPicPr>
        <p:blipFill rotWithShape="1">
          <a:blip r:embed="rId9">
            <a:alphaModFix/>
          </a:blip>
          <a:srcRect b="0" l="0" r="0" t="0"/>
          <a:stretch/>
        </p:blipFill>
        <p:spPr>
          <a:xfrm>
            <a:off x="1783500" y="4129230"/>
            <a:ext cx="101081" cy="101081"/>
          </a:xfrm>
          <a:prstGeom prst="rect">
            <a:avLst/>
          </a:prstGeom>
          <a:noFill/>
          <a:ln>
            <a:noFill/>
          </a:ln>
        </p:spPr>
      </p:pic>
      <p:cxnSp>
        <p:nvCxnSpPr>
          <p:cNvPr id="520" name="Google Shape;520;p49"/>
          <p:cNvCxnSpPr/>
          <p:nvPr/>
        </p:nvCxnSpPr>
        <p:spPr>
          <a:xfrm>
            <a:off x="3237741" y="3772556"/>
            <a:ext cx="933600" cy="0"/>
          </a:xfrm>
          <a:prstGeom prst="straightConnector1">
            <a:avLst/>
          </a:prstGeom>
          <a:noFill/>
          <a:ln cap="flat" cmpd="sng" w="7150">
            <a:solidFill>
              <a:srgbClr val="491F53"/>
            </a:solidFill>
            <a:prstDash val="solid"/>
            <a:round/>
            <a:headEnd len="sm" w="sm" type="none"/>
            <a:tailEnd len="sm" w="sm" type="none"/>
          </a:ln>
        </p:spPr>
      </p:cxnSp>
      <p:cxnSp>
        <p:nvCxnSpPr>
          <p:cNvPr id="521" name="Google Shape;521;p49"/>
          <p:cNvCxnSpPr/>
          <p:nvPr/>
        </p:nvCxnSpPr>
        <p:spPr>
          <a:xfrm>
            <a:off x="4677985" y="3772556"/>
            <a:ext cx="933600" cy="0"/>
          </a:xfrm>
          <a:prstGeom prst="straightConnector1">
            <a:avLst/>
          </a:prstGeom>
          <a:noFill/>
          <a:ln cap="flat" cmpd="sng" w="7150">
            <a:solidFill>
              <a:srgbClr val="A7C947"/>
            </a:solidFill>
            <a:prstDash val="solid"/>
            <a:round/>
            <a:headEnd len="sm" w="sm" type="none"/>
            <a:tailEnd len="sm" w="sm" type="none"/>
          </a:ln>
        </p:spPr>
      </p:cxnSp>
      <p:pic>
        <p:nvPicPr>
          <p:cNvPr id="522" name="Google Shape;522;p49"/>
          <p:cNvPicPr preferRelativeResize="0"/>
          <p:nvPr/>
        </p:nvPicPr>
        <p:blipFill rotWithShape="1">
          <a:blip r:embed="rId10">
            <a:alphaModFix/>
          </a:blip>
          <a:srcRect b="0" l="0" r="0" t="0"/>
          <a:stretch/>
        </p:blipFill>
        <p:spPr>
          <a:xfrm>
            <a:off x="3203194" y="3854316"/>
            <a:ext cx="101081" cy="101081"/>
          </a:xfrm>
          <a:prstGeom prst="rect">
            <a:avLst/>
          </a:prstGeom>
          <a:noFill/>
          <a:ln>
            <a:noFill/>
          </a:ln>
        </p:spPr>
      </p:pic>
      <p:sp>
        <p:nvSpPr>
          <p:cNvPr id="523" name="Google Shape;523;p49"/>
          <p:cNvSpPr txBox="1"/>
          <p:nvPr/>
        </p:nvSpPr>
        <p:spPr>
          <a:xfrm>
            <a:off x="3274632" y="3807197"/>
            <a:ext cx="1027500" cy="1041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Publish preprints</a:t>
            </a:r>
            <a:endParaRPr b="0" i="0" sz="800"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Publish Open Access</a:t>
            </a:r>
            <a:endParaRPr b="0" i="0" sz="800"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Publish all research outputs</a:t>
            </a:r>
            <a:endParaRPr b="0" i="0" sz="800"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Practice Open peer review</a:t>
            </a:r>
            <a:endParaRPr b="1" i="0" sz="800" u="none" cap="none" strike="noStrike">
              <a:solidFill>
                <a:srgbClr val="491F53"/>
              </a:solidFill>
              <a:latin typeface="Lato"/>
              <a:ea typeface="Lato"/>
              <a:cs typeface="Lato"/>
              <a:sym typeface="Lato"/>
            </a:endParaRPr>
          </a:p>
        </p:txBody>
      </p:sp>
      <p:pic>
        <p:nvPicPr>
          <p:cNvPr id="524" name="Google Shape;524;p49"/>
          <p:cNvPicPr preferRelativeResize="0"/>
          <p:nvPr/>
        </p:nvPicPr>
        <p:blipFill rotWithShape="1">
          <a:blip r:embed="rId10">
            <a:alphaModFix/>
          </a:blip>
          <a:srcRect b="0" l="0" r="0" t="0"/>
          <a:stretch/>
        </p:blipFill>
        <p:spPr>
          <a:xfrm>
            <a:off x="3203194" y="3978141"/>
            <a:ext cx="101081" cy="101081"/>
          </a:xfrm>
          <a:prstGeom prst="rect">
            <a:avLst/>
          </a:prstGeom>
          <a:noFill/>
          <a:ln>
            <a:noFill/>
          </a:ln>
        </p:spPr>
      </p:pic>
      <p:pic>
        <p:nvPicPr>
          <p:cNvPr id="525" name="Google Shape;525;p49"/>
          <p:cNvPicPr preferRelativeResize="0"/>
          <p:nvPr/>
        </p:nvPicPr>
        <p:blipFill rotWithShape="1">
          <a:blip r:embed="rId10">
            <a:alphaModFix/>
          </a:blip>
          <a:srcRect b="0" l="0" r="0" t="0"/>
          <a:stretch/>
        </p:blipFill>
        <p:spPr>
          <a:xfrm>
            <a:off x="3203194" y="4121016"/>
            <a:ext cx="101081" cy="101081"/>
          </a:xfrm>
          <a:prstGeom prst="rect">
            <a:avLst/>
          </a:prstGeom>
          <a:noFill/>
          <a:ln>
            <a:noFill/>
          </a:ln>
        </p:spPr>
      </p:pic>
      <p:pic>
        <p:nvPicPr>
          <p:cNvPr id="526" name="Google Shape;526;p49"/>
          <p:cNvPicPr preferRelativeResize="0"/>
          <p:nvPr/>
        </p:nvPicPr>
        <p:blipFill rotWithShape="1">
          <a:blip r:embed="rId10">
            <a:alphaModFix/>
          </a:blip>
          <a:srcRect b="0" l="0" r="0" t="0"/>
          <a:stretch/>
        </p:blipFill>
        <p:spPr>
          <a:xfrm>
            <a:off x="3203194" y="4387716"/>
            <a:ext cx="101081" cy="101081"/>
          </a:xfrm>
          <a:prstGeom prst="rect">
            <a:avLst/>
          </a:prstGeom>
          <a:noFill/>
          <a:ln>
            <a:noFill/>
          </a:ln>
        </p:spPr>
      </p:pic>
      <p:sp>
        <p:nvSpPr>
          <p:cNvPr id="527" name="Google Shape;527;p49"/>
          <p:cNvSpPr txBox="1"/>
          <p:nvPr/>
        </p:nvSpPr>
        <p:spPr>
          <a:xfrm>
            <a:off x="4727372" y="3807206"/>
            <a:ext cx="10464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A7C947"/>
                </a:solidFill>
                <a:latin typeface="Lato Light"/>
                <a:ea typeface="Lato Light"/>
                <a:cs typeface="Lato Light"/>
                <a:sym typeface="Lato Light"/>
              </a:rPr>
              <a:t>Deposit all outputs in open repositories</a:t>
            </a:r>
            <a:endParaRPr b="0" i="0" sz="800"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A7C947"/>
                </a:solidFill>
                <a:latin typeface="Lato Light"/>
                <a:ea typeface="Lato Light"/>
                <a:cs typeface="Lato Light"/>
                <a:sym typeface="Lato Light"/>
              </a:rPr>
              <a:t>Use open licensing</a:t>
            </a:r>
            <a:endParaRPr b="0" i="0" sz="800"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A7C947"/>
                </a:solidFill>
                <a:latin typeface="Lato Light"/>
                <a:ea typeface="Lato Light"/>
                <a:cs typeface="Lato Light"/>
                <a:sym typeface="Lato Light"/>
              </a:rPr>
              <a:t>Attach persistent identifiers</a:t>
            </a:r>
            <a:endParaRPr b="0" i="0" sz="800"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A7C947"/>
                </a:solidFill>
                <a:latin typeface="Lato Light"/>
                <a:ea typeface="Lato Light"/>
                <a:cs typeface="Lato Light"/>
                <a:sym typeface="Lato Light"/>
              </a:rPr>
              <a:t>Add rich metadata </a:t>
            </a:r>
            <a:endParaRPr b="0" i="0" sz="800" u="none" cap="none" strike="noStrike">
              <a:solidFill>
                <a:srgbClr val="A7C947"/>
              </a:solidFill>
              <a:latin typeface="Lato Light"/>
              <a:ea typeface="Lato Light"/>
              <a:cs typeface="Lato Light"/>
              <a:sym typeface="Lato Light"/>
            </a:endParaRPr>
          </a:p>
        </p:txBody>
      </p:sp>
      <p:pic>
        <p:nvPicPr>
          <p:cNvPr id="528" name="Google Shape;528;p49"/>
          <p:cNvPicPr preferRelativeResize="0"/>
          <p:nvPr/>
        </p:nvPicPr>
        <p:blipFill rotWithShape="1">
          <a:blip r:embed="rId11">
            <a:alphaModFix/>
          </a:blip>
          <a:srcRect b="0" l="0" r="0" t="0"/>
          <a:stretch/>
        </p:blipFill>
        <p:spPr>
          <a:xfrm>
            <a:off x="4658072" y="3854325"/>
            <a:ext cx="101081" cy="101081"/>
          </a:xfrm>
          <a:prstGeom prst="rect">
            <a:avLst/>
          </a:prstGeom>
          <a:noFill/>
          <a:ln>
            <a:noFill/>
          </a:ln>
        </p:spPr>
      </p:pic>
      <p:pic>
        <p:nvPicPr>
          <p:cNvPr id="529" name="Google Shape;529;p49"/>
          <p:cNvPicPr preferRelativeResize="0"/>
          <p:nvPr/>
        </p:nvPicPr>
        <p:blipFill rotWithShape="1">
          <a:blip r:embed="rId11">
            <a:alphaModFix/>
          </a:blip>
          <a:srcRect b="0" l="0" r="0" t="0"/>
          <a:stretch/>
        </p:blipFill>
        <p:spPr>
          <a:xfrm>
            <a:off x="4658072" y="4121025"/>
            <a:ext cx="101081" cy="101081"/>
          </a:xfrm>
          <a:prstGeom prst="rect">
            <a:avLst/>
          </a:prstGeom>
          <a:noFill/>
          <a:ln>
            <a:noFill/>
          </a:ln>
        </p:spPr>
      </p:pic>
      <p:pic>
        <p:nvPicPr>
          <p:cNvPr id="530" name="Google Shape;530;p49"/>
          <p:cNvPicPr preferRelativeResize="0"/>
          <p:nvPr/>
        </p:nvPicPr>
        <p:blipFill rotWithShape="1">
          <a:blip r:embed="rId11">
            <a:alphaModFix/>
          </a:blip>
          <a:srcRect b="0" l="0" r="0" t="0"/>
          <a:stretch/>
        </p:blipFill>
        <p:spPr>
          <a:xfrm>
            <a:off x="4658072" y="4247269"/>
            <a:ext cx="101081" cy="101081"/>
          </a:xfrm>
          <a:prstGeom prst="rect">
            <a:avLst/>
          </a:prstGeom>
          <a:noFill/>
          <a:ln>
            <a:noFill/>
          </a:ln>
        </p:spPr>
      </p:pic>
      <p:pic>
        <p:nvPicPr>
          <p:cNvPr id="531" name="Google Shape;531;p49"/>
          <p:cNvPicPr preferRelativeResize="0"/>
          <p:nvPr/>
        </p:nvPicPr>
        <p:blipFill rotWithShape="1">
          <a:blip r:embed="rId11">
            <a:alphaModFix/>
          </a:blip>
          <a:srcRect b="0" l="0" r="0" t="0"/>
          <a:stretch/>
        </p:blipFill>
        <p:spPr>
          <a:xfrm>
            <a:off x="4658072" y="4488806"/>
            <a:ext cx="101081" cy="101081"/>
          </a:xfrm>
          <a:prstGeom prst="rect">
            <a:avLst/>
          </a:prstGeom>
          <a:noFill/>
          <a:ln>
            <a:noFill/>
          </a:ln>
        </p:spPr>
      </p:pic>
      <p:cxnSp>
        <p:nvCxnSpPr>
          <p:cNvPr id="532" name="Google Shape;532;p49"/>
          <p:cNvCxnSpPr/>
          <p:nvPr/>
        </p:nvCxnSpPr>
        <p:spPr>
          <a:xfrm>
            <a:off x="6074325" y="3772556"/>
            <a:ext cx="933600" cy="0"/>
          </a:xfrm>
          <a:prstGeom prst="straightConnector1">
            <a:avLst/>
          </a:prstGeom>
          <a:noFill/>
          <a:ln cap="flat" cmpd="sng" w="7150">
            <a:solidFill>
              <a:srgbClr val="4C979F"/>
            </a:solidFill>
            <a:prstDash val="solid"/>
            <a:round/>
            <a:headEnd len="sm" w="sm" type="none"/>
            <a:tailEnd len="sm" w="sm" type="none"/>
          </a:ln>
        </p:spPr>
      </p:cxnSp>
      <p:sp>
        <p:nvSpPr>
          <p:cNvPr id="533" name="Google Shape;533;p49"/>
          <p:cNvSpPr txBox="1"/>
          <p:nvPr/>
        </p:nvSpPr>
        <p:spPr>
          <a:xfrm>
            <a:off x="6107156" y="3772556"/>
            <a:ext cx="1098900" cy="1111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C979F"/>
                </a:solidFill>
                <a:latin typeface="Lato Light"/>
                <a:ea typeface="Lato Light"/>
                <a:cs typeface="Lato Light"/>
                <a:sym typeface="Lato Light"/>
              </a:rPr>
              <a:t>Use responsible research metrics</a:t>
            </a:r>
            <a:endParaRPr b="0" i="0" sz="800"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C979F"/>
                </a:solidFill>
                <a:latin typeface="Lato Light"/>
                <a:ea typeface="Lato Light"/>
                <a:cs typeface="Lato Light"/>
                <a:sym typeface="Lato Light"/>
              </a:rPr>
              <a:t>Adopt qualitative research assessment</a:t>
            </a:r>
            <a:endParaRPr b="0" i="0" sz="800"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C979F"/>
                </a:solidFill>
                <a:latin typeface="Lato Light"/>
                <a:ea typeface="Lato Light"/>
                <a:cs typeface="Lato Light"/>
                <a:sym typeface="Lato Light"/>
              </a:rPr>
              <a:t>Track Open Science contributions</a:t>
            </a:r>
            <a:endParaRPr b="0" i="0" sz="800"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t/>
            </a:r>
            <a:endParaRPr b="1" i="0" sz="800" u="none" cap="none" strike="noStrike">
              <a:solidFill>
                <a:srgbClr val="4C979F"/>
              </a:solidFill>
              <a:latin typeface="Lato"/>
              <a:ea typeface="Lato"/>
              <a:cs typeface="Lato"/>
              <a:sym typeface="Lato"/>
            </a:endParaRPr>
          </a:p>
        </p:txBody>
      </p:sp>
      <p:pic>
        <p:nvPicPr>
          <p:cNvPr id="534" name="Google Shape;534;p49"/>
          <p:cNvPicPr preferRelativeResize="0"/>
          <p:nvPr/>
        </p:nvPicPr>
        <p:blipFill rotWithShape="1">
          <a:blip r:embed="rId12">
            <a:alphaModFix/>
          </a:blip>
          <a:srcRect b="0" l="0" r="0" t="0"/>
          <a:stretch/>
        </p:blipFill>
        <p:spPr>
          <a:xfrm>
            <a:off x="6041925" y="3854325"/>
            <a:ext cx="101081" cy="101081"/>
          </a:xfrm>
          <a:prstGeom prst="rect">
            <a:avLst/>
          </a:prstGeom>
          <a:noFill/>
          <a:ln>
            <a:noFill/>
          </a:ln>
        </p:spPr>
      </p:pic>
      <p:pic>
        <p:nvPicPr>
          <p:cNvPr id="535" name="Google Shape;535;p49"/>
          <p:cNvPicPr preferRelativeResize="0"/>
          <p:nvPr/>
        </p:nvPicPr>
        <p:blipFill rotWithShape="1">
          <a:blip r:embed="rId12">
            <a:alphaModFix/>
          </a:blip>
          <a:srcRect b="0" l="0" r="0" t="0"/>
          <a:stretch/>
        </p:blipFill>
        <p:spPr>
          <a:xfrm>
            <a:off x="6041925" y="4121025"/>
            <a:ext cx="101081" cy="101081"/>
          </a:xfrm>
          <a:prstGeom prst="rect">
            <a:avLst/>
          </a:prstGeom>
          <a:noFill/>
          <a:ln>
            <a:noFill/>
          </a:ln>
        </p:spPr>
      </p:pic>
      <p:pic>
        <p:nvPicPr>
          <p:cNvPr id="536" name="Google Shape;536;p49"/>
          <p:cNvPicPr preferRelativeResize="0"/>
          <p:nvPr/>
        </p:nvPicPr>
        <p:blipFill rotWithShape="1">
          <a:blip r:embed="rId12">
            <a:alphaModFix/>
          </a:blip>
          <a:srcRect b="0" l="0" r="0" t="0"/>
          <a:stretch/>
        </p:blipFill>
        <p:spPr>
          <a:xfrm>
            <a:off x="6041925" y="4387725"/>
            <a:ext cx="101081" cy="101081"/>
          </a:xfrm>
          <a:prstGeom prst="rect">
            <a:avLst/>
          </a:prstGeom>
          <a:noFill/>
          <a:ln>
            <a:noFill/>
          </a:ln>
        </p:spPr>
      </p:pic>
      <p:sp>
        <p:nvSpPr>
          <p:cNvPr id="537" name="Google Shape;537;p49"/>
          <p:cNvSpPr txBox="1"/>
          <p:nvPr/>
        </p:nvSpPr>
        <p:spPr>
          <a:xfrm>
            <a:off x="7562906" y="3772556"/>
            <a:ext cx="1095000" cy="9696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3F3F3F"/>
                </a:solidFill>
                <a:latin typeface="Lato Light"/>
                <a:ea typeface="Lato Light"/>
                <a:cs typeface="Lato Light"/>
                <a:sym typeface="Lato Light"/>
              </a:rPr>
              <a:t>Share key insights through (social) media</a:t>
            </a:r>
            <a:endParaRPr b="0" i="0" sz="800"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3F3F3F"/>
                </a:solidFill>
                <a:latin typeface="Lato Light"/>
                <a:ea typeface="Lato Light"/>
                <a:cs typeface="Lato Light"/>
                <a:sym typeface="Lato Light"/>
              </a:rPr>
              <a:t>Encourage Citizen Science</a:t>
            </a:r>
            <a:endParaRPr b="0" i="0" sz="800"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3F3F3F"/>
                </a:solidFill>
                <a:latin typeface="Lato Light"/>
                <a:ea typeface="Lato Light"/>
                <a:cs typeface="Lato Light"/>
                <a:sym typeface="Lato Light"/>
              </a:rPr>
              <a:t>Turn research into MOOCs or OERs</a:t>
            </a:r>
            <a:endParaRPr b="0" i="0" sz="800" u="none" cap="none" strike="noStrike">
              <a:solidFill>
                <a:srgbClr val="3F3F3F"/>
              </a:solidFill>
              <a:latin typeface="Lato Light"/>
              <a:ea typeface="Lato Light"/>
              <a:cs typeface="Lato Light"/>
              <a:sym typeface="Lato Light"/>
            </a:endParaRPr>
          </a:p>
        </p:txBody>
      </p:sp>
      <p:cxnSp>
        <p:nvCxnSpPr>
          <p:cNvPr id="538" name="Google Shape;538;p49"/>
          <p:cNvCxnSpPr/>
          <p:nvPr/>
        </p:nvCxnSpPr>
        <p:spPr>
          <a:xfrm>
            <a:off x="7528556" y="3772556"/>
            <a:ext cx="933600" cy="0"/>
          </a:xfrm>
          <a:prstGeom prst="straightConnector1">
            <a:avLst/>
          </a:prstGeom>
          <a:noFill/>
          <a:ln cap="flat" cmpd="sng" w="7150">
            <a:solidFill>
              <a:srgbClr val="3F3F3F"/>
            </a:solidFill>
            <a:prstDash val="solid"/>
            <a:round/>
            <a:headEnd len="sm" w="sm" type="none"/>
            <a:tailEnd len="sm" w="sm" type="none"/>
          </a:ln>
        </p:spPr>
      </p:cxnSp>
      <p:pic>
        <p:nvPicPr>
          <p:cNvPr id="539" name="Google Shape;539;p49"/>
          <p:cNvPicPr preferRelativeResize="0"/>
          <p:nvPr/>
        </p:nvPicPr>
        <p:blipFill rotWithShape="1">
          <a:blip r:embed="rId13">
            <a:alphaModFix/>
          </a:blip>
          <a:srcRect b="0" l="0" r="0" t="0"/>
          <a:stretch/>
        </p:blipFill>
        <p:spPr>
          <a:xfrm>
            <a:off x="7474125" y="3856800"/>
            <a:ext cx="112575" cy="112575"/>
          </a:xfrm>
          <a:prstGeom prst="rect">
            <a:avLst/>
          </a:prstGeom>
          <a:noFill/>
          <a:ln>
            <a:noFill/>
          </a:ln>
        </p:spPr>
      </p:pic>
      <p:pic>
        <p:nvPicPr>
          <p:cNvPr id="540" name="Google Shape;540;p49"/>
          <p:cNvPicPr preferRelativeResize="0"/>
          <p:nvPr/>
        </p:nvPicPr>
        <p:blipFill rotWithShape="1">
          <a:blip r:embed="rId13">
            <a:alphaModFix/>
          </a:blip>
          <a:srcRect b="0" l="0" r="0" t="0"/>
          <a:stretch/>
        </p:blipFill>
        <p:spPr>
          <a:xfrm>
            <a:off x="7474125" y="4107881"/>
            <a:ext cx="112575" cy="112575"/>
          </a:xfrm>
          <a:prstGeom prst="rect">
            <a:avLst/>
          </a:prstGeom>
          <a:noFill/>
          <a:ln>
            <a:noFill/>
          </a:ln>
        </p:spPr>
      </p:pic>
      <p:pic>
        <p:nvPicPr>
          <p:cNvPr id="541" name="Google Shape;541;p49"/>
          <p:cNvPicPr preferRelativeResize="0"/>
          <p:nvPr/>
        </p:nvPicPr>
        <p:blipFill rotWithShape="1">
          <a:blip r:embed="rId13">
            <a:alphaModFix/>
          </a:blip>
          <a:srcRect b="0" l="0" r="0" t="0"/>
          <a:stretch/>
        </p:blipFill>
        <p:spPr>
          <a:xfrm>
            <a:off x="7474125" y="4388081"/>
            <a:ext cx="112575" cy="112575"/>
          </a:xfrm>
          <a:prstGeom prst="rect">
            <a:avLst/>
          </a:prstGeom>
          <a:noFill/>
          <a:ln>
            <a:noFill/>
          </a:ln>
        </p:spPr>
      </p:pic>
      <p:sp>
        <p:nvSpPr>
          <p:cNvPr id="542" name="Google Shape;542;p49"/>
          <p:cNvSpPr txBox="1"/>
          <p:nvPr/>
        </p:nvSpPr>
        <p:spPr>
          <a:xfrm>
            <a:off x="411106" y="3791334"/>
            <a:ext cx="1098900" cy="935100"/>
          </a:xfrm>
          <a:prstGeom prst="rect">
            <a:avLst/>
          </a:prstGeom>
          <a:noFill/>
          <a:ln>
            <a:noFill/>
          </a:ln>
        </p:spPr>
        <p:txBody>
          <a:bodyPr anchorCtr="0" anchor="t" bIns="51425" lIns="51425" spcFirstLastPara="1" rIns="51425" wrap="square" tIns="51425">
            <a:spAutoFit/>
          </a:bodyPr>
          <a:lstStyle/>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Evaluate IP potential</a:t>
            </a:r>
            <a:endParaRPr sz="800">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Determine research type</a:t>
            </a:r>
            <a:endParaRPr sz="800">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Choose transparent practices</a:t>
            </a:r>
            <a:endParaRPr sz="800">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Write a DMP</a:t>
            </a:r>
            <a:endParaRPr sz="800">
              <a:solidFill>
                <a:srgbClr val="A6A6A6"/>
              </a:solidFill>
              <a:latin typeface="Lato Light"/>
              <a:ea typeface="Lato Light"/>
              <a:cs typeface="Lato Light"/>
              <a:sym typeface="Lato Light"/>
            </a:endParaRPr>
          </a:p>
        </p:txBody>
      </p:sp>
      <p:pic>
        <p:nvPicPr>
          <p:cNvPr id="543" name="Google Shape;543;p49"/>
          <p:cNvPicPr preferRelativeResize="0"/>
          <p:nvPr/>
        </p:nvPicPr>
        <p:blipFill>
          <a:blip r:embed="rId14">
            <a:alphaModFix/>
          </a:blip>
          <a:stretch>
            <a:fillRect/>
          </a:stretch>
        </p:blipFill>
        <p:spPr>
          <a:xfrm>
            <a:off x="307951" y="3856797"/>
            <a:ext cx="112575" cy="112575"/>
          </a:xfrm>
          <a:prstGeom prst="rect">
            <a:avLst/>
          </a:prstGeom>
          <a:noFill/>
          <a:ln>
            <a:noFill/>
          </a:ln>
        </p:spPr>
      </p:pic>
      <p:pic>
        <p:nvPicPr>
          <p:cNvPr id="544" name="Google Shape;544;p49"/>
          <p:cNvPicPr preferRelativeResize="0"/>
          <p:nvPr/>
        </p:nvPicPr>
        <p:blipFill>
          <a:blip r:embed="rId14">
            <a:alphaModFix/>
          </a:blip>
          <a:stretch>
            <a:fillRect/>
          </a:stretch>
        </p:blipFill>
        <p:spPr>
          <a:xfrm>
            <a:off x="307951" y="3972400"/>
            <a:ext cx="112575" cy="112575"/>
          </a:xfrm>
          <a:prstGeom prst="rect">
            <a:avLst/>
          </a:prstGeom>
          <a:noFill/>
          <a:ln>
            <a:noFill/>
          </a:ln>
        </p:spPr>
      </p:pic>
      <p:pic>
        <p:nvPicPr>
          <p:cNvPr id="545" name="Google Shape;545;p49"/>
          <p:cNvPicPr preferRelativeResize="0"/>
          <p:nvPr/>
        </p:nvPicPr>
        <p:blipFill>
          <a:blip r:embed="rId14">
            <a:alphaModFix/>
          </a:blip>
          <a:stretch>
            <a:fillRect/>
          </a:stretch>
        </p:blipFill>
        <p:spPr>
          <a:xfrm>
            <a:off x="307951" y="4241528"/>
            <a:ext cx="112575" cy="112575"/>
          </a:xfrm>
          <a:prstGeom prst="rect">
            <a:avLst/>
          </a:prstGeom>
          <a:noFill/>
          <a:ln>
            <a:noFill/>
          </a:ln>
        </p:spPr>
      </p:pic>
      <p:pic>
        <p:nvPicPr>
          <p:cNvPr id="546" name="Google Shape;546;p49"/>
          <p:cNvPicPr preferRelativeResize="0"/>
          <p:nvPr/>
        </p:nvPicPr>
        <p:blipFill>
          <a:blip r:embed="rId14">
            <a:alphaModFix/>
          </a:blip>
          <a:stretch>
            <a:fillRect/>
          </a:stretch>
        </p:blipFill>
        <p:spPr>
          <a:xfrm>
            <a:off x="307951" y="4502107"/>
            <a:ext cx="112575" cy="112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0"/>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How to implement Open Science </a:t>
            </a:r>
            <a:endParaRPr>
              <a:latin typeface="Lora"/>
              <a:ea typeface="Lora"/>
              <a:cs typeface="Lora"/>
              <a:sym typeface="Lora"/>
            </a:endParaRPr>
          </a:p>
        </p:txBody>
      </p:sp>
      <p:sp>
        <p:nvSpPr>
          <p:cNvPr id="553" name="Google Shape;553;p50"/>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554" name="Google Shape;554;p50"/>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555" name="Google Shape;555;p50"/>
          <p:cNvSpPr txBox="1"/>
          <p:nvPr/>
        </p:nvSpPr>
        <p:spPr>
          <a:xfrm>
            <a:off x="505013" y="1213181"/>
            <a:ext cx="7400925" cy="261675"/>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sp>
        <p:nvSpPr>
          <p:cNvPr id="556" name="Google Shape;556;p50"/>
          <p:cNvSpPr txBox="1"/>
          <p:nvPr/>
        </p:nvSpPr>
        <p:spPr>
          <a:xfrm>
            <a:off x="-19" y="1302563"/>
            <a:ext cx="9144000" cy="492525"/>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Lato Light"/>
                <a:ea typeface="Lato Light"/>
                <a:cs typeface="Lato Light"/>
                <a:sym typeface="Lato Light"/>
              </a:rPr>
              <a:t>Reflect on how you can integrate OS into your own workflow!</a:t>
            </a:r>
            <a:endParaRPr b="0" i="0" sz="2300" u="none" cap="none" strike="noStrike">
              <a:solidFill>
                <a:schemeClr val="dk1"/>
              </a:solidFill>
              <a:latin typeface="Lato Light"/>
              <a:ea typeface="Lato Light"/>
              <a:cs typeface="Lato Light"/>
              <a:sym typeface="Lato Light"/>
            </a:endParaRPr>
          </a:p>
        </p:txBody>
      </p:sp>
      <p:sp>
        <p:nvSpPr>
          <p:cNvPr id="557" name="Google Shape;557;p50"/>
          <p:cNvSpPr txBox="1"/>
          <p:nvPr/>
        </p:nvSpPr>
        <p:spPr>
          <a:xfrm>
            <a:off x="141506" y="3223913"/>
            <a:ext cx="22500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558" name="Google Shape;558;p50"/>
          <p:cNvCxnSpPr/>
          <p:nvPr/>
        </p:nvCxnSpPr>
        <p:spPr>
          <a:xfrm>
            <a:off x="370106" y="3772556"/>
            <a:ext cx="933600" cy="0"/>
          </a:xfrm>
          <a:prstGeom prst="straightConnector1">
            <a:avLst/>
          </a:prstGeom>
          <a:noFill/>
          <a:ln cap="flat" cmpd="sng" w="7150">
            <a:solidFill>
              <a:srgbClr val="A6A6A6"/>
            </a:solidFill>
            <a:prstDash val="solid"/>
            <a:round/>
            <a:headEnd len="sm" w="sm" type="none"/>
            <a:tailEnd len="sm" w="sm" type="none"/>
          </a:ln>
        </p:spPr>
      </p:cxnSp>
      <p:sp>
        <p:nvSpPr>
          <p:cNvPr id="559" name="Google Shape;559;p50"/>
          <p:cNvSpPr/>
          <p:nvPr/>
        </p:nvSpPr>
        <p:spPr>
          <a:xfrm>
            <a:off x="1353600"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0" name="Google Shape;560;p50"/>
          <p:cNvSpPr/>
          <p:nvPr/>
        </p:nvSpPr>
        <p:spPr>
          <a:xfrm>
            <a:off x="2765035"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1" name="Google Shape;561;p50"/>
          <p:cNvSpPr/>
          <p:nvPr/>
        </p:nvSpPr>
        <p:spPr>
          <a:xfrm>
            <a:off x="4175931"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2" name="Google Shape;562;p50"/>
          <p:cNvSpPr/>
          <p:nvPr/>
        </p:nvSpPr>
        <p:spPr>
          <a:xfrm>
            <a:off x="7005442"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3" name="Google Shape;563;p50"/>
          <p:cNvSpPr/>
          <p:nvPr/>
        </p:nvSpPr>
        <p:spPr>
          <a:xfrm>
            <a:off x="5589593" y="2464679"/>
            <a:ext cx="555600" cy="321000"/>
          </a:xfrm>
          <a:prstGeom prst="homePlate">
            <a:avLst>
              <a:gd fmla="val 50000" name="adj"/>
            </a:avLst>
          </a:prstGeom>
          <a:solidFill>
            <a:srgbClr val="F2F2F2"/>
          </a:solidFill>
          <a:ln>
            <a:noFill/>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Playbook with solid fill" id="564" name="Google Shape;564;p50"/>
          <p:cNvPicPr preferRelativeResize="0"/>
          <p:nvPr/>
        </p:nvPicPr>
        <p:blipFill rotWithShape="1">
          <a:blip r:embed="rId3">
            <a:alphaModFix/>
          </a:blip>
          <a:srcRect b="0" l="0" r="0" t="0"/>
          <a:stretch/>
        </p:blipFill>
        <p:spPr>
          <a:xfrm>
            <a:off x="642091" y="2363571"/>
            <a:ext cx="493712" cy="493712"/>
          </a:xfrm>
          <a:prstGeom prst="rect">
            <a:avLst/>
          </a:prstGeom>
          <a:noFill/>
          <a:ln>
            <a:noFill/>
          </a:ln>
        </p:spPr>
      </p:pic>
      <p:pic>
        <p:nvPicPr>
          <p:cNvPr descr="Arrow circle with solid fill" id="565" name="Google Shape;565;p50"/>
          <p:cNvPicPr preferRelativeResize="0"/>
          <p:nvPr/>
        </p:nvPicPr>
        <p:blipFill rotWithShape="1">
          <a:blip r:embed="rId4">
            <a:alphaModFix/>
          </a:blip>
          <a:srcRect b="0" l="0" r="0" t="0"/>
          <a:stretch/>
        </p:blipFill>
        <p:spPr>
          <a:xfrm>
            <a:off x="4857929" y="2340908"/>
            <a:ext cx="562616" cy="562616"/>
          </a:xfrm>
          <a:prstGeom prst="rect">
            <a:avLst/>
          </a:prstGeom>
          <a:noFill/>
          <a:ln>
            <a:noFill/>
          </a:ln>
        </p:spPr>
      </p:pic>
      <p:pic>
        <p:nvPicPr>
          <p:cNvPr descr="Marketing with solid fill" id="566" name="Google Shape;566;p50"/>
          <p:cNvPicPr preferRelativeResize="0"/>
          <p:nvPr/>
        </p:nvPicPr>
        <p:blipFill rotWithShape="1">
          <a:blip r:embed="rId5">
            <a:alphaModFix/>
          </a:blip>
          <a:srcRect b="0" l="0" r="0" t="0"/>
          <a:stretch/>
        </p:blipFill>
        <p:spPr>
          <a:xfrm>
            <a:off x="7807066" y="2388456"/>
            <a:ext cx="448371" cy="448371"/>
          </a:xfrm>
          <a:prstGeom prst="rect">
            <a:avLst/>
          </a:prstGeom>
          <a:noFill/>
          <a:ln>
            <a:noFill/>
          </a:ln>
        </p:spPr>
      </p:pic>
      <p:pic>
        <p:nvPicPr>
          <p:cNvPr descr="Connections with solid fill" id="567" name="Google Shape;567;p50"/>
          <p:cNvPicPr preferRelativeResize="0"/>
          <p:nvPr/>
        </p:nvPicPr>
        <p:blipFill rotWithShape="1">
          <a:blip r:embed="rId6">
            <a:alphaModFix/>
          </a:blip>
          <a:srcRect b="0" l="0" r="0" t="0"/>
          <a:stretch/>
        </p:blipFill>
        <p:spPr>
          <a:xfrm>
            <a:off x="3475739" y="2388456"/>
            <a:ext cx="504826" cy="504826"/>
          </a:xfrm>
          <a:prstGeom prst="rect">
            <a:avLst/>
          </a:prstGeom>
          <a:noFill/>
          <a:ln>
            <a:noFill/>
          </a:ln>
        </p:spPr>
      </p:pic>
      <p:pic>
        <p:nvPicPr>
          <p:cNvPr descr="Upward trend with solid fill" id="568" name="Google Shape;568;p50"/>
          <p:cNvPicPr preferRelativeResize="0"/>
          <p:nvPr/>
        </p:nvPicPr>
        <p:blipFill rotWithShape="1">
          <a:blip r:embed="rId7">
            <a:alphaModFix/>
          </a:blip>
          <a:srcRect b="0" l="0" r="0" t="0"/>
          <a:stretch/>
        </p:blipFill>
        <p:spPr>
          <a:xfrm>
            <a:off x="6317360" y="2402793"/>
            <a:ext cx="438845" cy="438846"/>
          </a:xfrm>
          <a:prstGeom prst="rect">
            <a:avLst/>
          </a:prstGeom>
          <a:noFill/>
          <a:ln>
            <a:noFill/>
          </a:ln>
        </p:spPr>
      </p:pic>
      <p:pic>
        <p:nvPicPr>
          <p:cNvPr descr="Research with solid fill" id="569" name="Google Shape;569;p50"/>
          <p:cNvPicPr preferRelativeResize="0"/>
          <p:nvPr/>
        </p:nvPicPr>
        <p:blipFill rotWithShape="1">
          <a:blip r:embed="rId8">
            <a:alphaModFix/>
          </a:blip>
          <a:srcRect b="0" l="0" r="0" t="0"/>
          <a:stretch/>
        </p:blipFill>
        <p:spPr>
          <a:xfrm>
            <a:off x="2099920" y="2388456"/>
            <a:ext cx="444831" cy="444831"/>
          </a:xfrm>
          <a:prstGeom prst="rect">
            <a:avLst/>
          </a:prstGeom>
          <a:noFill/>
          <a:ln>
            <a:noFill/>
          </a:ln>
        </p:spPr>
      </p:pic>
      <p:sp>
        <p:nvSpPr>
          <p:cNvPr id="570" name="Google Shape;570;p50"/>
          <p:cNvSpPr/>
          <p:nvPr/>
        </p:nvSpPr>
        <p:spPr>
          <a:xfrm rot="2700000">
            <a:off x="401508" y="2111424"/>
            <a:ext cx="993626" cy="993626"/>
          </a:xfrm>
          <a:prstGeom prst="blockArc">
            <a:avLst>
              <a:gd fmla="val 10793747" name="adj1"/>
              <a:gd fmla="val 5525146" name="adj2"/>
              <a:gd fmla="val 11784" name="adj3"/>
            </a:avLst>
          </a:prstGeom>
          <a:solidFill>
            <a:srgbClr val="A6A6A6"/>
          </a:solidFill>
          <a:ln cap="flat" cmpd="sng" w="9525">
            <a:solidFill>
              <a:srgbClr val="A6A6A6"/>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1" name="Google Shape;571;p50"/>
          <p:cNvSpPr/>
          <p:nvPr/>
        </p:nvSpPr>
        <p:spPr>
          <a:xfrm rot="2733760">
            <a:off x="1812954" y="2111429"/>
            <a:ext cx="993674" cy="993674"/>
          </a:xfrm>
          <a:prstGeom prst="blockArc">
            <a:avLst>
              <a:gd fmla="val 10793747" name="adj1"/>
              <a:gd fmla="val 5525146" name="adj2"/>
              <a:gd fmla="val 11784" name="adj3"/>
            </a:avLst>
          </a:prstGeom>
          <a:solidFill>
            <a:srgbClr val="045C64"/>
          </a:solidFill>
          <a:ln cap="flat" cmpd="sng" w="9525">
            <a:solidFill>
              <a:srgbClr val="045C64"/>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2" name="Google Shape;572;p50"/>
          <p:cNvSpPr/>
          <p:nvPr/>
        </p:nvSpPr>
        <p:spPr>
          <a:xfrm rot="2733760">
            <a:off x="3223850" y="2111429"/>
            <a:ext cx="993674" cy="993674"/>
          </a:xfrm>
          <a:prstGeom prst="blockArc">
            <a:avLst>
              <a:gd fmla="val 10793747" name="adj1"/>
              <a:gd fmla="val 5525146" name="adj2"/>
              <a:gd fmla="val 11784" name="adj3"/>
            </a:avLst>
          </a:prstGeom>
          <a:solidFill>
            <a:srgbClr val="491F53"/>
          </a:solidFill>
          <a:ln cap="flat" cmpd="sng" w="9525">
            <a:solidFill>
              <a:srgbClr val="491F53"/>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3" name="Google Shape;573;p50"/>
          <p:cNvSpPr/>
          <p:nvPr/>
        </p:nvSpPr>
        <p:spPr>
          <a:xfrm rot="2733760">
            <a:off x="6053361" y="2111429"/>
            <a:ext cx="993674" cy="993674"/>
          </a:xfrm>
          <a:prstGeom prst="blockArc">
            <a:avLst>
              <a:gd fmla="val 10793747" name="adj1"/>
              <a:gd fmla="val 5525146" name="adj2"/>
              <a:gd fmla="val 11784" name="adj3"/>
            </a:avLst>
          </a:prstGeom>
          <a:solidFill>
            <a:srgbClr val="4C979F"/>
          </a:solidFill>
          <a:ln cap="flat" cmpd="sng" w="9525">
            <a:solidFill>
              <a:srgbClr val="4C979F"/>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4" name="Google Shape;574;p50"/>
          <p:cNvSpPr/>
          <p:nvPr/>
        </p:nvSpPr>
        <p:spPr>
          <a:xfrm rot="2733760">
            <a:off x="4637512" y="2111430"/>
            <a:ext cx="993674" cy="993674"/>
          </a:xfrm>
          <a:prstGeom prst="blockArc">
            <a:avLst>
              <a:gd fmla="val 10793747" name="adj1"/>
              <a:gd fmla="val 5525146" name="adj2"/>
              <a:gd fmla="val 11784" name="adj3"/>
            </a:avLst>
          </a:prstGeom>
          <a:solidFill>
            <a:srgbClr val="A7C947"/>
          </a:solidFill>
          <a:ln cap="flat" cmpd="sng" w="9525">
            <a:solidFill>
              <a:srgbClr val="A7C947"/>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5" name="Google Shape;575;p50"/>
          <p:cNvSpPr/>
          <p:nvPr/>
        </p:nvSpPr>
        <p:spPr>
          <a:xfrm rot="2733760">
            <a:off x="7458552" y="2111430"/>
            <a:ext cx="993674" cy="993674"/>
          </a:xfrm>
          <a:prstGeom prst="blockArc">
            <a:avLst>
              <a:gd fmla="val 10793747" name="adj1"/>
              <a:gd fmla="val 5525146" name="adj2"/>
              <a:gd fmla="val 11784" name="adj3"/>
            </a:avLst>
          </a:prstGeom>
          <a:solidFill>
            <a:srgbClr val="3F3F3F"/>
          </a:solidFill>
          <a:ln cap="flat" cmpd="sng" w="9525">
            <a:solidFill>
              <a:srgbClr val="3F3F3F"/>
            </a:solidFill>
            <a:prstDash val="solid"/>
            <a:miter lim="800000"/>
            <a:headEnd len="sm" w="sm" type="none"/>
            <a:tailEnd len="sm" w="sm" type="none"/>
          </a:ln>
          <a:effectLst>
            <a:outerShdw blurRad="38100" rotWithShape="0" algn="tl" dir="2700000" dist="28575">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6" name="Google Shape;576;p50"/>
          <p:cNvSpPr txBox="1"/>
          <p:nvPr/>
        </p:nvSpPr>
        <p:spPr>
          <a:xfrm>
            <a:off x="326344" y="3310856"/>
            <a:ext cx="10275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888888"/>
                </a:solidFill>
                <a:latin typeface="Lato"/>
                <a:ea typeface="Lato"/>
                <a:cs typeface="Lato"/>
                <a:sym typeface="Lato"/>
              </a:rPr>
              <a:t>Plan &amp;</a:t>
            </a:r>
            <a:endParaRPr b="1" i="0" sz="1300" u="none" cap="none" strike="noStrike">
              <a:solidFill>
                <a:srgbClr val="888888"/>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888888"/>
                </a:solidFill>
                <a:latin typeface="Lato"/>
                <a:ea typeface="Lato"/>
                <a:cs typeface="Lato"/>
                <a:sym typeface="Lato"/>
              </a:rPr>
              <a:t>Design</a:t>
            </a:r>
            <a:endParaRPr b="1" i="0" sz="1300" u="none" cap="none" strike="noStrike">
              <a:solidFill>
                <a:srgbClr val="888888"/>
              </a:solidFill>
              <a:latin typeface="Lato"/>
              <a:ea typeface="Lato"/>
              <a:cs typeface="Lato"/>
              <a:sym typeface="Lato"/>
            </a:endParaRPr>
          </a:p>
        </p:txBody>
      </p:sp>
      <p:sp>
        <p:nvSpPr>
          <p:cNvPr id="577" name="Google Shape;577;p50"/>
          <p:cNvSpPr txBox="1"/>
          <p:nvPr/>
        </p:nvSpPr>
        <p:spPr>
          <a:xfrm>
            <a:off x="1792688" y="3310856"/>
            <a:ext cx="10026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45C64"/>
                </a:solidFill>
                <a:latin typeface="Lato"/>
                <a:ea typeface="Lato"/>
                <a:cs typeface="Lato"/>
                <a:sym typeface="Lato"/>
              </a:rPr>
              <a:t>Collect &amp;</a:t>
            </a:r>
            <a:endParaRPr b="1" i="0" sz="1300" u="none" cap="none" strike="noStrike">
              <a:solidFill>
                <a:srgbClr val="045C64"/>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45C64"/>
                </a:solidFill>
                <a:latin typeface="Lato"/>
                <a:ea typeface="Lato"/>
                <a:cs typeface="Lato"/>
                <a:sym typeface="Lato"/>
              </a:rPr>
              <a:t>Analyse</a:t>
            </a:r>
            <a:endParaRPr b="1" i="0" sz="1300" u="none" cap="none" strike="noStrike">
              <a:solidFill>
                <a:srgbClr val="045C64"/>
              </a:solidFill>
              <a:latin typeface="Lato"/>
              <a:ea typeface="Lato"/>
              <a:cs typeface="Lato"/>
              <a:sym typeface="Lato"/>
            </a:endParaRPr>
          </a:p>
        </p:txBody>
      </p:sp>
      <p:sp>
        <p:nvSpPr>
          <p:cNvPr id="578" name="Google Shape;578;p50"/>
          <p:cNvSpPr txBox="1"/>
          <p:nvPr/>
        </p:nvSpPr>
        <p:spPr>
          <a:xfrm>
            <a:off x="3176101" y="3310856"/>
            <a:ext cx="10275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91F53"/>
                </a:solidFill>
                <a:latin typeface="Lato"/>
                <a:ea typeface="Lato"/>
                <a:cs typeface="Lato"/>
                <a:sym typeface="Lato"/>
              </a:rPr>
              <a:t>Publish &amp;</a:t>
            </a:r>
            <a:endParaRPr b="1" i="0" sz="1300" u="none" cap="none" strike="noStrike">
              <a:solidFill>
                <a:srgbClr val="491F5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91F53"/>
                </a:solidFill>
                <a:latin typeface="Lato"/>
                <a:ea typeface="Lato"/>
                <a:cs typeface="Lato"/>
                <a:sym typeface="Lato"/>
              </a:rPr>
              <a:t>Spread</a:t>
            </a:r>
            <a:endParaRPr b="1" i="0" sz="1300" u="none" cap="none" strike="noStrike">
              <a:solidFill>
                <a:srgbClr val="491F53"/>
              </a:solidFill>
              <a:latin typeface="Lato"/>
              <a:ea typeface="Lato"/>
              <a:cs typeface="Lato"/>
              <a:sym typeface="Lato"/>
            </a:endParaRPr>
          </a:p>
        </p:txBody>
      </p:sp>
      <p:sp>
        <p:nvSpPr>
          <p:cNvPr id="579" name="Google Shape;579;p50"/>
          <p:cNvSpPr txBox="1"/>
          <p:nvPr/>
        </p:nvSpPr>
        <p:spPr>
          <a:xfrm>
            <a:off x="4626863" y="3310856"/>
            <a:ext cx="10026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A7C947"/>
                </a:solidFill>
                <a:latin typeface="Lato"/>
                <a:ea typeface="Lato"/>
                <a:cs typeface="Lato"/>
                <a:sym typeface="Lato"/>
              </a:rPr>
              <a:t>Access &amp;</a:t>
            </a:r>
            <a:endParaRPr b="1" i="0" sz="1300" u="none" cap="none" strike="noStrike">
              <a:solidFill>
                <a:srgbClr val="A7C947"/>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A7C947"/>
                </a:solidFill>
                <a:latin typeface="Lato"/>
                <a:ea typeface="Lato"/>
                <a:cs typeface="Lato"/>
                <a:sym typeface="Lato"/>
              </a:rPr>
              <a:t>Reuse</a:t>
            </a:r>
            <a:endParaRPr b="1" i="0" sz="1300" u="none" cap="none" strike="noStrike">
              <a:solidFill>
                <a:srgbClr val="A7C947"/>
              </a:solidFill>
              <a:latin typeface="Lato"/>
              <a:ea typeface="Lato"/>
              <a:cs typeface="Lato"/>
              <a:sym typeface="Lato"/>
            </a:endParaRPr>
          </a:p>
        </p:txBody>
      </p:sp>
      <p:sp>
        <p:nvSpPr>
          <p:cNvPr id="580" name="Google Shape;580;p50"/>
          <p:cNvSpPr txBox="1"/>
          <p:nvPr/>
        </p:nvSpPr>
        <p:spPr>
          <a:xfrm>
            <a:off x="6027187" y="3310856"/>
            <a:ext cx="10275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C979F"/>
                </a:solidFill>
                <a:latin typeface="Lato"/>
                <a:ea typeface="Lato"/>
                <a:cs typeface="Lato"/>
                <a:sym typeface="Lato"/>
              </a:rPr>
              <a:t>Evaluate &amp;</a:t>
            </a:r>
            <a:endParaRPr b="1" i="0" sz="1300" u="none" cap="none" strike="noStrike">
              <a:solidFill>
                <a:srgbClr val="4C979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4C979F"/>
                </a:solidFill>
                <a:latin typeface="Lato"/>
                <a:ea typeface="Lato"/>
                <a:cs typeface="Lato"/>
                <a:sym typeface="Lato"/>
              </a:rPr>
              <a:t>Build</a:t>
            </a:r>
            <a:endParaRPr b="1" i="0" sz="1300" u="none" cap="none" strike="noStrike">
              <a:solidFill>
                <a:srgbClr val="4C979F"/>
              </a:solidFill>
              <a:latin typeface="Lato"/>
              <a:ea typeface="Lato"/>
              <a:cs typeface="Lato"/>
              <a:sym typeface="Lato"/>
            </a:endParaRPr>
          </a:p>
        </p:txBody>
      </p:sp>
      <p:sp>
        <p:nvSpPr>
          <p:cNvPr id="581" name="Google Shape;581;p50"/>
          <p:cNvSpPr txBox="1"/>
          <p:nvPr/>
        </p:nvSpPr>
        <p:spPr>
          <a:xfrm>
            <a:off x="7409325" y="3308363"/>
            <a:ext cx="11802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3F3F3F"/>
                </a:solidFill>
                <a:latin typeface="Lato"/>
                <a:ea typeface="Lato"/>
                <a:cs typeface="Lato"/>
                <a:sym typeface="Lato"/>
              </a:rPr>
              <a:t>Communicate &amp; Involve</a:t>
            </a:r>
            <a:endParaRPr b="1" i="0" sz="1300" u="none" cap="none" strike="noStrike">
              <a:solidFill>
                <a:srgbClr val="3F3F3F"/>
              </a:solidFill>
              <a:latin typeface="Lato"/>
              <a:ea typeface="Lato"/>
              <a:cs typeface="Lato"/>
              <a:sym typeface="Lato"/>
            </a:endParaRPr>
          </a:p>
        </p:txBody>
      </p:sp>
      <p:cxnSp>
        <p:nvCxnSpPr>
          <p:cNvPr id="582" name="Google Shape;582;p50"/>
          <p:cNvCxnSpPr/>
          <p:nvPr/>
        </p:nvCxnSpPr>
        <p:spPr>
          <a:xfrm>
            <a:off x="1827431" y="3772556"/>
            <a:ext cx="933600" cy="0"/>
          </a:xfrm>
          <a:prstGeom prst="straightConnector1">
            <a:avLst/>
          </a:prstGeom>
          <a:noFill/>
          <a:ln cap="flat" cmpd="sng" w="7150">
            <a:solidFill>
              <a:srgbClr val="045C64"/>
            </a:solidFill>
            <a:prstDash val="solid"/>
            <a:round/>
            <a:headEnd len="sm" w="sm" type="none"/>
            <a:tailEnd len="sm" w="sm" type="none"/>
          </a:ln>
        </p:spPr>
      </p:cxnSp>
      <p:sp>
        <p:nvSpPr>
          <p:cNvPr id="583" name="Google Shape;583;p50"/>
          <p:cNvSpPr txBox="1"/>
          <p:nvPr/>
        </p:nvSpPr>
        <p:spPr>
          <a:xfrm>
            <a:off x="1851244" y="3772556"/>
            <a:ext cx="1113600" cy="12837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045C64"/>
                </a:solidFill>
                <a:latin typeface="Lato Light"/>
                <a:ea typeface="Lato Light"/>
                <a:cs typeface="Lato Light"/>
                <a:sym typeface="Lato Light"/>
              </a:rPr>
              <a:t>Reuse data from data repositories</a:t>
            </a:r>
            <a:endParaRPr b="0" i="0" sz="800"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045C64"/>
                </a:solidFill>
                <a:latin typeface="Lato Light"/>
                <a:ea typeface="Lato Light"/>
                <a:cs typeface="Lato Light"/>
                <a:sym typeface="Lato Light"/>
              </a:rPr>
              <a:t>Use open-source software for method documentation &amp; data analysis</a:t>
            </a:r>
            <a:endParaRPr b="0" i="0" sz="800"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045C64"/>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45C64"/>
              </a:solidFill>
              <a:latin typeface="Arial"/>
              <a:ea typeface="Arial"/>
              <a:cs typeface="Arial"/>
              <a:sym typeface="Arial"/>
            </a:endParaRPr>
          </a:p>
        </p:txBody>
      </p:sp>
      <p:pic>
        <p:nvPicPr>
          <p:cNvPr id="584" name="Google Shape;584;p50"/>
          <p:cNvPicPr preferRelativeResize="0"/>
          <p:nvPr/>
        </p:nvPicPr>
        <p:blipFill rotWithShape="1">
          <a:blip r:embed="rId9">
            <a:alphaModFix/>
          </a:blip>
          <a:srcRect b="0" l="0" r="0" t="0"/>
          <a:stretch/>
        </p:blipFill>
        <p:spPr>
          <a:xfrm>
            <a:off x="1783500" y="3862530"/>
            <a:ext cx="101081" cy="101081"/>
          </a:xfrm>
          <a:prstGeom prst="rect">
            <a:avLst/>
          </a:prstGeom>
          <a:noFill/>
          <a:ln>
            <a:noFill/>
          </a:ln>
        </p:spPr>
      </p:pic>
      <p:pic>
        <p:nvPicPr>
          <p:cNvPr id="585" name="Google Shape;585;p50"/>
          <p:cNvPicPr preferRelativeResize="0"/>
          <p:nvPr/>
        </p:nvPicPr>
        <p:blipFill rotWithShape="1">
          <a:blip r:embed="rId9">
            <a:alphaModFix/>
          </a:blip>
          <a:srcRect b="0" l="0" r="0" t="0"/>
          <a:stretch/>
        </p:blipFill>
        <p:spPr>
          <a:xfrm>
            <a:off x="1783500" y="4129230"/>
            <a:ext cx="101081" cy="101081"/>
          </a:xfrm>
          <a:prstGeom prst="rect">
            <a:avLst/>
          </a:prstGeom>
          <a:noFill/>
          <a:ln>
            <a:noFill/>
          </a:ln>
        </p:spPr>
      </p:pic>
      <p:cxnSp>
        <p:nvCxnSpPr>
          <p:cNvPr id="586" name="Google Shape;586;p50"/>
          <p:cNvCxnSpPr/>
          <p:nvPr/>
        </p:nvCxnSpPr>
        <p:spPr>
          <a:xfrm>
            <a:off x="3237741" y="3772556"/>
            <a:ext cx="933600" cy="0"/>
          </a:xfrm>
          <a:prstGeom prst="straightConnector1">
            <a:avLst/>
          </a:prstGeom>
          <a:noFill/>
          <a:ln cap="flat" cmpd="sng" w="7150">
            <a:solidFill>
              <a:srgbClr val="491F53"/>
            </a:solidFill>
            <a:prstDash val="solid"/>
            <a:round/>
            <a:headEnd len="sm" w="sm" type="none"/>
            <a:tailEnd len="sm" w="sm" type="none"/>
          </a:ln>
        </p:spPr>
      </p:cxnSp>
      <p:cxnSp>
        <p:nvCxnSpPr>
          <p:cNvPr id="587" name="Google Shape;587;p50"/>
          <p:cNvCxnSpPr/>
          <p:nvPr/>
        </p:nvCxnSpPr>
        <p:spPr>
          <a:xfrm>
            <a:off x="4677985" y="3772556"/>
            <a:ext cx="933600" cy="0"/>
          </a:xfrm>
          <a:prstGeom prst="straightConnector1">
            <a:avLst/>
          </a:prstGeom>
          <a:noFill/>
          <a:ln cap="flat" cmpd="sng" w="7150">
            <a:solidFill>
              <a:srgbClr val="A7C947"/>
            </a:solidFill>
            <a:prstDash val="solid"/>
            <a:round/>
            <a:headEnd len="sm" w="sm" type="none"/>
            <a:tailEnd len="sm" w="sm" type="none"/>
          </a:ln>
        </p:spPr>
      </p:cxnSp>
      <p:pic>
        <p:nvPicPr>
          <p:cNvPr id="588" name="Google Shape;588;p50"/>
          <p:cNvPicPr preferRelativeResize="0"/>
          <p:nvPr/>
        </p:nvPicPr>
        <p:blipFill rotWithShape="1">
          <a:blip r:embed="rId10">
            <a:alphaModFix/>
          </a:blip>
          <a:srcRect b="0" l="0" r="0" t="0"/>
          <a:stretch/>
        </p:blipFill>
        <p:spPr>
          <a:xfrm>
            <a:off x="3203194" y="3854316"/>
            <a:ext cx="101081" cy="101081"/>
          </a:xfrm>
          <a:prstGeom prst="rect">
            <a:avLst/>
          </a:prstGeom>
          <a:noFill/>
          <a:ln>
            <a:noFill/>
          </a:ln>
        </p:spPr>
      </p:pic>
      <p:sp>
        <p:nvSpPr>
          <p:cNvPr id="589" name="Google Shape;589;p50"/>
          <p:cNvSpPr txBox="1"/>
          <p:nvPr/>
        </p:nvSpPr>
        <p:spPr>
          <a:xfrm>
            <a:off x="3274632" y="3807197"/>
            <a:ext cx="1027500" cy="1041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Publish preprints</a:t>
            </a:r>
            <a:endParaRPr b="0" i="0" sz="800"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Publish Open Access</a:t>
            </a:r>
            <a:endParaRPr b="0" i="0" sz="800"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Publish all research outputs</a:t>
            </a:r>
            <a:endParaRPr b="0" i="0" sz="800" u="none" cap="none" strike="noStrike">
              <a:solidFill>
                <a:srgbClr val="491F53"/>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491F53"/>
                </a:solidFill>
                <a:latin typeface="Lato Light"/>
                <a:ea typeface="Lato Light"/>
                <a:cs typeface="Lato Light"/>
                <a:sym typeface="Lato Light"/>
              </a:rPr>
              <a:t>Practice Open peer review</a:t>
            </a:r>
            <a:endParaRPr b="1" i="0" sz="800" u="none" cap="none" strike="noStrike">
              <a:solidFill>
                <a:srgbClr val="491F53"/>
              </a:solidFill>
              <a:latin typeface="Lato"/>
              <a:ea typeface="Lato"/>
              <a:cs typeface="Lato"/>
              <a:sym typeface="Lato"/>
            </a:endParaRPr>
          </a:p>
        </p:txBody>
      </p:sp>
      <p:pic>
        <p:nvPicPr>
          <p:cNvPr id="590" name="Google Shape;590;p50"/>
          <p:cNvPicPr preferRelativeResize="0"/>
          <p:nvPr/>
        </p:nvPicPr>
        <p:blipFill rotWithShape="1">
          <a:blip r:embed="rId10">
            <a:alphaModFix/>
          </a:blip>
          <a:srcRect b="0" l="0" r="0" t="0"/>
          <a:stretch/>
        </p:blipFill>
        <p:spPr>
          <a:xfrm>
            <a:off x="3203194" y="3978141"/>
            <a:ext cx="101081" cy="101081"/>
          </a:xfrm>
          <a:prstGeom prst="rect">
            <a:avLst/>
          </a:prstGeom>
          <a:noFill/>
          <a:ln>
            <a:noFill/>
          </a:ln>
        </p:spPr>
      </p:pic>
      <p:pic>
        <p:nvPicPr>
          <p:cNvPr id="591" name="Google Shape;591;p50"/>
          <p:cNvPicPr preferRelativeResize="0"/>
          <p:nvPr/>
        </p:nvPicPr>
        <p:blipFill rotWithShape="1">
          <a:blip r:embed="rId10">
            <a:alphaModFix/>
          </a:blip>
          <a:srcRect b="0" l="0" r="0" t="0"/>
          <a:stretch/>
        </p:blipFill>
        <p:spPr>
          <a:xfrm>
            <a:off x="3203194" y="4121016"/>
            <a:ext cx="101081" cy="101081"/>
          </a:xfrm>
          <a:prstGeom prst="rect">
            <a:avLst/>
          </a:prstGeom>
          <a:noFill/>
          <a:ln>
            <a:noFill/>
          </a:ln>
        </p:spPr>
      </p:pic>
      <p:pic>
        <p:nvPicPr>
          <p:cNvPr id="592" name="Google Shape;592;p50"/>
          <p:cNvPicPr preferRelativeResize="0"/>
          <p:nvPr/>
        </p:nvPicPr>
        <p:blipFill rotWithShape="1">
          <a:blip r:embed="rId10">
            <a:alphaModFix/>
          </a:blip>
          <a:srcRect b="0" l="0" r="0" t="0"/>
          <a:stretch/>
        </p:blipFill>
        <p:spPr>
          <a:xfrm>
            <a:off x="3203194" y="4387716"/>
            <a:ext cx="101081" cy="101081"/>
          </a:xfrm>
          <a:prstGeom prst="rect">
            <a:avLst/>
          </a:prstGeom>
          <a:noFill/>
          <a:ln>
            <a:noFill/>
          </a:ln>
        </p:spPr>
      </p:pic>
      <p:sp>
        <p:nvSpPr>
          <p:cNvPr id="593" name="Google Shape;593;p50"/>
          <p:cNvSpPr txBox="1"/>
          <p:nvPr/>
        </p:nvSpPr>
        <p:spPr>
          <a:xfrm>
            <a:off x="4727372" y="3807206"/>
            <a:ext cx="10464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A7C947"/>
                </a:solidFill>
                <a:latin typeface="Lato Light"/>
                <a:ea typeface="Lato Light"/>
                <a:cs typeface="Lato Light"/>
                <a:sym typeface="Lato Light"/>
              </a:rPr>
              <a:t>Deposit all outputs in open repositories</a:t>
            </a:r>
            <a:endParaRPr b="0" i="0" sz="800"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A7C947"/>
                </a:solidFill>
                <a:latin typeface="Lato Light"/>
                <a:ea typeface="Lato Light"/>
                <a:cs typeface="Lato Light"/>
                <a:sym typeface="Lato Light"/>
              </a:rPr>
              <a:t>Use open licensing</a:t>
            </a:r>
            <a:endParaRPr b="0" i="0" sz="800"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A7C947"/>
                </a:solidFill>
                <a:latin typeface="Lato Light"/>
                <a:ea typeface="Lato Light"/>
                <a:cs typeface="Lato Light"/>
                <a:sym typeface="Lato Light"/>
              </a:rPr>
              <a:t>Attach persistent identifiers</a:t>
            </a:r>
            <a:endParaRPr b="0" i="0" sz="800" u="none" cap="none" strike="noStrike">
              <a:solidFill>
                <a:srgbClr val="A7C947"/>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800" u="none" cap="none" strike="noStrike">
                <a:solidFill>
                  <a:srgbClr val="A7C947"/>
                </a:solidFill>
                <a:latin typeface="Lato Light"/>
                <a:ea typeface="Lato Light"/>
                <a:cs typeface="Lato Light"/>
                <a:sym typeface="Lato Light"/>
              </a:rPr>
              <a:t>Add rich metadata </a:t>
            </a:r>
            <a:endParaRPr b="0" i="0" sz="800" u="none" cap="none" strike="noStrike">
              <a:solidFill>
                <a:srgbClr val="A7C947"/>
              </a:solidFill>
              <a:latin typeface="Lato Light"/>
              <a:ea typeface="Lato Light"/>
              <a:cs typeface="Lato Light"/>
              <a:sym typeface="Lato Light"/>
            </a:endParaRPr>
          </a:p>
        </p:txBody>
      </p:sp>
      <p:pic>
        <p:nvPicPr>
          <p:cNvPr id="594" name="Google Shape;594;p50"/>
          <p:cNvPicPr preferRelativeResize="0"/>
          <p:nvPr/>
        </p:nvPicPr>
        <p:blipFill rotWithShape="1">
          <a:blip r:embed="rId11">
            <a:alphaModFix/>
          </a:blip>
          <a:srcRect b="0" l="0" r="0" t="0"/>
          <a:stretch/>
        </p:blipFill>
        <p:spPr>
          <a:xfrm>
            <a:off x="4658072" y="3854325"/>
            <a:ext cx="101081" cy="101081"/>
          </a:xfrm>
          <a:prstGeom prst="rect">
            <a:avLst/>
          </a:prstGeom>
          <a:noFill/>
          <a:ln>
            <a:noFill/>
          </a:ln>
        </p:spPr>
      </p:pic>
      <p:pic>
        <p:nvPicPr>
          <p:cNvPr id="595" name="Google Shape;595;p50"/>
          <p:cNvPicPr preferRelativeResize="0"/>
          <p:nvPr/>
        </p:nvPicPr>
        <p:blipFill rotWithShape="1">
          <a:blip r:embed="rId11">
            <a:alphaModFix/>
          </a:blip>
          <a:srcRect b="0" l="0" r="0" t="0"/>
          <a:stretch/>
        </p:blipFill>
        <p:spPr>
          <a:xfrm>
            <a:off x="4658072" y="4121025"/>
            <a:ext cx="101081" cy="101081"/>
          </a:xfrm>
          <a:prstGeom prst="rect">
            <a:avLst/>
          </a:prstGeom>
          <a:noFill/>
          <a:ln>
            <a:noFill/>
          </a:ln>
        </p:spPr>
      </p:pic>
      <p:pic>
        <p:nvPicPr>
          <p:cNvPr id="596" name="Google Shape;596;p50"/>
          <p:cNvPicPr preferRelativeResize="0"/>
          <p:nvPr/>
        </p:nvPicPr>
        <p:blipFill rotWithShape="1">
          <a:blip r:embed="rId11">
            <a:alphaModFix/>
          </a:blip>
          <a:srcRect b="0" l="0" r="0" t="0"/>
          <a:stretch/>
        </p:blipFill>
        <p:spPr>
          <a:xfrm>
            <a:off x="4658072" y="4247269"/>
            <a:ext cx="101081" cy="101081"/>
          </a:xfrm>
          <a:prstGeom prst="rect">
            <a:avLst/>
          </a:prstGeom>
          <a:noFill/>
          <a:ln>
            <a:noFill/>
          </a:ln>
        </p:spPr>
      </p:pic>
      <p:pic>
        <p:nvPicPr>
          <p:cNvPr id="597" name="Google Shape;597;p50"/>
          <p:cNvPicPr preferRelativeResize="0"/>
          <p:nvPr/>
        </p:nvPicPr>
        <p:blipFill rotWithShape="1">
          <a:blip r:embed="rId11">
            <a:alphaModFix/>
          </a:blip>
          <a:srcRect b="0" l="0" r="0" t="0"/>
          <a:stretch/>
        </p:blipFill>
        <p:spPr>
          <a:xfrm>
            <a:off x="4658072" y="4488806"/>
            <a:ext cx="101081" cy="101081"/>
          </a:xfrm>
          <a:prstGeom prst="rect">
            <a:avLst/>
          </a:prstGeom>
          <a:noFill/>
          <a:ln>
            <a:noFill/>
          </a:ln>
        </p:spPr>
      </p:pic>
      <p:cxnSp>
        <p:nvCxnSpPr>
          <p:cNvPr id="598" name="Google Shape;598;p50"/>
          <p:cNvCxnSpPr/>
          <p:nvPr/>
        </p:nvCxnSpPr>
        <p:spPr>
          <a:xfrm>
            <a:off x="6074325" y="3772556"/>
            <a:ext cx="933600" cy="0"/>
          </a:xfrm>
          <a:prstGeom prst="straightConnector1">
            <a:avLst/>
          </a:prstGeom>
          <a:noFill/>
          <a:ln cap="flat" cmpd="sng" w="7150">
            <a:solidFill>
              <a:srgbClr val="4C979F"/>
            </a:solidFill>
            <a:prstDash val="solid"/>
            <a:round/>
            <a:headEnd len="sm" w="sm" type="none"/>
            <a:tailEnd len="sm" w="sm" type="none"/>
          </a:ln>
        </p:spPr>
      </p:cxnSp>
      <p:sp>
        <p:nvSpPr>
          <p:cNvPr id="599" name="Google Shape;599;p50"/>
          <p:cNvSpPr txBox="1"/>
          <p:nvPr/>
        </p:nvSpPr>
        <p:spPr>
          <a:xfrm>
            <a:off x="6107156" y="3772556"/>
            <a:ext cx="1098900" cy="1111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C979F"/>
                </a:solidFill>
                <a:latin typeface="Lato Light"/>
                <a:ea typeface="Lato Light"/>
                <a:cs typeface="Lato Light"/>
                <a:sym typeface="Lato Light"/>
              </a:rPr>
              <a:t>Use responsible research metrics</a:t>
            </a:r>
            <a:endParaRPr b="0" i="0" sz="800"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C979F"/>
                </a:solidFill>
                <a:latin typeface="Lato Light"/>
                <a:ea typeface="Lato Light"/>
                <a:cs typeface="Lato Light"/>
                <a:sym typeface="Lato Light"/>
              </a:rPr>
              <a:t>Adopt qualitative research assessment</a:t>
            </a:r>
            <a:endParaRPr b="0" i="0" sz="800"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C979F"/>
                </a:solidFill>
                <a:latin typeface="Lato Light"/>
                <a:ea typeface="Lato Light"/>
                <a:cs typeface="Lato Light"/>
                <a:sym typeface="Lato Light"/>
              </a:rPr>
              <a:t>Track Open Science contributions</a:t>
            </a:r>
            <a:endParaRPr b="0" i="0" sz="800" u="none" cap="none" strike="noStrike">
              <a:solidFill>
                <a:srgbClr val="4C979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t/>
            </a:r>
            <a:endParaRPr b="1" i="0" sz="800" u="none" cap="none" strike="noStrike">
              <a:solidFill>
                <a:srgbClr val="4C979F"/>
              </a:solidFill>
              <a:latin typeface="Lato"/>
              <a:ea typeface="Lato"/>
              <a:cs typeface="Lato"/>
              <a:sym typeface="Lato"/>
            </a:endParaRPr>
          </a:p>
        </p:txBody>
      </p:sp>
      <p:pic>
        <p:nvPicPr>
          <p:cNvPr id="600" name="Google Shape;600;p50"/>
          <p:cNvPicPr preferRelativeResize="0"/>
          <p:nvPr/>
        </p:nvPicPr>
        <p:blipFill rotWithShape="1">
          <a:blip r:embed="rId12">
            <a:alphaModFix/>
          </a:blip>
          <a:srcRect b="0" l="0" r="0" t="0"/>
          <a:stretch/>
        </p:blipFill>
        <p:spPr>
          <a:xfrm>
            <a:off x="6041925" y="3854325"/>
            <a:ext cx="101081" cy="101081"/>
          </a:xfrm>
          <a:prstGeom prst="rect">
            <a:avLst/>
          </a:prstGeom>
          <a:noFill/>
          <a:ln>
            <a:noFill/>
          </a:ln>
        </p:spPr>
      </p:pic>
      <p:pic>
        <p:nvPicPr>
          <p:cNvPr id="601" name="Google Shape;601;p50"/>
          <p:cNvPicPr preferRelativeResize="0"/>
          <p:nvPr/>
        </p:nvPicPr>
        <p:blipFill rotWithShape="1">
          <a:blip r:embed="rId12">
            <a:alphaModFix/>
          </a:blip>
          <a:srcRect b="0" l="0" r="0" t="0"/>
          <a:stretch/>
        </p:blipFill>
        <p:spPr>
          <a:xfrm>
            <a:off x="6041925" y="4121025"/>
            <a:ext cx="101081" cy="101081"/>
          </a:xfrm>
          <a:prstGeom prst="rect">
            <a:avLst/>
          </a:prstGeom>
          <a:noFill/>
          <a:ln>
            <a:noFill/>
          </a:ln>
        </p:spPr>
      </p:pic>
      <p:pic>
        <p:nvPicPr>
          <p:cNvPr id="602" name="Google Shape;602;p50"/>
          <p:cNvPicPr preferRelativeResize="0"/>
          <p:nvPr/>
        </p:nvPicPr>
        <p:blipFill rotWithShape="1">
          <a:blip r:embed="rId12">
            <a:alphaModFix/>
          </a:blip>
          <a:srcRect b="0" l="0" r="0" t="0"/>
          <a:stretch/>
        </p:blipFill>
        <p:spPr>
          <a:xfrm>
            <a:off x="6041925" y="4387725"/>
            <a:ext cx="101081" cy="101081"/>
          </a:xfrm>
          <a:prstGeom prst="rect">
            <a:avLst/>
          </a:prstGeom>
          <a:noFill/>
          <a:ln>
            <a:noFill/>
          </a:ln>
        </p:spPr>
      </p:pic>
      <p:sp>
        <p:nvSpPr>
          <p:cNvPr id="603" name="Google Shape;603;p50"/>
          <p:cNvSpPr txBox="1"/>
          <p:nvPr/>
        </p:nvSpPr>
        <p:spPr>
          <a:xfrm>
            <a:off x="7562906" y="3772556"/>
            <a:ext cx="1095000" cy="9696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3F3F3F"/>
                </a:solidFill>
                <a:latin typeface="Lato Light"/>
                <a:ea typeface="Lato Light"/>
                <a:cs typeface="Lato Light"/>
                <a:sym typeface="Lato Light"/>
              </a:rPr>
              <a:t>Share key insights through (social) media</a:t>
            </a:r>
            <a:endParaRPr b="0" i="0" sz="800"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3F3F3F"/>
                </a:solidFill>
                <a:latin typeface="Lato Light"/>
                <a:ea typeface="Lato Light"/>
                <a:cs typeface="Lato Light"/>
                <a:sym typeface="Lato Light"/>
              </a:rPr>
              <a:t>Encourage Citizen Science</a:t>
            </a:r>
            <a:endParaRPr b="0" i="0" sz="800" u="none" cap="none" strike="noStrike">
              <a:solidFill>
                <a:srgbClr val="3F3F3F"/>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3F3F3F"/>
                </a:solidFill>
                <a:latin typeface="Lato Light"/>
                <a:ea typeface="Lato Light"/>
                <a:cs typeface="Lato Light"/>
                <a:sym typeface="Lato Light"/>
              </a:rPr>
              <a:t>Turn research into MOOCs or OERs</a:t>
            </a:r>
            <a:endParaRPr b="0" i="0" sz="800" u="none" cap="none" strike="noStrike">
              <a:solidFill>
                <a:srgbClr val="3F3F3F"/>
              </a:solidFill>
              <a:latin typeface="Lato Light"/>
              <a:ea typeface="Lato Light"/>
              <a:cs typeface="Lato Light"/>
              <a:sym typeface="Lato Light"/>
            </a:endParaRPr>
          </a:p>
        </p:txBody>
      </p:sp>
      <p:cxnSp>
        <p:nvCxnSpPr>
          <p:cNvPr id="604" name="Google Shape;604;p50"/>
          <p:cNvCxnSpPr/>
          <p:nvPr/>
        </p:nvCxnSpPr>
        <p:spPr>
          <a:xfrm>
            <a:off x="7528556" y="3772556"/>
            <a:ext cx="933600" cy="0"/>
          </a:xfrm>
          <a:prstGeom prst="straightConnector1">
            <a:avLst/>
          </a:prstGeom>
          <a:noFill/>
          <a:ln cap="flat" cmpd="sng" w="7150">
            <a:solidFill>
              <a:srgbClr val="3F3F3F"/>
            </a:solidFill>
            <a:prstDash val="solid"/>
            <a:round/>
            <a:headEnd len="sm" w="sm" type="none"/>
            <a:tailEnd len="sm" w="sm" type="none"/>
          </a:ln>
        </p:spPr>
      </p:cxnSp>
      <p:pic>
        <p:nvPicPr>
          <p:cNvPr id="605" name="Google Shape;605;p50"/>
          <p:cNvPicPr preferRelativeResize="0"/>
          <p:nvPr/>
        </p:nvPicPr>
        <p:blipFill rotWithShape="1">
          <a:blip r:embed="rId13">
            <a:alphaModFix/>
          </a:blip>
          <a:srcRect b="0" l="0" r="0" t="0"/>
          <a:stretch/>
        </p:blipFill>
        <p:spPr>
          <a:xfrm>
            <a:off x="7474125" y="3856800"/>
            <a:ext cx="112575" cy="112575"/>
          </a:xfrm>
          <a:prstGeom prst="rect">
            <a:avLst/>
          </a:prstGeom>
          <a:noFill/>
          <a:ln>
            <a:noFill/>
          </a:ln>
        </p:spPr>
      </p:pic>
      <p:pic>
        <p:nvPicPr>
          <p:cNvPr id="606" name="Google Shape;606;p50"/>
          <p:cNvPicPr preferRelativeResize="0"/>
          <p:nvPr/>
        </p:nvPicPr>
        <p:blipFill rotWithShape="1">
          <a:blip r:embed="rId13">
            <a:alphaModFix/>
          </a:blip>
          <a:srcRect b="0" l="0" r="0" t="0"/>
          <a:stretch/>
        </p:blipFill>
        <p:spPr>
          <a:xfrm>
            <a:off x="7474125" y="4107881"/>
            <a:ext cx="112575" cy="112575"/>
          </a:xfrm>
          <a:prstGeom prst="rect">
            <a:avLst/>
          </a:prstGeom>
          <a:noFill/>
          <a:ln>
            <a:noFill/>
          </a:ln>
        </p:spPr>
      </p:pic>
      <p:pic>
        <p:nvPicPr>
          <p:cNvPr id="607" name="Google Shape;607;p50"/>
          <p:cNvPicPr preferRelativeResize="0"/>
          <p:nvPr/>
        </p:nvPicPr>
        <p:blipFill rotWithShape="1">
          <a:blip r:embed="rId13">
            <a:alphaModFix/>
          </a:blip>
          <a:srcRect b="0" l="0" r="0" t="0"/>
          <a:stretch/>
        </p:blipFill>
        <p:spPr>
          <a:xfrm>
            <a:off x="7474125" y="4388081"/>
            <a:ext cx="112575" cy="112575"/>
          </a:xfrm>
          <a:prstGeom prst="rect">
            <a:avLst/>
          </a:prstGeom>
          <a:noFill/>
          <a:ln>
            <a:noFill/>
          </a:ln>
        </p:spPr>
      </p:pic>
      <p:sp>
        <p:nvSpPr>
          <p:cNvPr id="608" name="Google Shape;608;p50"/>
          <p:cNvSpPr txBox="1"/>
          <p:nvPr/>
        </p:nvSpPr>
        <p:spPr>
          <a:xfrm>
            <a:off x="411106" y="3791334"/>
            <a:ext cx="1098900" cy="935100"/>
          </a:xfrm>
          <a:prstGeom prst="rect">
            <a:avLst/>
          </a:prstGeom>
          <a:noFill/>
          <a:ln>
            <a:noFill/>
          </a:ln>
        </p:spPr>
        <p:txBody>
          <a:bodyPr anchorCtr="0" anchor="t" bIns="51425" lIns="51425" spcFirstLastPara="1" rIns="51425" wrap="square" tIns="51425">
            <a:spAutoFit/>
          </a:bodyPr>
          <a:lstStyle/>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Evaluate IP potential</a:t>
            </a:r>
            <a:endParaRPr sz="800">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Determine research type</a:t>
            </a:r>
            <a:endParaRPr sz="800">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Choose transparent practices</a:t>
            </a:r>
            <a:endParaRPr sz="800">
              <a:solidFill>
                <a:srgbClr val="A6A6A6"/>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800">
                <a:solidFill>
                  <a:srgbClr val="A6A6A6"/>
                </a:solidFill>
                <a:latin typeface="Lato Light"/>
                <a:ea typeface="Lato Light"/>
                <a:cs typeface="Lato Light"/>
                <a:sym typeface="Lato Light"/>
              </a:rPr>
              <a:t>Write a DMP</a:t>
            </a:r>
            <a:endParaRPr sz="800">
              <a:solidFill>
                <a:srgbClr val="A6A6A6"/>
              </a:solidFill>
              <a:latin typeface="Lato Light"/>
              <a:ea typeface="Lato Light"/>
              <a:cs typeface="Lato Light"/>
              <a:sym typeface="Lato Light"/>
            </a:endParaRPr>
          </a:p>
        </p:txBody>
      </p:sp>
      <p:pic>
        <p:nvPicPr>
          <p:cNvPr id="609" name="Google Shape;609;p50"/>
          <p:cNvPicPr preferRelativeResize="0"/>
          <p:nvPr/>
        </p:nvPicPr>
        <p:blipFill>
          <a:blip r:embed="rId14">
            <a:alphaModFix/>
          </a:blip>
          <a:stretch>
            <a:fillRect/>
          </a:stretch>
        </p:blipFill>
        <p:spPr>
          <a:xfrm>
            <a:off x="307951" y="3856797"/>
            <a:ext cx="112575" cy="112575"/>
          </a:xfrm>
          <a:prstGeom prst="rect">
            <a:avLst/>
          </a:prstGeom>
          <a:noFill/>
          <a:ln>
            <a:noFill/>
          </a:ln>
        </p:spPr>
      </p:pic>
      <p:pic>
        <p:nvPicPr>
          <p:cNvPr id="610" name="Google Shape;610;p50"/>
          <p:cNvPicPr preferRelativeResize="0"/>
          <p:nvPr/>
        </p:nvPicPr>
        <p:blipFill>
          <a:blip r:embed="rId14">
            <a:alphaModFix/>
          </a:blip>
          <a:stretch>
            <a:fillRect/>
          </a:stretch>
        </p:blipFill>
        <p:spPr>
          <a:xfrm>
            <a:off x="307951" y="3972400"/>
            <a:ext cx="112575" cy="112575"/>
          </a:xfrm>
          <a:prstGeom prst="rect">
            <a:avLst/>
          </a:prstGeom>
          <a:noFill/>
          <a:ln>
            <a:noFill/>
          </a:ln>
        </p:spPr>
      </p:pic>
      <p:pic>
        <p:nvPicPr>
          <p:cNvPr id="611" name="Google Shape;611;p50"/>
          <p:cNvPicPr preferRelativeResize="0"/>
          <p:nvPr/>
        </p:nvPicPr>
        <p:blipFill>
          <a:blip r:embed="rId14">
            <a:alphaModFix/>
          </a:blip>
          <a:stretch>
            <a:fillRect/>
          </a:stretch>
        </p:blipFill>
        <p:spPr>
          <a:xfrm>
            <a:off x="307951" y="4241528"/>
            <a:ext cx="112575" cy="112575"/>
          </a:xfrm>
          <a:prstGeom prst="rect">
            <a:avLst/>
          </a:prstGeom>
          <a:noFill/>
          <a:ln>
            <a:noFill/>
          </a:ln>
        </p:spPr>
      </p:pic>
      <p:pic>
        <p:nvPicPr>
          <p:cNvPr id="612" name="Google Shape;612;p50"/>
          <p:cNvPicPr preferRelativeResize="0"/>
          <p:nvPr/>
        </p:nvPicPr>
        <p:blipFill>
          <a:blip r:embed="rId14">
            <a:alphaModFix/>
          </a:blip>
          <a:stretch>
            <a:fillRect/>
          </a:stretch>
        </p:blipFill>
        <p:spPr>
          <a:xfrm>
            <a:off x="307951" y="4502107"/>
            <a:ext cx="112575" cy="112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p51"/>
          <p:cNvPicPr preferRelativeResize="0"/>
          <p:nvPr/>
        </p:nvPicPr>
        <p:blipFill rotWithShape="1">
          <a:blip r:embed="rId3">
            <a:alphaModFix amt="7000"/>
          </a:blip>
          <a:srcRect b="0" l="0" r="0" t="0"/>
          <a:stretch/>
        </p:blipFill>
        <p:spPr>
          <a:xfrm>
            <a:off x="2041406" y="0"/>
            <a:ext cx="5143500" cy="5143500"/>
          </a:xfrm>
          <a:prstGeom prst="rect">
            <a:avLst/>
          </a:prstGeom>
          <a:noFill/>
          <a:ln>
            <a:noFill/>
          </a:ln>
        </p:spPr>
      </p:pic>
      <p:sp>
        <p:nvSpPr>
          <p:cNvPr id="619" name="Google Shape;619;p51"/>
          <p:cNvSpPr txBox="1"/>
          <p:nvPr>
            <p:ph type="title"/>
          </p:nvPr>
        </p:nvSpPr>
        <p:spPr>
          <a:xfrm>
            <a:off x="113" y="1869094"/>
            <a:ext cx="9144000" cy="19725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200"/>
              <a:buNone/>
            </a:pPr>
            <a:r>
              <a:rPr lang="en" sz="4300">
                <a:latin typeface="Lato Light"/>
                <a:ea typeface="Lato Light"/>
                <a:cs typeface="Lato Light"/>
                <a:sym typeface="Lato Light"/>
              </a:rPr>
              <a:t>Coffee break!</a:t>
            </a:r>
            <a:endParaRPr sz="4300">
              <a:latin typeface="Lato Light"/>
              <a:ea typeface="Lato Light"/>
              <a:cs typeface="Lato Light"/>
              <a:sym typeface="Lato Light"/>
            </a:endParaRPr>
          </a:p>
          <a:p>
            <a:pPr indent="0" lvl="0" marL="0" rtl="0" algn="ctr">
              <a:lnSpc>
                <a:spcPct val="90000"/>
              </a:lnSpc>
              <a:spcBef>
                <a:spcPts val="0"/>
              </a:spcBef>
              <a:spcAft>
                <a:spcPts val="0"/>
              </a:spcAft>
              <a:buSzPts val="1200"/>
              <a:buNone/>
            </a:pPr>
            <a:r>
              <a:t/>
            </a:r>
            <a:endParaRPr sz="4300">
              <a:latin typeface="Lato Light"/>
              <a:ea typeface="Lato Light"/>
              <a:cs typeface="Lato Light"/>
              <a:sym typeface="Lato Light"/>
            </a:endParaRPr>
          </a:p>
          <a:p>
            <a:pPr indent="0" lvl="0" marL="0" rtl="0" algn="ctr">
              <a:lnSpc>
                <a:spcPct val="90000"/>
              </a:lnSpc>
              <a:spcBef>
                <a:spcPts val="0"/>
              </a:spcBef>
              <a:spcAft>
                <a:spcPts val="0"/>
              </a:spcAft>
              <a:buSzPts val="1200"/>
              <a:buNone/>
            </a:pPr>
            <a:r>
              <a:rPr lang="en" sz="4300">
                <a:latin typeface="Lato Light"/>
                <a:ea typeface="Lato Light"/>
                <a:cs typeface="Lato Light"/>
                <a:sym typeface="Lato Light"/>
              </a:rPr>
              <a:t>Next topic at 15:00</a:t>
            </a:r>
            <a:endParaRPr sz="4300">
              <a:latin typeface="Lato Light"/>
              <a:ea typeface="Lato Light"/>
              <a:cs typeface="Lato Light"/>
              <a:sym typeface="Lato Light"/>
            </a:endParaRPr>
          </a:p>
        </p:txBody>
      </p:sp>
      <p:sp>
        <p:nvSpPr>
          <p:cNvPr id="620" name="Google Shape;620;p51"/>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621" name="Google Shape;621;p51"/>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8"/>
          <p:cNvPicPr preferRelativeResize="0"/>
          <p:nvPr/>
        </p:nvPicPr>
        <p:blipFill rotWithShape="1">
          <a:blip r:embed="rId3">
            <a:alphaModFix amt="5000"/>
          </a:blip>
          <a:srcRect b="16121" l="16500" r="15459" t="0"/>
          <a:stretch/>
        </p:blipFill>
        <p:spPr>
          <a:xfrm>
            <a:off x="-219712" y="1040625"/>
            <a:ext cx="3278007" cy="4041076"/>
          </a:xfrm>
          <a:prstGeom prst="rect">
            <a:avLst/>
          </a:prstGeom>
          <a:noFill/>
          <a:ln>
            <a:noFill/>
          </a:ln>
        </p:spPr>
      </p:pic>
      <p:sp>
        <p:nvSpPr>
          <p:cNvPr id="162" name="Google Shape;162;p28"/>
          <p:cNvSpPr/>
          <p:nvPr/>
        </p:nvSpPr>
        <p:spPr>
          <a:xfrm>
            <a:off x="3854475" y="3455081"/>
            <a:ext cx="4288200" cy="936000"/>
          </a:xfrm>
          <a:prstGeom prst="rect">
            <a:avLst/>
          </a:prstGeom>
          <a:solidFill>
            <a:srgbClr val="F2F2F2"/>
          </a:solidFill>
          <a:ln cap="flat" cmpd="sng" w="7150">
            <a:solidFill>
              <a:srgbClr val="F2F2F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63" name="Google Shape;163;p28"/>
          <p:cNvSpPr/>
          <p:nvPr/>
        </p:nvSpPr>
        <p:spPr>
          <a:xfrm>
            <a:off x="1660256" y="3456713"/>
            <a:ext cx="2202000" cy="936000"/>
          </a:xfrm>
          <a:prstGeom prst="rect">
            <a:avLst/>
          </a:prstGeom>
          <a:solidFill>
            <a:srgbClr val="A6A6A6"/>
          </a:solidFill>
          <a:ln cap="flat" cmpd="sng" w="7150">
            <a:solidFill>
              <a:srgbClr val="A6A6A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64" name="Google Shape;164;p28"/>
          <p:cNvSpPr/>
          <p:nvPr/>
        </p:nvSpPr>
        <p:spPr>
          <a:xfrm>
            <a:off x="3854475" y="2262779"/>
            <a:ext cx="4288200" cy="936000"/>
          </a:xfrm>
          <a:prstGeom prst="rect">
            <a:avLst/>
          </a:prstGeom>
          <a:solidFill>
            <a:srgbClr val="F2F2F2"/>
          </a:solidFill>
          <a:ln cap="flat" cmpd="sng" w="7150">
            <a:solidFill>
              <a:srgbClr val="F2F2F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65" name="Google Shape;165;p28"/>
          <p:cNvSpPr/>
          <p:nvPr/>
        </p:nvSpPr>
        <p:spPr>
          <a:xfrm>
            <a:off x="1660256" y="2264410"/>
            <a:ext cx="2202000" cy="936000"/>
          </a:xfrm>
          <a:prstGeom prst="rect">
            <a:avLst/>
          </a:prstGeom>
          <a:solidFill>
            <a:srgbClr val="A6A6A6"/>
          </a:solidFill>
          <a:ln cap="flat" cmpd="sng" w="7150">
            <a:solidFill>
              <a:srgbClr val="A6A6A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66" name="Google Shape;166;p28"/>
          <p:cNvSpPr/>
          <p:nvPr/>
        </p:nvSpPr>
        <p:spPr>
          <a:xfrm>
            <a:off x="3854475" y="1135294"/>
            <a:ext cx="4288200" cy="936000"/>
          </a:xfrm>
          <a:prstGeom prst="rect">
            <a:avLst/>
          </a:prstGeom>
          <a:solidFill>
            <a:srgbClr val="F2F2F2"/>
          </a:solidFill>
          <a:ln cap="flat" cmpd="sng" w="7150">
            <a:solidFill>
              <a:srgbClr val="F2F2F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67" name="Google Shape;167;p28"/>
          <p:cNvSpPr txBox="1"/>
          <p:nvPr>
            <p:ph type="title"/>
          </p:nvPr>
        </p:nvSpPr>
        <p:spPr>
          <a:xfrm>
            <a:off x="628650" y="273844"/>
            <a:ext cx="84252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OS policy in Europe</a:t>
            </a:r>
            <a:endParaRPr>
              <a:latin typeface="Lora"/>
              <a:ea typeface="Lora"/>
              <a:cs typeface="Lora"/>
              <a:sym typeface="Lora"/>
            </a:endParaRPr>
          </a:p>
        </p:txBody>
      </p:sp>
      <p:sp>
        <p:nvSpPr>
          <p:cNvPr id="168" name="Google Shape;168;p28"/>
          <p:cNvSpPr/>
          <p:nvPr/>
        </p:nvSpPr>
        <p:spPr>
          <a:xfrm>
            <a:off x="64640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169" name="Google Shape;169;p28"/>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170" name="Google Shape;170;p28"/>
          <p:cNvSpPr txBox="1"/>
          <p:nvPr/>
        </p:nvSpPr>
        <p:spPr>
          <a:xfrm>
            <a:off x="3959438" y="1199297"/>
            <a:ext cx="4388400" cy="808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181717"/>
                </a:solidFill>
                <a:latin typeface="Lato Light"/>
                <a:ea typeface="Lato Light"/>
                <a:cs typeface="Lato Light"/>
                <a:sym typeface="Lato Light"/>
              </a:rPr>
              <a:t>European University Association</a:t>
            </a:r>
            <a:endParaRPr b="0" i="0" sz="1200" u="none" cap="none" strike="noStrike">
              <a:solidFill>
                <a:srgbClr val="181717"/>
              </a:solidFill>
              <a:latin typeface="Lato Light"/>
              <a:ea typeface="Lato Light"/>
              <a:cs typeface="Lato Light"/>
              <a:sym typeface="Lato Light"/>
            </a:endParaRPr>
          </a:p>
          <a:p>
            <a:pPr indent="-222250" lvl="0" marL="342900" marR="0" rtl="0" algn="l">
              <a:lnSpc>
                <a:spcPct val="115000"/>
              </a:lnSpc>
              <a:spcBef>
                <a:spcPts val="0"/>
              </a:spcBef>
              <a:spcAft>
                <a:spcPts val="0"/>
              </a:spcAft>
              <a:buClr>
                <a:srgbClr val="181717"/>
              </a:buClr>
              <a:buSzPts val="900"/>
              <a:buFont typeface="Lato Light"/>
              <a:buChar char="➔"/>
            </a:pPr>
            <a:r>
              <a:rPr b="0" i="0" lang="en" sz="900" u="none" cap="none" strike="noStrike">
                <a:solidFill>
                  <a:srgbClr val="181717"/>
                </a:solidFill>
                <a:latin typeface="Lato Light"/>
                <a:ea typeface="Lato Light"/>
                <a:cs typeface="Lato Light"/>
                <a:sym typeface="Lato Light"/>
              </a:rPr>
              <a:t>Open Access to scholarly outputs, in a just scholarly publishing ecosystem.</a:t>
            </a:r>
            <a:endParaRPr b="0" i="0" sz="900" u="none" cap="none" strike="noStrike">
              <a:solidFill>
                <a:srgbClr val="181717"/>
              </a:solidFill>
              <a:latin typeface="Lato Light"/>
              <a:ea typeface="Lato Light"/>
              <a:cs typeface="Lato Light"/>
              <a:sym typeface="Lato Light"/>
            </a:endParaRPr>
          </a:p>
          <a:p>
            <a:pPr indent="-222250" lvl="0" marL="342900" marR="0" rtl="0" algn="l">
              <a:lnSpc>
                <a:spcPct val="115000"/>
              </a:lnSpc>
              <a:spcBef>
                <a:spcPts val="0"/>
              </a:spcBef>
              <a:spcAft>
                <a:spcPts val="0"/>
              </a:spcAft>
              <a:buClr>
                <a:srgbClr val="181717"/>
              </a:buClr>
              <a:buSzPts val="900"/>
              <a:buFont typeface="Lato Light"/>
              <a:buChar char="➔"/>
            </a:pPr>
            <a:r>
              <a:rPr b="0" i="0" lang="en" sz="900" u="none" cap="none" strike="noStrike">
                <a:solidFill>
                  <a:srgbClr val="181717"/>
                </a:solidFill>
                <a:latin typeface="Lato Light"/>
                <a:ea typeface="Lato Light"/>
                <a:cs typeface="Lato Light"/>
                <a:sym typeface="Lato Light"/>
              </a:rPr>
              <a:t>Findable, Accessible, Interoperable and Reusable (FAIR) research data.</a:t>
            </a:r>
            <a:endParaRPr b="0" i="0" sz="900" u="none" cap="none" strike="noStrike">
              <a:solidFill>
                <a:srgbClr val="181717"/>
              </a:solidFill>
              <a:latin typeface="Lato Light"/>
              <a:ea typeface="Lato Light"/>
              <a:cs typeface="Lato Light"/>
              <a:sym typeface="Lato Light"/>
            </a:endParaRPr>
          </a:p>
          <a:p>
            <a:pPr indent="-222250" lvl="0" marL="342900" marR="0" rtl="0" algn="l">
              <a:lnSpc>
                <a:spcPct val="115000"/>
              </a:lnSpc>
              <a:spcBef>
                <a:spcPts val="0"/>
              </a:spcBef>
              <a:spcAft>
                <a:spcPts val="0"/>
              </a:spcAft>
              <a:buClr>
                <a:srgbClr val="181717"/>
              </a:buClr>
              <a:buSzPts val="900"/>
              <a:buFont typeface="Lato Light"/>
              <a:buChar char="➔"/>
            </a:pPr>
            <a:r>
              <a:rPr b="0" i="0" lang="en" sz="900" u="none" cap="none" strike="noStrike">
                <a:solidFill>
                  <a:srgbClr val="181717"/>
                </a:solidFill>
                <a:latin typeface="Lato Light"/>
                <a:ea typeface="Lato Light"/>
                <a:cs typeface="Lato Light"/>
                <a:sym typeface="Lato Light"/>
              </a:rPr>
              <a:t>Institutional approaches to research assessment.</a:t>
            </a:r>
            <a:endParaRPr b="0" i="0" sz="900" u="none" cap="none" strike="noStrike">
              <a:solidFill>
                <a:srgbClr val="181717"/>
              </a:solidFill>
              <a:latin typeface="Lato Light"/>
              <a:ea typeface="Lato Light"/>
              <a:cs typeface="Lato Light"/>
              <a:sym typeface="Lato Light"/>
            </a:endParaRPr>
          </a:p>
        </p:txBody>
      </p:sp>
      <p:sp>
        <p:nvSpPr>
          <p:cNvPr id="171" name="Google Shape;171;p28"/>
          <p:cNvSpPr txBox="1"/>
          <p:nvPr/>
        </p:nvSpPr>
        <p:spPr>
          <a:xfrm>
            <a:off x="3936506" y="2389660"/>
            <a:ext cx="4183500" cy="6489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181717"/>
                </a:solidFill>
                <a:latin typeface="Lato Light"/>
                <a:ea typeface="Lato Light"/>
                <a:cs typeface="Lato Light"/>
                <a:sym typeface="Lato Light"/>
              </a:rPr>
              <a:t>European Commission - European Research Area</a:t>
            </a:r>
            <a:endParaRPr b="0" i="0" sz="1200" u="none" cap="none" strike="noStrike">
              <a:solidFill>
                <a:srgbClr val="181717"/>
              </a:solidFill>
              <a:latin typeface="Lato Light"/>
              <a:ea typeface="Lato Light"/>
              <a:cs typeface="Lato Light"/>
              <a:sym typeface="Lato Light"/>
            </a:endParaRPr>
          </a:p>
          <a:p>
            <a:pPr indent="0" lvl="0" marL="0" marR="0" rtl="0" algn="l">
              <a:lnSpc>
                <a:spcPct val="115000"/>
              </a:lnSpc>
              <a:spcBef>
                <a:spcPts val="0"/>
              </a:spcBef>
              <a:spcAft>
                <a:spcPts val="900"/>
              </a:spcAft>
              <a:buClr>
                <a:srgbClr val="000000"/>
              </a:buClr>
              <a:buSzPts val="900"/>
              <a:buFont typeface="Arial"/>
              <a:buNone/>
            </a:pPr>
            <a:r>
              <a:rPr b="0" i="0" lang="en" sz="900" u="none" cap="none" strike="noStrike">
                <a:solidFill>
                  <a:srgbClr val="181717"/>
                </a:solidFill>
                <a:latin typeface="Lato Light"/>
                <a:ea typeface="Lato Light"/>
                <a:cs typeface="Lato Light"/>
                <a:sym typeface="Lato Light"/>
              </a:rPr>
              <a:t>Action 1: Enable the open sharing of knowledge and the re-use of research outputs, including through the development of the European Open Science Cloud (EOSC)</a:t>
            </a:r>
            <a:endParaRPr b="0" i="0" sz="900" u="none" cap="none" strike="noStrike">
              <a:solidFill>
                <a:srgbClr val="181717"/>
              </a:solidFill>
              <a:latin typeface="Lato Light"/>
              <a:ea typeface="Lato Light"/>
              <a:cs typeface="Lato Light"/>
              <a:sym typeface="Lato Light"/>
            </a:endParaRPr>
          </a:p>
        </p:txBody>
      </p:sp>
      <p:pic>
        <p:nvPicPr>
          <p:cNvPr id="172" name="Google Shape;172;p28"/>
          <p:cNvPicPr preferRelativeResize="0"/>
          <p:nvPr/>
        </p:nvPicPr>
        <p:blipFill rotWithShape="1">
          <a:blip r:embed="rId4">
            <a:alphaModFix/>
          </a:blip>
          <a:srcRect b="0" l="0" r="0" t="0"/>
          <a:stretch/>
        </p:blipFill>
        <p:spPr>
          <a:xfrm>
            <a:off x="1784381" y="2508028"/>
            <a:ext cx="1083509" cy="451097"/>
          </a:xfrm>
          <a:prstGeom prst="rect">
            <a:avLst/>
          </a:prstGeom>
          <a:noFill/>
          <a:ln>
            <a:noFill/>
          </a:ln>
        </p:spPr>
      </p:pic>
      <p:pic>
        <p:nvPicPr>
          <p:cNvPr id="173" name="Google Shape;173;p28"/>
          <p:cNvPicPr preferRelativeResize="0"/>
          <p:nvPr/>
        </p:nvPicPr>
        <p:blipFill rotWithShape="1">
          <a:blip r:embed="rId5">
            <a:alphaModFix/>
          </a:blip>
          <a:srcRect b="0" l="0" r="0" t="0"/>
          <a:stretch/>
        </p:blipFill>
        <p:spPr>
          <a:xfrm>
            <a:off x="2882765" y="2510651"/>
            <a:ext cx="899681" cy="445848"/>
          </a:xfrm>
          <a:prstGeom prst="rect">
            <a:avLst/>
          </a:prstGeom>
          <a:noFill/>
          <a:ln>
            <a:noFill/>
          </a:ln>
        </p:spPr>
      </p:pic>
      <p:sp>
        <p:nvSpPr>
          <p:cNvPr id="174" name="Google Shape;174;p28"/>
          <p:cNvSpPr txBox="1"/>
          <p:nvPr/>
        </p:nvSpPr>
        <p:spPr>
          <a:xfrm>
            <a:off x="1261725" y="4651650"/>
            <a:ext cx="7882200" cy="7353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European University Association (2022) EUA Open Science Agenda 2025 </a:t>
            </a:r>
            <a:r>
              <a:rPr b="0" i="0" lang="en" sz="800" u="sng" cap="none" strike="noStrike">
                <a:solidFill>
                  <a:schemeClr val="dk1"/>
                </a:solidFill>
                <a:latin typeface="Lato Hairline"/>
                <a:ea typeface="Lato Hairline"/>
                <a:cs typeface="Lato Hairline"/>
                <a:sym typeface="Lato Hairline"/>
                <a:hlinkClick r:id="rId6">
                  <a:extLst>
                    <a:ext uri="{A12FA001-AC4F-418D-AE19-62706E023703}">
                      <ahyp:hlinkClr val="tx"/>
                    </a:ext>
                  </a:extLst>
                </a:hlinkClick>
              </a:rPr>
              <a:t>https://www.eua.eu/images/eua_os_agenda.pdf</a:t>
            </a:r>
            <a:r>
              <a:rPr b="0" i="0" lang="en" sz="800" u="none" cap="none" strike="noStrike">
                <a:solidFill>
                  <a:schemeClr val="dk1"/>
                </a:solidFill>
                <a:latin typeface="Lato Hairline"/>
                <a:ea typeface="Lato Hairline"/>
                <a:cs typeface="Lato Hairline"/>
                <a:sym typeface="Lato Hairline"/>
              </a:rPr>
              <a:t> </a:t>
            </a:r>
            <a:r>
              <a:rPr b="0" i="0" lang="en" sz="800" u="sng" cap="none" strike="noStrike">
                <a:solidFill>
                  <a:schemeClr val="dk1"/>
                </a:solidFill>
                <a:latin typeface="Lato Hairline"/>
                <a:ea typeface="Lato Hairline"/>
                <a:cs typeface="Lato Hairline"/>
                <a:sym typeface="Lato Hairline"/>
                <a:hlinkClick r:id="rId7">
                  <a:extLst>
                    <a:ext uri="{A12FA001-AC4F-418D-AE19-62706E023703}">
                      <ahyp:hlinkClr val="tx"/>
                    </a:ext>
                  </a:extLst>
                </a:hlinkClick>
              </a:rPr>
              <a:t>CC BY-NC</a:t>
            </a:r>
            <a:endParaRPr b="0" i="0" sz="800" u="none" cap="none" strike="noStrike">
              <a:solidFill>
                <a:schemeClr val="dk1"/>
              </a:solidFill>
              <a:latin typeface="Lato Hairline"/>
              <a:ea typeface="Lato Hairline"/>
              <a:cs typeface="Lato Hairline"/>
              <a:sym typeface="Lato Hairline"/>
            </a:endParaRPr>
          </a:p>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European Commission (2021) </a:t>
            </a:r>
            <a:r>
              <a:rPr b="0" i="1" lang="en" sz="800" u="none" cap="none" strike="noStrike">
                <a:solidFill>
                  <a:schemeClr val="dk1"/>
                </a:solidFill>
                <a:latin typeface="Lato Hairline"/>
                <a:ea typeface="Lato Hairline"/>
                <a:cs typeface="Lato Hairline"/>
                <a:sym typeface="Lato Hairline"/>
              </a:rPr>
              <a:t>ERA Policy agenda </a:t>
            </a:r>
            <a:r>
              <a:rPr b="0" i="0" lang="en" sz="800" u="sng" cap="none" strike="noStrike">
                <a:solidFill>
                  <a:schemeClr val="dk1"/>
                </a:solidFill>
                <a:highlight>
                  <a:srgbClr val="FFFFFF"/>
                </a:highlight>
                <a:latin typeface="Lato Hairline"/>
                <a:ea typeface="Lato Hairline"/>
                <a:cs typeface="Lato Hairline"/>
                <a:sym typeface="Lato Hairline"/>
                <a:hlinkClick r:id="rId8">
                  <a:extLst>
                    <a:ext uri="{A12FA001-AC4F-418D-AE19-62706E023703}">
                      <ahyp:hlinkClr val="tx"/>
                    </a:ext>
                  </a:extLst>
                </a:hlinkClick>
              </a:rPr>
              <a:t>doi:10.2777/52110</a:t>
            </a:r>
            <a:r>
              <a:rPr b="0" i="0" lang="en" sz="800" u="none" cap="none" strike="noStrike">
                <a:solidFill>
                  <a:schemeClr val="dk1"/>
                </a:solidFill>
                <a:highlight>
                  <a:srgbClr val="FFFFFF"/>
                </a:highlight>
                <a:latin typeface="Lato Hairline"/>
                <a:ea typeface="Lato Hairline"/>
                <a:cs typeface="Lato Hairline"/>
                <a:sym typeface="Lato Hairline"/>
              </a:rPr>
              <a:t> </a:t>
            </a:r>
            <a:r>
              <a:rPr b="0" i="0" lang="en" sz="800" u="sng" cap="none" strike="noStrike">
                <a:solidFill>
                  <a:schemeClr val="dk1"/>
                </a:solidFill>
                <a:latin typeface="Lato Hairline"/>
                <a:ea typeface="Lato Hairline"/>
                <a:cs typeface="Lato Hairline"/>
                <a:sym typeface="Lato Hairline"/>
                <a:hlinkClick r:id="rId9">
                  <a:extLst>
                    <a:ext uri="{A12FA001-AC4F-418D-AE19-62706E023703}">
                      <ahyp:hlinkClr val="tx"/>
                    </a:ext>
                  </a:extLst>
                </a:hlinkClick>
              </a:rPr>
              <a:t>CC BY</a:t>
            </a:r>
            <a:endParaRPr b="0" i="0" sz="800" u="none" cap="none" strike="noStrike">
              <a:solidFill>
                <a:schemeClr val="dk1"/>
              </a:solidFill>
              <a:latin typeface="Lato Hairline"/>
              <a:ea typeface="Lato Hairline"/>
              <a:cs typeface="Lato Hairline"/>
              <a:sym typeface="Lato Hairline"/>
            </a:endParaRPr>
          </a:p>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Science Europe (2021) Strategy plan 2021-2026 </a:t>
            </a:r>
            <a:r>
              <a:rPr b="0" i="0" lang="en" sz="800" u="sng" cap="none" strike="noStrike">
                <a:solidFill>
                  <a:schemeClr val="dk1"/>
                </a:solidFill>
                <a:latin typeface="Lato Hairline"/>
                <a:ea typeface="Lato Hairline"/>
                <a:cs typeface="Lato Hairline"/>
                <a:sym typeface="Lato Hairline"/>
              </a:rPr>
              <a:t>doi:</a:t>
            </a:r>
            <a:r>
              <a:rPr b="0" i="0" lang="en" sz="800" u="sng" cap="none" strike="noStrike">
                <a:solidFill>
                  <a:schemeClr val="dk1"/>
                </a:solidFill>
                <a:latin typeface="Lato Hairline"/>
                <a:ea typeface="Lato Hairline"/>
                <a:cs typeface="Lato Hairline"/>
                <a:sym typeface="Lato Hairline"/>
                <a:hlinkClick r:id="rId10">
                  <a:extLst>
                    <a:ext uri="{A12FA001-AC4F-418D-AE19-62706E023703}">
                      <ahyp:hlinkClr val="tx"/>
                    </a:ext>
                  </a:extLst>
                </a:hlinkClick>
              </a:rPr>
              <a:t>10.5281/ZENODO.4911426</a:t>
            </a:r>
            <a:r>
              <a:rPr b="0" i="0" lang="en" sz="800" u="none" cap="none" strike="noStrike">
                <a:solidFill>
                  <a:schemeClr val="dk1"/>
                </a:solidFill>
                <a:latin typeface="Lato Hairline"/>
                <a:ea typeface="Lato Hairline"/>
                <a:cs typeface="Lato Hairline"/>
                <a:sym typeface="Lato Hairline"/>
              </a:rPr>
              <a:t> </a:t>
            </a:r>
            <a:r>
              <a:rPr b="0" i="0" lang="en" sz="800" u="sng" cap="none" strike="noStrike">
                <a:solidFill>
                  <a:schemeClr val="dk1"/>
                </a:solidFill>
                <a:latin typeface="Lato Hairline"/>
                <a:ea typeface="Lato Hairline"/>
                <a:cs typeface="Lato Hairline"/>
                <a:sym typeface="Lato Hairline"/>
                <a:hlinkClick r:id="rId11">
                  <a:extLst>
                    <a:ext uri="{A12FA001-AC4F-418D-AE19-62706E023703}">
                      <ahyp:hlinkClr val="tx"/>
                    </a:ext>
                  </a:extLst>
                </a:hlinkClick>
              </a:rPr>
              <a:t>CC BY</a:t>
            </a:r>
            <a:endParaRPr b="0" i="0" sz="800" u="none" cap="none" strike="noStrike">
              <a:solidFill>
                <a:schemeClr val="dk1"/>
              </a:solidFill>
              <a:latin typeface="Lato Hairline"/>
              <a:ea typeface="Lato Hairline"/>
              <a:cs typeface="Lato Hairline"/>
              <a:sym typeface="Lato Hairline"/>
            </a:endParaRPr>
          </a:p>
          <a:p>
            <a:pPr indent="0" lvl="0" marL="0" marR="0" rtl="0" algn="r">
              <a:lnSpc>
                <a:spcPct val="90000"/>
              </a:lnSpc>
              <a:spcBef>
                <a:spcPts val="800"/>
              </a:spcBef>
              <a:spcAft>
                <a:spcPts val="0"/>
              </a:spcAft>
              <a:buClr>
                <a:srgbClr val="000000"/>
              </a:buClr>
              <a:buSzPts val="900"/>
              <a:buFont typeface="Arial"/>
              <a:buNone/>
            </a:pPr>
            <a:r>
              <a:rPr b="0" i="0" lang="en" sz="900" u="none" cap="none" strike="noStrike">
                <a:solidFill>
                  <a:schemeClr val="accent1"/>
                </a:solidFill>
                <a:latin typeface="Lato Hairline"/>
                <a:ea typeface="Lato Hairline"/>
                <a:cs typeface="Lato Hairline"/>
                <a:sym typeface="Lato Hairline"/>
              </a:rPr>
              <a:t> </a:t>
            </a:r>
            <a:endParaRPr b="0" i="0" sz="900" u="none" cap="none" strike="noStrike">
              <a:solidFill>
                <a:schemeClr val="accent1"/>
              </a:solidFill>
              <a:latin typeface="Lato Hairline"/>
              <a:ea typeface="Lato Hairline"/>
              <a:cs typeface="Lato Hairline"/>
              <a:sym typeface="Lato Hairline"/>
            </a:endParaRPr>
          </a:p>
        </p:txBody>
      </p:sp>
      <p:sp>
        <p:nvSpPr>
          <p:cNvPr id="175" name="Google Shape;175;p28"/>
          <p:cNvSpPr txBox="1"/>
          <p:nvPr/>
        </p:nvSpPr>
        <p:spPr>
          <a:xfrm>
            <a:off x="3959438" y="3482204"/>
            <a:ext cx="4183500" cy="808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181717"/>
                </a:solidFill>
                <a:latin typeface="Lato Light"/>
                <a:ea typeface="Lato Light"/>
                <a:cs typeface="Lato Light"/>
                <a:sym typeface="Lato Light"/>
              </a:rPr>
              <a:t>Science Europe</a:t>
            </a:r>
            <a:endParaRPr b="0" i="0" sz="1200" u="none" cap="none" strike="noStrike">
              <a:solidFill>
                <a:srgbClr val="18171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1B1B1B"/>
                </a:solidFill>
                <a:latin typeface="Lato Light"/>
                <a:ea typeface="Lato Light"/>
                <a:cs typeface="Lato Light"/>
                <a:sym typeface="Lato Light"/>
              </a:rPr>
              <a:t>the promotion and support of Open Science will contribute to all three strategic priority areas: shape European research policy, contribute to the evolution of research culture, strengthening science in tackling societal challenges</a:t>
            </a:r>
            <a:endParaRPr b="0" i="0" sz="900" u="none" cap="none" strike="noStrike">
              <a:solidFill>
                <a:srgbClr val="181717"/>
              </a:solidFill>
              <a:latin typeface="Lato Light"/>
              <a:ea typeface="Lato Light"/>
              <a:cs typeface="Lato Light"/>
              <a:sym typeface="Lato Light"/>
            </a:endParaRPr>
          </a:p>
        </p:txBody>
      </p:sp>
      <p:pic>
        <p:nvPicPr>
          <p:cNvPr id="176" name="Google Shape;176;p28"/>
          <p:cNvPicPr preferRelativeResize="0"/>
          <p:nvPr/>
        </p:nvPicPr>
        <p:blipFill rotWithShape="1">
          <a:blip r:embed="rId12">
            <a:alphaModFix/>
          </a:blip>
          <a:srcRect b="0" l="0" r="0" t="0"/>
          <a:stretch/>
        </p:blipFill>
        <p:spPr>
          <a:xfrm>
            <a:off x="1799372" y="3731588"/>
            <a:ext cx="1955128" cy="388894"/>
          </a:xfrm>
          <a:prstGeom prst="rect">
            <a:avLst/>
          </a:prstGeom>
          <a:noFill/>
          <a:ln>
            <a:noFill/>
          </a:ln>
        </p:spPr>
      </p:pic>
      <p:sp>
        <p:nvSpPr>
          <p:cNvPr id="177" name="Google Shape;177;p28"/>
          <p:cNvSpPr/>
          <p:nvPr/>
        </p:nvSpPr>
        <p:spPr>
          <a:xfrm>
            <a:off x="668906" y="1136925"/>
            <a:ext cx="991500" cy="936000"/>
          </a:xfrm>
          <a:prstGeom prst="rect">
            <a:avLst/>
          </a:prstGeom>
          <a:solidFill>
            <a:srgbClr val="888888"/>
          </a:solidFill>
          <a:ln cap="flat" cmpd="sng" w="7150">
            <a:solidFill>
              <a:srgbClr val="88888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78" name="Google Shape;178;p28"/>
          <p:cNvSpPr/>
          <p:nvPr/>
        </p:nvSpPr>
        <p:spPr>
          <a:xfrm>
            <a:off x="668906" y="2260163"/>
            <a:ext cx="991500" cy="936000"/>
          </a:xfrm>
          <a:prstGeom prst="rect">
            <a:avLst/>
          </a:prstGeom>
          <a:solidFill>
            <a:srgbClr val="888888"/>
          </a:solidFill>
          <a:ln cap="flat" cmpd="sng" w="7150">
            <a:solidFill>
              <a:srgbClr val="88888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79" name="Google Shape;179;p28"/>
          <p:cNvSpPr/>
          <p:nvPr/>
        </p:nvSpPr>
        <p:spPr>
          <a:xfrm>
            <a:off x="668906" y="3455906"/>
            <a:ext cx="991500" cy="936000"/>
          </a:xfrm>
          <a:prstGeom prst="rect">
            <a:avLst/>
          </a:prstGeom>
          <a:solidFill>
            <a:srgbClr val="888888"/>
          </a:solidFill>
          <a:ln cap="flat" cmpd="sng" w="7150">
            <a:solidFill>
              <a:srgbClr val="88888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pic>
        <p:nvPicPr>
          <p:cNvPr id="180" name="Google Shape;180;p28"/>
          <p:cNvPicPr preferRelativeResize="0"/>
          <p:nvPr/>
        </p:nvPicPr>
        <p:blipFill rotWithShape="1">
          <a:blip r:embed="rId13">
            <a:alphaModFix/>
          </a:blip>
          <a:srcRect b="30947" l="11284" r="47861" t="29458"/>
          <a:stretch/>
        </p:blipFill>
        <p:spPr>
          <a:xfrm>
            <a:off x="714741" y="1410474"/>
            <a:ext cx="899680" cy="388894"/>
          </a:xfrm>
          <a:prstGeom prst="rect">
            <a:avLst/>
          </a:prstGeom>
          <a:noFill/>
          <a:ln>
            <a:noFill/>
          </a:ln>
        </p:spPr>
      </p:pic>
      <p:sp>
        <p:nvSpPr>
          <p:cNvPr id="181" name="Google Shape;181;p28"/>
          <p:cNvSpPr/>
          <p:nvPr/>
        </p:nvSpPr>
        <p:spPr>
          <a:xfrm>
            <a:off x="1660256" y="1136925"/>
            <a:ext cx="2202000" cy="936000"/>
          </a:xfrm>
          <a:prstGeom prst="rect">
            <a:avLst/>
          </a:prstGeom>
          <a:solidFill>
            <a:srgbClr val="A6A6A6"/>
          </a:solidFill>
          <a:ln cap="flat" cmpd="sng" w="7150">
            <a:solidFill>
              <a:srgbClr val="A6A6A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pic>
        <p:nvPicPr>
          <p:cNvPr id="182" name="Google Shape;182;p28"/>
          <p:cNvPicPr preferRelativeResize="0"/>
          <p:nvPr/>
        </p:nvPicPr>
        <p:blipFill rotWithShape="1">
          <a:blip r:embed="rId14">
            <a:alphaModFix/>
          </a:blip>
          <a:srcRect b="0" l="0" r="0" t="0"/>
          <a:stretch/>
        </p:blipFill>
        <p:spPr>
          <a:xfrm>
            <a:off x="1809166" y="1292006"/>
            <a:ext cx="1955538" cy="622575"/>
          </a:xfrm>
          <a:prstGeom prst="rect">
            <a:avLst/>
          </a:prstGeom>
          <a:noFill/>
          <a:ln>
            <a:noFill/>
          </a:ln>
        </p:spPr>
      </p:pic>
      <p:pic>
        <p:nvPicPr>
          <p:cNvPr id="183" name="Google Shape;183;p28"/>
          <p:cNvPicPr preferRelativeResize="0"/>
          <p:nvPr/>
        </p:nvPicPr>
        <p:blipFill rotWithShape="1">
          <a:blip r:embed="rId15">
            <a:alphaModFix/>
          </a:blip>
          <a:srcRect b="11994" l="9379" r="9485" t="12237"/>
          <a:stretch/>
        </p:blipFill>
        <p:spPr>
          <a:xfrm>
            <a:off x="743102" y="2418554"/>
            <a:ext cx="842980" cy="590887"/>
          </a:xfrm>
          <a:prstGeom prst="rect">
            <a:avLst/>
          </a:prstGeom>
          <a:noFill/>
          <a:ln>
            <a:noFill/>
          </a:ln>
        </p:spPr>
      </p:pic>
      <p:pic>
        <p:nvPicPr>
          <p:cNvPr id="184" name="Google Shape;184;p28"/>
          <p:cNvPicPr preferRelativeResize="0"/>
          <p:nvPr/>
        </p:nvPicPr>
        <p:blipFill rotWithShape="1">
          <a:blip r:embed="rId16">
            <a:alphaModFix/>
          </a:blip>
          <a:srcRect b="27594" l="0" r="0" t="0"/>
          <a:stretch/>
        </p:blipFill>
        <p:spPr>
          <a:xfrm>
            <a:off x="849029" y="3563419"/>
            <a:ext cx="631106" cy="7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9"/>
          <p:cNvPicPr preferRelativeResize="0"/>
          <p:nvPr/>
        </p:nvPicPr>
        <p:blipFill rotWithShape="1">
          <a:blip r:embed="rId3">
            <a:alphaModFix amt="5000"/>
          </a:blip>
          <a:srcRect b="16121" l="16500" r="15459" t="0"/>
          <a:stretch/>
        </p:blipFill>
        <p:spPr>
          <a:xfrm>
            <a:off x="-219712" y="1040625"/>
            <a:ext cx="3278007" cy="4041076"/>
          </a:xfrm>
          <a:prstGeom prst="rect">
            <a:avLst/>
          </a:prstGeom>
          <a:noFill/>
          <a:ln>
            <a:noFill/>
          </a:ln>
        </p:spPr>
      </p:pic>
      <p:sp>
        <p:nvSpPr>
          <p:cNvPr id="191" name="Google Shape;191;p29"/>
          <p:cNvSpPr/>
          <p:nvPr/>
        </p:nvSpPr>
        <p:spPr>
          <a:xfrm>
            <a:off x="3854475" y="2262779"/>
            <a:ext cx="4288200" cy="936000"/>
          </a:xfrm>
          <a:prstGeom prst="rect">
            <a:avLst/>
          </a:prstGeom>
          <a:solidFill>
            <a:srgbClr val="F2F2F2"/>
          </a:solidFill>
          <a:ln cap="flat" cmpd="sng" w="7150">
            <a:solidFill>
              <a:srgbClr val="F2F2F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92" name="Google Shape;192;p29"/>
          <p:cNvSpPr/>
          <p:nvPr/>
        </p:nvSpPr>
        <p:spPr>
          <a:xfrm>
            <a:off x="1660256" y="2264410"/>
            <a:ext cx="2202000" cy="936000"/>
          </a:xfrm>
          <a:prstGeom prst="rect">
            <a:avLst/>
          </a:prstGeom>
          <a:solidFill>
            <a:srgbClr val="A6A6A6"/>
          </a:solidFill>
          <a:ln cap="flat" cmpd="sng" w="7150">
            <a:solidFill>
              <a:srgbClr val="A6A6A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93" name="Google Shape;193;p29"/>
          <p:cNvSpPr/>
          <p:nvPr/>
        </p:nvSpPr>
        <p:spPr>
          <a:xfrm>
            <a:off x="3854475" y="1135294"/>
            <a:ext cx="4288200" cy="936000"/>
          </a:xfrm>
          <a:prstGeom prst="rect">
            <a:avLst/>
          </a:prstGeom>
          <a:solidFill>
            <a:srgbClr val="F2F2F2"/>
          </a:solidFill>
          <a:ln cap="flat" cmpd="sng" w="7150">
            <a:solidFill>
              <a:srgbClr val="F2F2F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94" name="Google Shape;194;p29"/>
          <p:cNvSpPr txBox="1"/>
          <p:nvPr>
            <p:ph type="title"/>
          </p:nvPr>
        </p:nvSpPr>
        <p:spPr>
          <a:xfrm>
            <a:off x="628650" y="273844"/>
            <a:ext cx="84252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OS infrastructure in Europe</a:t>
            </a:r>
            <a:endParaRPr>
              <a:latin typeface="Lora"/>
              <a:ea typeface="Lora"/>
              <a:cs typeface="Lora"/>
              <a:sym typeface="Lora"/>
            </a:endParaRPr>
          </a:p>
        </p:txBody>
      </p:sp>
      <p:sp>
        <p:nvSpPr>
          <p:cNvPr id="195" name="Google Shape;195;p29"/>
          <p:cNvSpPr/>
          <p:nvPr/>
        </p:nvSpPr>
        <p:spPr>
          <a:xfrm>
            <a:off x="64640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196" name="Google Shape;196;p29"/>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197" name="Google Shape;197;p29"/>
          <p:cNvSpPr txBox="1"/>
          <p:nvPr/>
        </p:nvSpPr>
        <p:spPr>
          <a:xfrm>
            <a:off x="3959438" y="1199297"/>
            <a:ext cx="4388400" cy="808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lang="en" sz="1200">
                <a:solidFill>
                  <a:srgbClr val="181717"/>
                </a:solidFill>
                <a:latin typeface="Lato Light"/>
                <a:ea typeface="Lato Light"/>
                <a:cs typeface="Lato Light"/>
                <a:sym typeface="Lato Light"/>
              </a:rPr>
              <a:t>The European Open Science Cloud </a:t>
            </a:r>
            <a:endParaRPr sz="1200">
              <a:solidFill>
                <a:srgbClr val="18171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200"/>
              <a:buFont typeface="Arial"/>
              <a:buNone/>
            </a:pPr>
            <a:r>
              <a:rPr lang="en" sz="900">
                <a:solidFill>
                  <a:srgbClr val="00002E"/>
                </a:solidFill>
                <a:latin typeface="Lato Light"/>
                <a:ea typeface="Lato Light"/>
                <a:cs typeface="Lato Light"/>
                <a:sym typeface="Lato Light"/>
              </a:rPr>
              <a:t>P</a:t>
            </a:r>
            <a:r>
              <a:rPr lang="en" sz="900">
                <a:solidFill>
                  <a:srgbClr val="00002E"/>
                </a:solidFill>
                <a:latin typeface="Lato Light"/>
                <a:ea typeface="Lato Light"/>
                <a:cs typeface="Lato Light"/>
                <a:sym typeface="Lato Light"/>
              </a:rPr>
              <a:t>rovide researchers and innovators in Europe with an open and trusted multi-disciplinary environment where they can publish, find and reuse data, tools and services for research and innovation.</a:t>
            </a:r>
            <a:endParaRPr i="0" sz="900" u="none" cap="none" strike="noStrike">
              <a:solidFill>
                <a:srgbClr val="181717"/>
              </a:solidFill>
              <a:latin typeface="Lato Light"/>
              <a:ea typeface="Lato Light"/>
              <a:cs typeface="Lato Light"/>
              <a:sym typeface="Lato Light"/>
            </a:endParaRPr>
          </a:p>
        </p:txBody>
      </p:sp>
      <p:sp>
        <p:nvSpPr>
          <p:cNvPr id="198" name="Google Shape;198;p29"/>
          <p:cNvSpPr txBox="1"/>
          <p:nvPr/>
        </p:nvSpPr>
        <p:spPr>
          <a:xfrm>
            <a:off x="3936506" y="2389660"/>
            <a:ext cx="4183500" cy="6489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200"/>
              <a:buFont typeface="Arial"/>
              <a:buNone/>
            </a:pPr>
            <a:r>
              <a:rPr lang="en" sz="1200">
                <a:solidFill>
                  <a:srgbClr val="181717"/>
                </a:solidFill>
                <a:latin typeface="Lato Light"/>
                <a:ea typeface="Lato Light"/>
                <a:cs typeface="Lato Light"/>
                <a:sym typeface="Lato Light"/>
              </a:rPr>
              <a:t>OpenAIRE</a:t>
            </a:r>
            <a:endParaRPr b="0" i="0" sz="1200" u="none" cap="none" strike="noStrike">
              <a:solidFill>
                <a:srgbClr val="181717"/>
              </a:solidFill>
              <a:latin typeface="Lato Light"/>
              <a:ea typeface="Lato Light"/>
              <a:cs typeface="Lato Light"/>
              <a:sym typeface="Lato Light"/>
            </a:endParaRPr>
          </a:p>
          <a:p>
            <a:pPr indent="0" lvl="0" marL="0" marR="0" rtl="0" algn="l">
              <a:lnSpc>
                <a:spcPct val="115000"/>
              </a:lnSpc>
              <a:spcBef>
                <a:spcPts val="0"/>
              </a:spcBef>
              <a:spcAft>
                <a:spcPts val="900"/>
              </a:spcAft>
              <a:buClr>
                <a:srgbClr val="000000"/>
              </a:buClr>
              <a:buSzPts val="900"/>
              <a:buFont typeface="Arial"/>
              <a:buNone/>
            </a:pPr>
            <a:r>
              <a:rPr lang="en" sz="900">
                <a:solidFill>
                  <a:srgbClr val="2C2C2C"/>
                </a:solidFill>
                <a:latin typeface="Lato Light"/>
                <a:ea typeface="Lato Light"/>
                <a:cs typeface="Lato Light"/>
                <a:sym typeface="Lato Light"/>
              </a:rPr>
              <a:t>a non-profit organization operating a European e-infrastructure offering a diverse set of public services to accelerate the adoption of Open Science </a:t>
            </a:r>
            <a:endParaRPr i="0" sz="900" u="none" cap="none" strike="noStrike">
              <a:solidFill>
                <a:srgbClr val="181717"/>
              </a:solidFill>
              <a:latin typeface="Lato Light"/>
              <a:ea typeface="Lato Light"/>
              <a:cs typeface="Lato Light"/>
              <a:sym typeface="Lato Light"/>
            </a:endParaRPr>
          </a:p>
        </p:txBody>
      </p:sp>
      <p:sp>
        <p:nvSpPr>
          <p:cNvPr id="199" name="Google Shape;199;p29"/>
          <p:cNvSpPr/>
          <p:nvPr/>
        </p:nvSpPr>
        <p:spPr>
          <a:xfrm>
            <a:off x="668906" y="1136925"/>
            <a:ext cx="991500" cy="936000"/>
          </a:xfrm>
          <a:prstGeom prst="rect">
            <a:avLst/>
          </a:prstGeom>
          <a:solidFill>
            <a:srgbClr val="888888"/>
          </a:solidFill>
          <a:ln cap="flat" cmpd="sng" w="7150">
            <a:solidFill>
              <a:srgbClr val="88888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00" name="Google Shape;200;p29"/>
          <p:cNvSpPr/>
          <p:nvPr/>
        </p:nvSpPr>
        <p:spPr>
          <a:xfrm>
            <a:off x="668906" y="2260163"/>
            <a:ext cx="991500" cy="936000"/>
          </a:xfrm>
          <a:prstGeom prst="rect">
            <a:avLst/>
          </a:prstGeom>
          <a:solidFill>
            <a:srgbClr val="888888"/>
          </a:solidFill>
          <a:ln cap="flat" cmpd="sng" w="7150">
            <a:solidFill>
              <a:srgbClr val="88888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01" name="Google Shape;201;p29"/>
          <p:cNvSpPr/>
          <p:nvPr/>
        </p:nvSpPr>
        <p:spPr>
          <a:xfrm>
            <a:off x="1660256" y="1136925"/>
            <a:ext cx="2202000" cy="936000"/>
          </a:xfrm>
          <a:prstGeom prst="rect">
            <a:avLst/>
          </a:prstGeom>
          <a:solidFill>
            <a:srgbClr val="A6A6A6"/>
          </a:solidFill>
          <a:ln cap="flat" cmpd="sng" w="7150">
            <a:solidFill>
              <a:srgbClr val="A6A6A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pic>
        <p:nvPicPr>
          <p:cNvPr id="202" name="Google Shape;202;p29" title="Screenshot 2026-04-29 at 15.14.56.png"/>
          <p:cNvPicPr preferRelativeResize="0"/>
          <p:nvPr/>
        </p:nvPicPr>
        <p:blipFill>
          <a:blip r:embed="rId4">
            <a:alphaModFix/>
          </a:blip>
          <a:stretch>
            <a:fillRect/>
          </a:stretch>
        </p:blipFill>
        <p:spPr>
          <a:xfrm>
            <a:off x="1947807" y="2433122"/>
            <a:ext cx="1619250" cy="561975"/>
          </a:xfrm>
          <a:prstGeom prst="rect">
            <a:avLst/>
          </a:prstGeom>
          <a:noFill/>
          <a:ln>
            <a:noFill/>
          </a:ln>
        </p:spPr>
      </p:pic>
      <p:pic>
        <p:nvPicPr>
          <p:cNvPr id="203" name="Google Shape;203;p29" title="Screenshot 2026-04-29 at 15.15.16.png"/>
          <p:cNvPicPr preferRelativeResize="0"/>
          <p:nvPr/>
        </p:nvPicPr>
        <p:blipFill>
          <a:blip r:embed="rId5">
            <a:alphaModFix/>
          </a:blip>
          <a:stretch>
            <a:fillRect/>
          </a:stretch>
        </p:blipFill>
        <p:spPr>
          <a:xfrm>
            <a:off x="1804932" y="1407072"/>
            <a:ext cx="1905000" cy="40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210" name="Google Shape;210;p30"/>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211" name="Google Shape;211;p30"/>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212" name="Google Shape;212;p30"/>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213" name="Google Shape;213;p30"/>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214" name="Google Shape;214;p30"/>
          <p:cNvSpPr txBox="1"/>
          <p:nvPr/>
        </p:nvSpPr>
        <p:spPr>
          <a:xfrm>
            <a:off x="3237525" y="4866525"/>
            <a:ext cx="59064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221" name="Google Shape;221;p31"/>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222" name="Google Shape;222;p31"/>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223" name="Google Shape;223;p31"/>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224" name="Google Shape;224;p31"/>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225" name="Google Shape;225;p31"/>
          <p:cNvSpPr txBox="1"/>
          <p:nvPr/>
        </p:nvSpPr>
        <p:spPr>
          <a:xfrm>
            <a:off x="3237525" y="4866525"/>
            <a:ext cx="59064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p:txBody>
      </p:sp>
      <p:pic>
        <p:nvPicPr>
          <p:cNvPr id="226" name="Google Shape;226;p31" title="Copy of 250918 Swedish OS landscape-5.png"/>
          <p:cNvPicPr preferRelativeResize="0"/>
          <p:nvPr/>
        </p:nvPicPr>
        <p:blipFill>
          <a:blip r:embed="rId5">
            <a:alphaModFix/>
          </a:blip>
          <a:stretch>
            <a:fillRect/>
          </a:stretch>
        </p:blipFill>
        <p:spPr>
          <a:xfrm>
            <a:off x="2470590" y="940748"/>
            <a:ext cx="4558526" cy="4208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233" name="Google Shape;233;p32"/>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234" name="Google Shape;234;p32"/>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235" name="Google Shape;235;p32"/>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236" name="Google Shape;236;p32"/>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237" name="Google Shape;237;p32"/>
          <p:cNvSpPr txBox="1"/>
          <p:nvPr/>
        </p:nvSpPr>
        <p:spPr>
          <a:xfrm>
            <a:off x="3237525" y="4866525"/>
            <a:ext cx="59064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p:txBody>
      </p:sp>
      <p:pic>
        <p:nvPicPr>
          <p:cNvPr id="238" name="Google Shape;238;p32" title="Copy of 250918 Swedish OS landscape-5.png"/>
          <p:cNvPicPr preferRelativeResize="0"/>
          <p:nvPr/>
        </p:nvPicPr>
        <p:blipFill rotWithShape="1">
          <a:blip r:embed="rId5">
            <a:alphaModFix/>
          </a:blip>
          <a:srcRect b="74570" l="0" r="0" t="0"/>
          <a:stretch/>
        </p:blipFill>
        <p:spPr>
          <a:xfrm>
            <a:off x="179825" y="1009150"/>
            <a:ext cx="8887824" cy="2086485"/>
          </a:xfrm>
          <a:prstGeom prst="rect">
            <a:avLst/>
          </a:prstGeom>
          <a:noFill/>
          <a:ln>
            <a:noFill/>
          </a:ln>
        </p:spPr>
      </p:pic>
      <p:sp>
        <p:nvSpPr>
          <p:cNvPr id="239" name="Google Shape;239;p32"/>
          <p:cNvSpPr txBox="1"/>
          <p:nvPr/>
        </p:nvSpPr>
        <p:spPr>
          <a:xfrm>
            <a:off x="662988" y="3155000"/>
            <a:ext cx="7921500" cy="158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0"/>
              </a:spcAft>
              <a:buNone/>
            </a:pPr>
            <a:r>
              <a:rPr lang="en" sz="2500">
                <a:solidFill>
                  <a:schemeClr val="dk1"/>
                </a:solidFill>
                <a:latin typeface="Lato Light"/>
                <a:ea typeface="Lato Light"/>
                <a:cs typeface="Lato Light"/>
                <a:sym typeface="Lato Light"/>
              </a:rPr>
              <a:t>The Swedish government embeds a baseline of openness into the Swedish academic system</a:t>
            </a:r>
            <a:endParaRPr sz="2500">
              <a:solidFill>
                <a:schemeClr val="dk1"/>
              </a:solidFill>
              <a:latin typeface="Lato Light"/>
              <a:ea typeface="Lato Light"/>
              <a:cs typeface="Lato Light"/>
              <a:sym typeface="Lato Light"/>
            </a:endParaRPr>
          </a:p>
          <a:p>
            <a:pPr indent="0" lvl="0" marL="0" rtl="0" algn="ctr">
              <a:lnSpc>
                <a:spcPct val="115000"/>
              </a:lnSpc>
              <a:spcBef>
                <a:spcPts val="1000"/>
              </a:spcBef>
              <a:spcAft>
                <a:spcPts val="0"/>
              </a:spcAft>
              <a:buNone/>
            </a:pPr>
            <a:r>
              <a:t/>
            </a:r>
            <a:endParaRPr sz="2500">
              <a:solidFill>
                <a:schemeClr val="dk1"/>
              </a:solidFill>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246" name="Google Shape;246;p33"/>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247" name="Google Shape;247;p33"/>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sp>
        <p:nvSpPr>
          <p:cNvPr id="248" name="Google Shape;248;p33"/>
          <p:cNvSpPr txBox="1"/>
          <p:nvPr/>
        </p:nvSpPr>
        <p:spPr>
          <a:xfrm>
            <a:off x="505013" y="1213181"/>
            <a:ext cx="7401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Light"/>
              <a:ea typeface="Lato Light"/>
              <a:cs typeface="Lato Light"/>
              <a:sym typeface="Lato Light"/>
            </a:endParaRPr>
          </a:p>
        </p:txBody>
      </p:sp>
      <p:pic>
        <p:nvPicPr>
          <p:cNvPr id="249" name="Google Shape;249;p33"/>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250" name="Google Shape;250;p33"/>
          <p:cNvSpPr txBox="1"/>
          <p:nvPr/>
        </p:nvSpPr>
        <p:spPr>
          <a:xfrm>
            <a:off x="3237600" y="4712400"/>
            <a:ext cx="5906400" cy="4155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800"/>
              <a:buFont typeface="Arial"/>
              <a:buNone/>
            </a:pPr>
            <a:r>
              <a:rPr lang="en" sz="900">
                <a:solidFill>
                  <a:schemeClr val="dk1"/>
                </a:solidFill>
                <a:latin typeface="Lato Light"/>
                <a:ea typeface="Lato Light"/>
                <a:cs typeface="Lato Light"/>
                <a:sym typeface="Lato Light"/>
              </a:rPr>
              <a:t>Text: </a:t>
            </a:r>
            <a:r>
              <a:rPr lang="en" sz="900" u="sng">
                <a:solidFill>
                  <a:schemeClr val="hlink"/>
                </a:solidFill>
                <a:latin typeface="Lato Light"/>
                <a:ea typeface="Lato Light"/>
                <a:cs typeface="Lato Light"/>
                <a:sym typeface="Lato Light"/>
                <a:hlinkClick r:id="rId4"/>
              </a:rPr>
              <a:t>https://scilifelab-training.github.io/open-science/2603/Assignment1.html</a:t>
            </a:r>
            <a:endParaRPr sz="900">
              <a:solidFill>
                <a:schemeClr val="dk1"/>
              </a:solidFill>
              <a:latin typeface="Lato Light"/>
              <a:ea typeface="Lato Light"/>
              <a:cs typeface="Lato Light"/>
              <a:sym typeface="Lato Light"/>
            </a:endParaRPr>
          </a:p>
          <a:p>
            <a:pPr indent="0" lvl="0" marL="0" marR="0" rtl="0" algn="r">
              <a:lnSpc>
                <a:spcPct val="100000"/>
              </a:lnSpc>
              <a:spcBef>
                <a:spcPts val="0"/>
              </a:spcBef>
              <a:spcAft>
                <a:spcPts val="0"/>
              </a:spcAft>
              <a:buClr>
                <a:srgbClr val="000000"/>
              </a:buClr>
              <a:buSzPts val="800"/>
              <a:buFont typeface="Arial"/>
              <a:buNone/>
            </a:pPr>
            <a:r>
              <a:rPr i="0" lang="en" sz="900" u="none" cap="none" strike="noStrike">
                <a:solidFill>
                  <a:schemeClr val="dk1"/>
                </a:solidFill>
                <a:latin typeface="Lato Light"/>
                <a:ea typeface="Lato Light"/>
                <a:cs typeface="Lato Light"/>
                <a:sym typeface="Lato Light"/>
              </a:rPr>
              <a:t>Image </a:t>
            </a:r>
            <a:r>
              <a:rPr i="1" lang="en" sz="900" u="none" cap="none" strike="noStrike">
                <a:solidFill>
                  <a:schemeClr val="dk1"/>
                </a:solidFill>
                <a:latin typeface="Lato Light"/>
                <a:ea typeface="Lato Light"/>
                <a:cs typeface="Lato Light"/>
                <a:sym typeface="Lato Light"/>
              </a:rPr>
              <a:t>Financial institution</a:t>
            </a:r>
            <a:r>
              <a:rPr i="0" lang="en" sz="900" u="none" cap="none" strike="noStrike">
                <a:solidFill>
                  <a:schemeClr val="dk1"/>
                </a:solidFill>
                <a:latin typeface="Lato Light"/>
                <a:ea typeface="Lato Light"/>
                <a:cs typeface="Lato Light"/>
                <a:sym typeface="Lato Light"/>
              </a:rPr>
              <a:t> by WiStudio </a:t>
            </a:r>
            <a:r>
              <a:rPr i="0" lang="en" sz="900" u="none" cap="none" strike="noStrike">
                <a:solidFill>
                  <a:schemeClr val="dk1"/>
                </a:solidFill>
                <a:uFill>
                  <a:noFill/>
                </a:uFill>
                <a:latin typeface="Lato Light"/>
                <a:ea typeface="Lato Light"/>
                <a:cs typeface="Lato Light"/>
                <a:sym typeface="Lato Light"/>
                <a:hlinkClick r:id="rId5">
                  <a:extLst>
                    <a:ext uri="{A12FA001-AC4F-418D-AE19-62706E023703}">
                      <ahyp:hlinkClr val="tx"/>
                    </a:ext>
                  </a:extLst>
                </a:hlinkClick>
              </a:rPr>
              <a:t>Noun Project</a:t>
            </a:r>
            <a:r>
              <a:rPr i="0" lang="en" sz="900" u="none" cap="none" strike="noStrike">
                <a:solidFill>
                  <a:schemeClr val="dk1"/>
                </a:solidFill>
                <a:latin typeface="Lato Light"/>
                <a:ea typeface="Lato Light"/>
                <a:cs typeface="Lato Light"/>
                <a:sym typeface="Lato Light"/>
              </a:rPr>
              <a:t> CC-BY 3.0</a:t>
            </a:r>
            <a:endParaRPr i="0" sz="900" u="none" cap="none" strike="noStrike">
              <a:solidFill>
                <a:schemeClr val="dk1"/>
              </a:solidFill>
              <a:latin typeface="Lato Light"/>
              <a:ea typeface="Lato Light"/>
              <a:cs typeface="Lato Light"/>
              <a:sym typeface="Lato Light"/>
            </a:endParaRPr>
          </a:p>
        </p:txBody>
      </p:sp>
      <p:sp>
        <p:nvSpPr>
          <p:cNvPr id="251" name="Google Shape;251;p33"/>
          <p:cNvSpPr txBox="1"/>
          <p:nvPr/>
        </p:nvSpPr>
        <p:spPr>
          <a:xfrm>
            <a:off x="168300" y="1281175"/>
            <a:ext cx="8807400" cy="3138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en" sz="2500">
                <a:solidFill>
                  <a:srgbClr val="491F53"/>
                </a:solidFill>
                <a:latin typeface="Lato"/>
                <a:ea typeface="Lato"/>
                <a:cs typeface="Lato"/>
                <a:sym typeface="Lato"/>
              </a:rPr>
              <a:t>Academic freedom: </a:t>
            </a:r>
            <a:r>
              <a:rPr lang="en" sz="2000">
                <a:solidFill>
                  <a:schemeClr val="dk1"/>
                </a:solidFill>
                <a:latin typeface="Lato Light"/>
                <a:ea typeface="Lato Light"/>
                <a:cs typeface="Lato Light"/>
                <a:sym typeface="Lato Light"/>
              </a:rPr>
              <a:t>All researchers have the right to choose and refine their research questions, develop and apply appropriate methods, communicate, publish, and discuss their results</a:t>
            </a:r>
            <a:endParaRPr b="1" sz="2000">
              <a:solidFill>
                <a:srgbClr val="491F53"/>
              </a:solidFill>
              <a:latin typeface="Lato"/>
              <a:ea typeface="Lato"/>
              <a:cs typeface="Lato"/>
              <a:sym typeface="Lato"/>
            </a:endParaRPr>
          </a:p>
          <a:p>
            <a:pPr indent="0" lvl="0" marL="457200" rtl="0" algn="l">
              <a:lnSpc>
                <a:spcPct val="115000"/>
              </a:lnSpc>
              <a:spcBef>
                <a:spcPts val="1000"/>
              </a:spcBef>
              <a:spcAft>
                <a:spcPts val="0"/>
              </a:spcAft>
              <a:buNone/>
            </a:pPr>
            <a:r>
              <a:rPr b="1" lang="en" sz="2500">
                <a:solidFill>
                  <a:srgbClr val="491F53"/>
                </a:solidFill>
                <a:latin typeface="Lato"/>
                <a:ea typeface="Lato"/>
                <a:cs typeface="Lato"/>
                <a:sym typeface="Lato"/>
              </a:rPr>
              <a:t>Allmän handling: </a:t>
            </a:r>
            <a:r>
              <a:rPr lang="en" sz="2000">
                <a:solidFill>
                  <a:schemeClr val="dk1"/>
                </a:solidFill>
                <a:highlight>
                  <a:srgbClr val="FFFFFF"/>
                </a:highlight>
                <a:latin typeface="Lato Light"/>
                <a:ea typeface="Lato Light"/>
                <a:cs typeface="Lato Light"/>
                <a:sym typeface="Lato Light"/>
              </a:rPr>
              <a:t>The public has a constitutional right to access </a:t>
            </a:r>
            <a:r>
              <a:rPr i="1" lang="en" sz="2000">
                <a:solidFill>
                  <a:schemeClr val="dk1"/>
                </a:solidFill>
                <a:latin typeface="Lato Light"/>
                <a:ea typeface="Lato Light"/>
                <a:cs typeface="Lato Light"/>
                <a:sym typeface="Lato Light"/>
              </a:rPr>
              <a:t>allmänna handlingar (official public documents)</a:t>
            </a:r>
            <a:r>
              <a:rPr lang="en" sz="2000">
                <a:solidFill>
                  <a:schemeClr val="dk1"/>
                </a:solidFill>
                <a:highlight>
                  <a:srgbClr val="FFFFFF"/>
                </a:highlight>
                <a:latin typeface="Lato Light"/>
                <a:ea typeface="Lato Light"/>
                <a:cs typeface="Lato Light"/>
                <a:sym typeface="Lato Light"/>
              </a:rPr>
              <a:t> held by public authorities</a:t>
            </a:r>
            <a:endParaRPr sz="2000">
              <a:solidFill>
                <a:srgbClr val="491F53"/>
              </a:solidFill>
              <a:latin typeface="Lato Light"/>
              <a:ea typeface="Lato Light"/>
              <a:cs typeface="Lato Light"/>
              <a:sym typeface="Lato Light"/>
            </a:endParaRPr>
          </a:p>
          <a:p>
            <a:pPr indent="0" lvl="0" marL="457200" rtl="0" algn="l">
              <a:lnSpc>
                <a:spcPct val="115000"/>
              </a:lnSpc>
              <a:spcBef>
                <a:spcPts val="1000"/>
              </a:spcBef>
              <a:spcAft>
                <a:spcPts val="1000"/>
              </a:spcAft>
              <a:buNone/>
            </a:pPr>
            <a:r>
              <a:rPr b="1" lang="en" sz="2500">
                <a:solidFill>
                  <a:srgbClr val="491F53"/>
                </a:solidFill>
                <a:latin typeface="Lato"/>
                <a:ea typeface="Lato"/>
                <a:cs typeface="Lato"/>
                <a:sym typeface="Lato"/>
              </a:rPr>
              <a:t>Lärarundantag: </a:t>
            </a:r>
            <a:r>
              <a:rPr lang="en" sz="2000">
                <a:solidFill>
                  <a:schemeClr val="dk1"/>
                </a:solidFill>
                <a:latin typeface="Lato Light"/>
                <a:ea typeface="Lato Light"/>
                <a:cs typeface="Lato Light"/>
                <a:sym typeface="Lato Light"/>
              </a:rPr>
              <a:t>teachers and researchers generally retain the rights to materials they create in the course of their academic work</a:t>
            </a:r>
            <a:endParaRPr sz="2500">
              <a:solidFill>
                <a:schemeClr val="dk1"/>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4"/>
          <p:cNvSpPr txBox="1"/>
          <p:nvPr>
            <p:ph type="title"/>
          </p:nvPr>
        </p:nvSpPr>
        <p:spPr>
          <a:xfrm>
            <a:off x="628650" y="273844"/>
            <a:ext cx="8439000" cy="622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latin typeface="Lora"/>
                <a:ea typeface="Lora"/>
                <a:cs typeface="Lora"/>
                <a:sym typeface="Lora"/>
              </a:rPr>
              <a:t>The state of Open Science in Sweden</a:t>
            </a:r>
            <a:endParaRPr>
              <a:latin typeface="Lora"/>
              <a:ea typeface="Lora"/>
              <a:cs typeface="Lora"/>
              <a:sym typeface="Lora"/>
            </a:endParaRPr>
          </a:p>
        </p:txBody>
      </p:sp>
      <p:sp>
        <p:nvSpPr>
          <p:cNvPr id="258" name="Google Shape;258;p34"/>
          <p:cNvSpPr/>
          <p:nvPr/>
        </p:nvSpPr>
        <p:spPr>
          <a:xfrm>
            <a:off x="589256" y="887363"/>
            <a:ext cx="7979400" cy="624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cxnSp>
        <p:nvCxnSpPr>
          <p:cNvPr id="259" name="Google Shape;259;p34"/>
          <p:cNvCxnSpPr/>
          <p:nvPr/>
        </p:nvCxnSpPr>
        <p:spPr>
          <a:xfrm flipH="1" rot="10800000">
            <a:off x="667013" y="913304"/>
            <a:ext cx="7077000" cy="10500"/>
          </a:xfrm>
          <a:prstGeom prst="straightConnector1">
            <a:avLst/>
          </a:prstGeom>
          <a:noFill/>
          <a:ln cap="flat" cmpd="sng" w="7150">
            <a:solidFill>
              <a:schemeClr val="dk2"/>
            </a:solidFill>
            <a:prstDash val="solid"/>
            <a:round/>
            <a:headEnd len="sm" w="sm" type="none"/>
            <a:tailEnd len="sm" w="sm" type="none"/>
          </a:ln>
        </p:spPr>
      </p:cxnSp>
      <p:pic>
        <p:nvPicPr>
          <p:cNvPr id="260" name="Google Shape;260;p34"/>
          <p:cNvPicPr preferRelativeResize="0"/>
          <p:nvPr/>
        </p:nvPicPr>
        <p:blipFill rotWithShape="1">
          <a:blip r:embed="rId3">
            <a:alphaModFix amt="4000"/>
          </a:blip>
          <a:srcRect b="14398" l="0" r="0" t="0"/>
          <a:stretch/>
        </p:blipFill>
        <p:spPr>
          <a:xfrm>
            <a:off x="-1199325" y="1108519"/>
            <a:ext cx="4723443" cy="4043419"/>
          </a:xfrm>
          <a:prstGeom prst="rect">
            <a:avLst/>
          </a:prstGeom>
          <a:noFill/>
          <a:ln>
            <a:noFill/>
          </a:ln>
        </p:spPr>
      </p:pic>
      <p:sp>
        <p:nvSpPr>
          <p:cNvPr id="261" name="Google Shape;261;p34"/>
          <p:cNvSpPr txBox="1"/>
          <p:nvPr/>
        </p:nvSpPr>
        <p:spPr>
          <a:xfrm>
            <a:off x="505013" y="4564913"/>
            <a:ext cx="8599200" cy="5448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Image </a:t>
            </a:r>
            <a:r>
              <a:rPr b="0" i="1" lang="en" sz="800" u="none" cap="none" strike="noStrike">
                <a:solidFill>
                  <a:schemeClr val="dk1"/>
                </a:solidFill>
                <a:latin typeface="Lato Hairline"/>
                <a:ea typeface="Lato Hairline"/>
                <a:cs typeface="Lato Hairline"/>
                <a:sym typeface="Lato Hairline"/>
              </a:rPr>
              <a:t>Financial institution</a:t>
            </a:r>
            <a:r>
              <a:rPr b="0" i="0" lang="en" sz="800" u="none" cap="none" strike="noStrike">
                <a:solidFill>
                  <a:schemeClr val="dk1"/>
                </a:solidFill>
                <a:latin typeface="Lato Hairline"/>
                <a:ea typeface="Lato Hairline"/>
                <a:cs typeface="Lato Hairline"/>
                <a:sym typeface="Lato Hairline"/>
              </a:rPr>
              <a:t> by WiStudio </a:t>
            </a:r>
            <a:r>
              <a:rPr b="0" i="0" lang="en" sz="800" u="none" cap="none" strike="noStrike">
                <a:solidFill>
                  <a:schemeClr val="dk1"/>
                </a:solidFill>
                <a:uFill>
                  <a:noFill/>
                </a:uFill>
                <a:latin typeface="Lato Hairline"/>
                <a:ea typeface="Lato Hairline"/>
                <a:cs typeface="Lato Hairline"/>
                <a:sym typeface="Lato Hairline"/>
                <a:hlinkClick r:id="rId4">
                  <a:extLst>
                    <a:ext uri="{A12FA001-AC4F-418D-AE19-62706E023703}">
                      <ahyp:hlinkClr val="tx"/>
                    </a:ext>
                  </a:extLst>
                </a:hlinkClick>
              </a:rPr>
              <a:t>Noun Project</a:t>
            </a:r>
            <a:r>
              <a:rPr b="0" i="0" lang="en" sz="800" u="none" cap="none" strike="noStrike">
                <a:solidFill>
                  <a:schemeClr val="dk1"/>
                </a:solidFill>
                <a:latin typeface="Lato Hairline"/>
                <a:ea typeface="Lato Hairline"/>
                <a:cs typeface="Lato Hairline"/>
                <a:sym typeface="Lato Hairline"/>
              </a:rPr>
              <a:t> CC-BY 3.0</a:t>
            </a:r>
            <a:endParaRPr b="0" i="0" sz="800" u="none" cap="none" strike="noStrike">
              <a:solidFill>
                <a:schemeClr val="dk1"/>
              </a:solidFill>
              <a:latin typeface="Lato Hairline"/>
              <a:ea typeface="Lato Hairline"/>
              <a:cs typeface="Lato Hairline"/>
              <a:sym typeface="Lato Hairline"/>
            </a:endParaRPr>
          </a:p>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Utbildningsdepartmentet (2020) Prop 2020/21:60 Forskning, frihet, framtid – kunskap och innovation för Sverige. </a:t>
            </a:r>
            <a:r>
              <a:rPr b="0" i="0" lang="en" sz="800" u="sng" cap="none" strike="noStrike">
                <a:solidFill>
                  <a:schemeClr val="hlink"/>
                </a:solidFill>
                <a:latin typeface="Lato Hairline"/>
                <a:ea typeface="Lato Hairline"/>
                <a:cs typeface="Lato Hairline"/>
                <a:sym typeface="Lato Hairline"/>
                <a:hlinkClick r:id="rId5"/>
              </a:rPr>
              <a:t>URL</a:t>
            </a:r>
            <a:endParaRPr b="0" i="0" sz="800" u="none" cap="none" strike="noStrike">
              <a:solidFill>
                <a:schemeClr val="dk1"/>
              </a:solidFill>
              <a:latin typeface="Lato Hairline"/>
              <a:ea typeface="Lato Hairline"/>
              <a:cs typeface="Lato Hairline"/>
              <a:sym typeface="Lato Hairline"/>
            </a:endParaRPr>
          </a:p>
          <a:p>
            <a:pPr indent="0" lvl="0" marL="0" marR="0" rtl="0" algn="r">
              <a:lnSpc>
                <a:spcPct val="115000"/>
              </a:lnSpc>
              <a:spcBef>
                <a:spcPts val="0"/>
              </a:spcBef>
              <a:spcAft>
                <a:spcPts val="0"/>
              </a:spcAft>
              <a:buClr>
                <a:srgbClr val="000000"/>
              </a:buClr>
              <a:buSzPts val="800"/>
              <a:buFont typeface="Arial"/>
              <a:buNone/>
            </a:pPr>
            <a:r>
              <a:rPr b="0" i="0" lang="en" sz="800" u="none" cap="none" strike="noStrike">
                <a:solidFill>
                  <a:schemeClr val="dk1"/>
                </a:solidFill>
                <a:latin typeface="Lato Hairline"/>
                <a:ea typeface="Lato Hairline"/>
                <a:cs typeface="Lato Hairline"/>
                <a:sym typeface="Lato Hairline"/>
              </a:rPr>
              <a:t>Utbildningsdepartmentet (2024) Prop 2024/25:60 Forskning och innovation för framtid, nyfikenhet och nytta. </a:t>
            </a:r>
            <a:r>
              <a:rPr b="0" i="0" lang="en" sz="800" u="sng" cap="none" strike="noStrike">
                <a:solidFill>
                  <a:schemeClr val="hlink"/>
                </a:solidFill>
                <a:latin typeface="Lato Hairline"/>
                <a:ea typeface="Lato Hairline"/>
                <a:cs typeface="Lato Hairline"/>
                <a:sym typeface="Lato Hairline"/>
                <a:hlinkClick r:id="rId6"/>
              </a:rPr>
              <a:t>URL</a:t>
            </a:r>
            <a:endParaRPr b="0" i="0" sz="900" u="none" cap="none" strike="noStrike">
              <a:solidFill>
                <a:schemeClr val="dk1"/>
              </a:solidFill>
              <a:latin typeface="Lato Hairline"/>
              <a:ea typeface="Lato Hairline"/>
              <a:cs typeface="Lato Hairline"/>
              <a:sym typeface="Lato Hairline"/>
            </a:endParaRPr>
          </a:p>
        </p:txBody>
      </p:sp>
      <p:sp>
        <p:nvSpPr>
          <p:cNvPr id="262" name="Google Shape;262;p34"/>
          <p:cNvSpPr txBox="1"/>
          <p:nvPr/>
        </p:nvSpPr>
        <p:spPr>
          <a:xfrm>
            <a:off x="628650" y="1478681"/>
            <a:ext cx="7685400" cy="1228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dk1"/>
                </a:solidFill>
                <a:latin typeface="Lato Light"/>
                <a:ea typeface="Lato Light"/>
                <a:cs typeface="Lato Light"/>
                <a:sym typeface="Lato Light"/>
              </a:rPr>
              <a:t>Swedish government: </a:t>
            </a:r>
            <a:r>
              <a:rPr b="0" i="0" lang="en" sz="1800" u="none" cap="none" strike="noStrike">
                <a:solidFill>
                  <a:srgbClr val="181717"/>
                </a:solidFill>
                <a:latin typeface="Lato Light"/>
                <a:ea typeface="Lato Light"/>
                <a:cs typeface="Lato Light"/>
                <a:sym typeface="Lato Light"/>
              </a:rPr>
              <a:t>Research policy bill 2021-2024</a:t>
            </a:r>
            <a:endParaRPr b="0" i="0" sz="1800" u="none" cap="none" strike="noStrike">
              <a:solidFill>
                <a:srgbClr val="18171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Lato Light"/>
                <a:ea typeface="Lato Light"/>
                <a:cs typeface="Lato Light"/>
                <a:sym typeface="Lato Light"/>
              </a:rPr>
              <a:t> “results of research funded with public funds to be published with </a:t>
            </a:r>
            <a:r>
              <a:rPr b="1" i="0" lang="en" sz="1100" u="none" cap="none" strike="noStrike">
                <a:solidFill>
                  <a:srgbClr val="491F53"/>
                </a:solidFill>
                <a:latin typeface="Lato"/>
                <a:ea typeface="Lato"/>
                <a:cs typeface="Lato"/>
                <a:sym typeface="Lato"/>
              </a:rPr>
              <a:t>immediate open access starting in 2021</a:t>
            </a:r>
            <a:r>
              <a:rPr b="0" i="0" lang="en" sz="1100" u="none" cap="none" strike="noStrike">
                <a:solidFill>
                  <a:schemeClr val="dk1"/>
                </a:solidFill>
                <a:latin typeface="Lato Light"/>
                <a:ea typeface="Lato Light"/>
                <a:cs typeface="Lato Light"/>
                <a:sym typeface="Lato Light"/>
              </a:rPr>
              <a:t>, and for the transition regarding </a:t>
            </a:r>
            <a:r>
              <a:rPr b="1" i="0" lang="en" sz="1100" u="none" cap="none" strike="noStrike">
                <a:solidFill>
                  <a:srgbClr val="491F53"/>
                </a:solidFill>
                <a:latin typeface="Lato"/>
                <a:ea typeface="Lato"/>
                <a:cs typeface="Lato"/>
                <a:sym typeface="Lato"/>
              </a:rPr>
              <a:t>open access to research data </a:t>
            </a:r>
            <a:r>
              <a:rPr b="0" i="0" lang="en" sz="1100" u="none" cap="none" strike="noStrike">
                <a:solidFill>
                  <a:schemeClr val="dk1"/>
                </a:solidFill>
                <a:latin typeface="Lato Light"/>
                <a:ea typeface="Lato Light"/>
                <a:cs typeface="Lato Light"/>
                <a:sym typeface="Lato Light"/>
              </a:rPr>
              <a:t>to be fully implemented by </a:t>
            </a:r>
            <a:r>
              <a:rPr b="1" i="0" lang="en" sz="1100" u="none" cap="none" strike="noStrike">
                <a:solidFill>
                  <a:srgbClr val="491F53"/>
                </a:solidFill>
                <a:latin typeface="Lato"/>
                <a:ea typeface="Lato"/>
                <a:cs typeface="Lato"/>
                <a:sym typeface="Lato"/>
              </a:rPr>
              <a:t>2026</a:t>
            </a:r>
            <a:r>
              <a:rPr b="0" i="0" lang="en" sz="1100" u="none" cap="none" strike="noStrike">
                <a:solidFill>
                  <a:schemeClr val="dk1"/>
                </a:solidFill>
                <a:latin typeface="Lato Light"/>
                <a:ea typeface="Lato Light"/>
                <a:cs typeface="Lato Light"/>
                <a:sym typeface="Lato Light"/>
              </a:rPr>
              <a:t> at the latest”</a:t>
            </a:r>
            <a:endParaRPr b="0" i="0" sz="11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1100" u="none" cap="none" strike="noStrike">
                <a:solidFill>
                  <a:schemeClr val="dk1"/>
                </a:solidFill>
                <a:latin typeface="Lato Light"/>
                <a:ea typeface="Lato Light"/>
                <a:cs typeface="Lato Light"/>
                <a:sym typeface="Lato Light"/>
              </a:rPr>
              <a:t>“universities and research funders also have a responsibility to design clear </a:t>
            </a:r>
            <a:r>
              <a:rPr b="1" i="0" lang="en" sz="1100" u="none" cap="none" strike="noStrike">
                <a:solidFill>
                  <a:srgbClr val="491F53"/>
                </a:solidFill>
                <a:latin typeface="Lato"/>
                <a:ea typeface="Lato"/>
                <a:cs typeface="Lato"/>
                <a:sym typeface="Lato"/>
              </a:rPr>
              <a:t>incentives that promote open science.</a:t>
            </a:r>
            <a:r>
              <a:rPr b="0" i="0" lang="en" sz="1100" u="none" cap="none" strike="noStrike">
                <a:solidFill>
                  <a:schemeClr val="dk1"/>
                </a:solidFill>
                <a:latin typeface="Lato Light"/>
                <a:ea typeface="Lato Light"/>
                <a:cs typeface="Lato Light"/>
                <a:sym typeface="Lato Light"/>
              </a:rPr>
              <a:t>”</a:t>
            </a:r>
            <a:endParaRPr b="0" i="0" sz="11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Light"/>
              <a:ea typeface="Lato Light"/>
              <a:cs typeface="Lato Light"/>
              <a:sym typeface="Lato Light"/>
            </a:endParaRPr>
          </a:p>
        </p:txBody>
      </p:sp>
      <p:sp>
        <p:nvSpPr>
          <p:cNvPr id="263" name="Google Shape;263;p34"/>
          <p:cNvSpPr txBox="1"/>
          <p:nvPr/>
        </p:nvSpPr>
        <p:spPr>
          <a:xfrm>
            <a:off x="667013" y="2951325"/>
            <a:ext cx="7685400" cy="1228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dk1"/>
                </a:solidFill>
                <a:latin typeface="Lato Light"/>
                <a:ea typeface="Lato Light"/>
                <a:cs typeface="Lato Light"/>
                <a:sym typeface="Lato Light"/>
              </a:rPr>
              <a:t>Swedish government: </a:t>
            </a:r>
            <a:r>
              <a:rPr b="0" i="0" lang="en" sz="1800" u="none" cap="none" strike="noStrike">
                <a:solidFill>
                  <a:srgbClr val="181717"/>
                </a:solidFill>
                <a:latin typeface="Lato Light"/>
                <a:ea typeface="Lato Light"/>
                <a:cs typeface="Lato Light"/>
                <a:sym typeface="Lato Light"/>
              </a:rPr>
              <a:t>Research policy bill 2025-2028</a:t>
            </a:r>
            <a:endParaRPr b="0" i="0" sz="1800" u="none" cap="none" strike="noStrike">
              <a:solidFill>
                <a:srgbClr val="181717"/>
              </a:solidFill>
              <a:latin typeface="Lato Light"/>
              <a:ea typeface="Lato Light"/>
              <a:cs typeface="Lato Light"/>
              <a:sym typeface="Lato Ligh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Lato Light"/>
                <a:ea typeface="Lato Light"/>
                <a:cs typeface="Lato Light"/>
                <a:sym typeface="Lato Light"/>
              </a:rPr>
              <a:t> “The transition to an open science system contributes to the</a:t>
            </a:r>
            <a:r>
              <a:rPr b="1" i="0" lang="en" sz="1100" u="none" cap="none" strike="noStrike">
                <a:solidFill>
                  <a:srgbClr val="491F53"/>
                </a:solidFill>
                <a:latin typeface="Lato"/>
                <a:ea typeface="Lato"/>
                <a:cs typeface="Lato"/>
                <a:sym typeface="Lato"/>
              </a:rPr>
              <a:t> efficiency, quality and competitiveness of research</a:t>
            </a:r>
            <a:r>
              <a:rPr b="0" i="0" lang="en" sz="1100" u="none" cap="none" strike="noStrike">
                <a:solidFill>
                  <a:schemeClr val="dk1"/>
                </a:solidFill>
                <a:latin typeface="Lato Light"/>
                <a:ea typeface="Lato Light"/>
                <a:cs typeface="Lato Light"/>
                <a:sym typeface="Lato Light"/>
              </a:rPr>
              <a:t> by making high-quality research useful for different scientific disciplines, companies and other actors.”</a:t>
            </a:r>
            <a:endParaRPr b="0" i="0" sz="1100" u="none" cap="none" strike="noStrike">
              <a:solidFill>
                <a:schemeClr val="dk1"/>
              </a:solidFill>
              <a:latin typeface="Lato Light"/>
              <a:ea typeface="Lato Light"/>
              <a:cs typeface="Lato Light"/>
              <a:sym typeface="Lato Light"/>
            </a:endParaRPr>
          </a:p>
          <a:p>
            <a:pPr indent="0" lvl="0" marL="0" marR="0" rtl="0" algn="l">
              <a:lnSpc>
                <a:spcPct val="115000"/>
              </a:lnSpc>
              <a:spcBef>
                <a:spcPts val="0"/>
              </a:spcBef>
              <a:spcAft>
                <a:spcPts val="0"/>
              </a:spcAft>
              <a:buClr>
                <a:schemeClr val="dk1"/>
              </a:buClr>
              <a:buSzPts val="800"/>
              <a:buFont typeface="Arial"/>
              <a:buNone/>
            </a:pPr>
            <a:r>
              <a:rPr b="0" i="0" lang="en" sz="1100" u="none" cap="none" strike="noStrike">
                <a:solidFill>
                  <a:schemeClr val="dk1"/>
                </a:solidFill>
                <a:latin typeface="Lato Light"/>
                <a:ea typeface="Lato Light"/>
                <a:cs typeface="Lato Light"/>
                <a:sym typeface="Lato Light"/>
              </a:rPr>
              <a:t>“That research results, and as far as possible digital objects in the research process, meet the </a:t>
            </a:r>
            <a:r>
              <a:rPr b="1" i="0" lang="en" sz="1100" u="none" cap="none" strike="noStrike">
                <a:solidFill>
                  <a:srgbClr val="491F53"/>
                </a:solidFill>
                <a:latin typeface="Lato"/>
                <a:ea typeface="Lato"/>
                <a:cs typeface="Lato"/>
                <a:sym typeface="Lato"/>
              </a:rPr>
              <a:t>FAIR principles and can be reused by everyone</a:t>
            </a:r>
            <a:r>
              <a:rPr b="0" i="0" lang="en" sz="1100" u="none" cap="none" strike="noStrike">
                <a:solidFill>
                  <a:schemeClr val="dk1"/>
                </a:solidFill>
                <a:latin typeface="Lato Light"/>
                <a:ea typeface="Lato Light"/>
                <a:cs typeface="Lato Light"/>
                <a:sym typeface="Lato Light"/>
              </a:rPr>
              <a:t> (...), is a prerequisite for being able to meet societal challenges.”</a:t>
            </a:r>
            <a:endParaRPr b="0" i="0" sz="1100" u="none" cap="none" strike="noStrike">
              <a:solidFill>
                <a:schemeClr val="dk1"/>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